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147483424" r:id="rId5"/>
    <p:sldId id="2147483425" r:id="rId6"/>
    <p:sldId id="2147483418" r:id="rId7"/>
    <p:sldId id="278" r:id="rId8"/>
    <p:sldId id="2147483423" r:id="rId9"/>
    <p:sldId id="2147483426" r:id="rId10"/>
    <p:sldId id="2147483427" r:id="rId11"/>
  </p:sldIdLst>
  <p:sldSz cx="12192000" cy="6858000"/>
  <p:notesSz cx="6797675" cy="9926638"/>
  <p:defaultTextStyle>
    <a:defPPr>
      <a:defRPr lang="sv-S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8E2311-0FB8-4590-B329-9F3E3CCF6781}" v="6" dt="2026-10-07T18:35:18.254"/>
  </p1510:revLst>
</p1510:revInfo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  <a:fill>
          <a:solidFill>
            <a:schemeClr val="lt1"/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708" autoAdjust="0"/>
  </p:normalViewPr>
  <p:slideViewPr>
    <p:cSldViewPr snapToGrid="0">
      <p:cViewPr varScale="1">
        <p:scale>
          <a:sx n="94" d="100"/>
          <a:sy n="94" d="100"/>
        </p:scale>
        <p:origin x="1194" y="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3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5367AF-ACF6-4B3E-8596-BB20CD787900}" type="doc">
      <dgm:prSet loTypeId="urn:microsoft.com/office/officeart/2005/8/layout/vList6" loCatId="list" qsTypeId="urn:microsoft.com/office/officeart/2005/8/quickstyle/simple2#3" qsCatId="simple" csTypeId="urn:microsoft.com/office/officeart/2005/8/colors/accent2_2#3" csCatId="accent2" phldr="1"/>
      <dgm:spPr/>
      <dgm:t>
        <a:bodyPr/>
        <a:lstStyle/>
        <a:p>
          <a:endParaRPr lang="en-US"/>
        </a:p>
      </dgm:t>
    </dgm:pt>
    <dgm:pt modelId="{AB5A1974-B25A-47A4-9EAE-A3E7E2027169}" type="pres">
      <dgm:prSet presAssocID="{EE5367AF-ACF6-4B3E-8596-BB20CD787900}" presName="Name0" presStyleCnt="0">
        <dgm:presLayoutVars>
          <dgm:dir/>
          <dgm:animLvl val="lvl"/>
          <dgm:resizeHandles/>
        </dgm:presLayoutVars>
      </dgm:prSet>
      <dgm:spPr/>
    </dgm:pt>
  </dgm:ptLst>
  <dgm:cxnLst>
    <dgm:cxn modelId="{98E3320F-F686-4F82-B800-80B94E423379}" type="presOf" srcId="{EE5367AF-ACF6-4B3E-8596-BB20CD787900}" destId="{AB5A1974-B25A-47A4-9EAE-A3E7E2027169}" srcOrd="0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3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 bwMode="auto"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3230418-ABB7-4F86-8CD7-7D39901996FE}" type="datetimeFigureOut">
              <a:rPr lang="sv-SE"/>
              <a:t>2026-10-08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 bwMode="auto"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sv-SE"/>
              <a:t>Redigera format för bakgrundstext</a:t>
            </a:r>
            <a:endParaRPr/>
          </a:p>
          <a:p>
            <a:pPr lvl="1">
              <a:defRPr/>
            </a:pPr>
            <a:r>
              <a:rPr lang="sv-SE"/>
              <a:t>Nivå två</a:t>
            </a:r>
            <a:endParaRPr/>
          </a:p>
          <a:p>
            <a:pPr lvl="2">
              <a:defRPr/>
            </a:pPr>
            <a:r>
              <a:rPr lang="sv-SE"/>
              <a:t>Nivå tre</a:t>
            </a:r>
            <a:endParaRPr/>
          </a:p>
          <a:p>
            <a:pPr lvl="3">
              <a:defRPr/>
            </a:pPr>
            <a:r>
              <a:rPr lang="sv-SE"/>
              <a:t>Nivå fyra</a:t>
            </a:r>
            <a:endParaRPr/>
          </a:p>
          <a:p>
            <a:pPr lvl="4">
              <a:defRPr/>
            </a:pPr>
            <a:r>
              <a:rPr lang="sv-SE"/>
              <a:t>Nivå fem</a:t>
            </a:r>
            <a:endParaRPr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 bwMode="auto"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 bwMode="auto"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5E27B02-90F5-49A0-957E-7AFC388D04D2}" type="slidenum">
              <a:rPr lang="sv-SE"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7013F-A07B-749D-004D-3D81AD3E48E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2903FA-F488-8B79-521B-3B169B8A96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BEB33E-E108-8862-CEAC-904BAABCA3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r>
              <a:rPr lang="sv-SE"/>
              <a:t>	</a:t>
            </a:r>
          </a:p>
          <a:p>
            <a:endParaRPr lang="sv-SE"/>
          </a:p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2BE5C-242E-01F0-3B8D-876374E398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9CC8026-C6E5-FD95-CC7C-EE43BAF09B2A}" type="slidenum">
              <a:rPr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2456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A21D7-CD88-1DB2-B60F-DB8A441C84F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090C39-5F36-C2AA-DF16-3158CB1ED2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E42F22-63C1-CC58-50B0-BF891EB5F54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r>
              <a:rPr lang="sv-SE"/>
              <a:t>	</a:t>
            </a:r>
          </a:p>
          <a:p>
            <a:endParaRPr lang="sv-SE"/>
          </a:p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43FF0-4800-CACB-5160-9F980923E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9CC8026-C6E5-FD95-CC7C-EE43BAF09B2A}" type="slidenum">
              <a:r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9615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B33CB-4B86-EE49-7565-1E0D8A38E04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F0A6A2-158F-9AFB-9E19-3AF3DAE6AF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392F6C-1D58-FD67-9413-B0EBF11412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r>
              <a:rPr lang="sv-SE"/>
              <a:t>	</a:t>
            </a:r>
          </a:p>
          <a:p>
            <a:endParaRPr lang="sv-SE"/>
          </a:p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3D64F7-22E6-A46E-643C-2455710CDB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9CC8026-C6E5-FD95-CC7C-EE43BAF09B2A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892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58397-43AC-B44C-255A-7F96C4C0ADF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BD2CF2-9B38-F301-32C2-9F9D9D2C98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6B982D-D5DC-1EEB-0D0B-47FAAC6AD6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Utifrån Förbundsdirektionens gruppdiskussion i oktober 2025 höja forumets nivå, planera agendan med tydlig prioritering samt att ge mer utrymme för samverkansfrågor. </a:t>
            </a:r>
          </a:p>
          <a:p>
            <a:pPr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100EBB-8740-F3A4-93A0-BECFF97BD9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9CC8026-C6E5-FD95-CC7C-EE43BAF09B2A}" type="slidenum">
              <a:r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3105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C8048-4E2B-8049-14E2-246FA2B7556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786A45-B8EE-B480-DE65-4AB1B9EC29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7D2E06-BCA8-7CC8-6A2E-30C916396E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r>
              <a:rPr lang="sv-SE"/>
              <a:t>	</a:t>
            </a:r>
          </a:p>
          <a:p>
            <a:endParaRPr lang="sv-SE"/>
          </a:p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5D5E5D-ECC3-4C8C-02FC-814BDAAF55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9CC8026-C6E5-FD95-CC7C-EE43BAF09B2A}" type="slidenum">
              <a:rPr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9581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3D581-E380-F73B-4D5C-49FA376EEF3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EDBC73-DC4E-A6F4-2DA2-6B5EE6CB59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29794A-9E1F-DB18-67CA-549C4D4862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r>
              <a:rPr lang="sv-SE"/>
              <a:t>	</a:t>
            </a:r>
          </a:p>
          <a:p>
            <a:endParaRPr lang="sv-SE"/>
          </a:p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D7BDE-B30A-6193-78AF-64A2A129A2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9CC8026-C6E5-FD95-CC7C-EE43BAF09B2A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8373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E6724-FDB5-3B01-8D2E-27F63179E96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73FA7A-8959-8E1E-B199-9030D86D6A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A27C6E-4F03-D78A-8BCE-986B47C3950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r>
              <a:rPr lang="sv-SE"/>
              <a:t>	</a:t>
            </a:r>
          </a:p>
          <a:p>
            <a:endParaRPr lang="sv-SE"/>
          </a:p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3A1EA-3EF4-AAE1-C39C-600B979321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9CC8026-C6E5-FD95-CC7C-EE43BAF09B2A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7202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Rubrikbi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sv-SE"/>
              <a:t>Klicka här för att ändra mall för underrubrikformat</a:t>
            </a:r>
            <a:endParaRPr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5744F34-1845-431F-B366-4BB434DBE8C9}" type="datetimeFigureOut">
              <a:rPr lang="sv-SE"/>
              <a:t>2026-10-08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25B11AC-4506-4B32-8FF8-3E9F77A6D515}" type="slidenum">
              <a:rPr lang="sv-SE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Rubrik och innehål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sv-SE"/>
              <a:t>Klicka här för att ändra format på bakgrundstexten</a:t>
            </a:r>
            <a:endParaRPr/>
          </a:p>
          <a:p>
            <a:pPr lvl="1">
              <a:defRPr/>
            </a:pPr>
            <a:r>
              <a:rPr lang="sv-SE"/>
              <a:t>Nivå två</a:t>
            </a:r>
            <a:endParaRPr/>
          </a:p>
          <a:p>
            <a:pPr lvl="2">
              <a:defRPr/>
            </a:pPr>
            <a:r>
              <a:rPr lang="sv-SE"/>
              <a:t>Nivå tre</a:t>
            </a:r>
            <a:endParaRPr/>
          </a:p>
          <a:p>
            <a:pPr lvl="3">
              <a:defRPr/>
            </a:pPr>
            <a:r>
              <a:rPr lang="sv-SE"/>
              <a:t>Nivå fyra</a:t>
            </a:r>
            <a:endParaRPr/>
          </a:p>
          <a:p>
            <a:pPr lvl="4">
              <a:defRPr/>
            </a:pPr>
            <a:r>
              <a:rPr lang="sv-SE"/>
              <a:t>Nivå fem</a:t>
            </a:r>
            <a:endParaRPr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5744F34-1845-431F-B366-4BB434DBE8C9}" type="datetimeFigureOut">
              <a:rPr lang="sv-SE"/>
              <a:t>2026-10-08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8" name="Rektangel 7"/>
          <p:cNvSpPr/>
          <p:nvPr userDrawn="1"/>
        </p:nvSpPr>
        <p:spPr bwMode="auto">
          <a:xfrm>
            <a:off x="12009748" y="0"/>
            <a:ext cx="18225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Avsnittsrubri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sv-SE"/>
              <a:t>Klicka här för att ändra format på bakgrundstexten</a:t>
            </a:r>
            <a:endParaRPr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5744F34-1845-431F-B366-4BB434DBE8C9}" type="datetimeFigureOut">
              <a:rPr lang="sv-SE"/>
              <a:t>2026-10-08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25B11AC-4506-4B32-8FF8-3E9F77A6D515}" type="slidenum">
              <a:rPr lang="sv-SE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vå dela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sv-SE"/>
              <a:t>Klicka här för att ändra format på bakgrundstexten</a:t>
            </a:r>
            <a:endParaRPr/>
          </a:p>
          <a:p>
            <a:pPr lvl="1">
              <a:defRPr/>
            </a:pPr>
            <a:r>
              <a:rPr lang="sv-SE"/>
              <a:t>Nivå två</a:t>
            </a:r>
            <a:endParaRPr/>
          </a:p>
          <a:p>
            <a:pPr lvl="2">
              <a:defRPr/>
            </a:pPr>
            <a:r>
              <a:rPr lang="sv-SE"/>
              <a:t>Nivå tre</a:t>
            </a:r>
            <a:endParaRPr/>
          </a:p>
          <a:p>
            <a:pPr lvl="3">
              <a:defRPr/>
            </a:pPr>
            <a:r>
              <a:rPr lang="sv-SE"/>
              <a:t>Nivå fyra</a:t>
            </a:r>
            <a:endParaRPr/>
          </a:p>
          <a:p>
            <a:pPr lvl="4">
              <a:defRPr/>
            </a:pPr>
            <a:r>
              <a:rPr lang="sv-SE"/>
              <a:t>Nivå fem</a:t>
            </a:r>
            <a:endParaRPr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sv-SE"/>
              <a:t>Klicka här för att ändra format på bakgrundstexten</a:t>
            </a:r>
            <a:endParaRPr/>
          </a:p>
          <a:p>
            <a:pPr lvl="1">
              <a:defRPr/>
            </a:pPr>
            <a:r>
              <a:rPr lang="sv-SE"/>
              <a:t>Nivå två</a:t>
            </a:r>
            <a:endParaRPr/>
          </a:p>
          <a:p>
            <a:pPr lvl="2">
              <a:defRPr/>
            </a:pPr>
            <a:r>
              <a:rPr lang="sv-SE"/>
              <a:t>Nivå tre</a:t>
            </a:r>
            <a:endParaRPr/>
          </a:p>
          <a:p>
            <a:pPr lvl="3">
              <a:defRPr/>
            </a:pPr>
            <a:r>
              <a:rPr lang="sv-SE"/>
              <a:t>Nivå fyra</a:t>
            </a:r>
            <a:endParaRPr/>
          </a:p>
          <a:p>
            <a:pPr lvl="4">
              <a:defRPr/>
            </a:pPr>
            <a:r>
              <a:rPr lang="sv-SE"/>
              <a:t>Nivå fem</a:t>
            </a:r>
            <a:endParaRPr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5744F34-1845-431F-B366-4BB434DBE8C9}" type="datetimeFigureOut">
              <a:rPr lang="sv-SE"/>
              <a:t>2026-10-08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25B11AC-4506-4B32-8FF8-3E9F77A6D515}" type="slidenum">
              <a:rPr lang="sv-SE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Jämförels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sv-SE"/>
              <a:t>Klicka här för att ändra format på bakgrundstexten</a:t>
            </a:r>
            <a:endParaRPr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sv-SE"/>
              <a:t>Klicka här för att ändra format på bakgrundstexten</a:t>
            </a:r>
            <a:endParaRPr/>
          </a:p>
          <a:p>
            <a:pPr lvl="1">
              <a:defRPr/>
            </a:pPr>
            <a:r>
              <a:rPr lang="sv-SE"/>
              <a:t>Nivå två</a:t>
            </a:r>
            <a:endParaRPr/>
          </a:p>
          <a:p>
            <a:pPr lvl="2">
              <a:defRPr/>
            </a:pPr>
            <a:r>
              <a:rPr lang="sv-SE"/>
              <a:t>Nivå tre</a:t>
            </a:r>
            <a:endParaRPr/>
          </a:p>
          <a:p>
            <a:pPr lvl="3">
              <a:defRPr/>
            </a:pPr>
            <a:r>
              <a:rPr lang="sv-SE"/>
              <a:t>Nivå fyra</a:t>
            </a:r>
            <a:endParaRPr/>
          </a:p>
          <a:p>
            <a:pPr lvl="4">
              <a:defRPr/>
            </a:pPr>
            <a:r>
              <a:rPr lang="sv-SE"/>
              <a:t>Nivå fem</a:t>
            </a:r>
            <a:endParaRPr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sv-SE"/>
              <a:t>Klicka här för att ändra format på bakgrundstexten</a:t>
            </a:r>
            <a:endParaRPr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sv-SE"/>
              <a:t>Klicka här för att ändra format på bakgrundstexten</a:t>
            </a:r>
            <a:endParaRPr/>
          </a:p>
          <a:p>
            <a:pPr lvl="1">
              <a:defRPr/>
            </a:pPr>
            <a:r>
              <a:rPr lang="sv-SE"/>
              <a:t>Nivå två</a:t>
            </a:r>
            <a:endParaRPr/>
          </a:p>
          <a:p>
            <a:pPr lvl="2">
              <a:defRPr/>
            </a:pPr>
            <a:r>
              <a:rPr lang="sv-SE"/>
              <a:t>Nivå tre</a:t>
            </a:r>
            <a:endParaRPr/>
          </a:p>
          <a:p>
            <a:pPr lvl="3">
              <a:defRPr/>
            </a:pPr>
            <a:r>
              <a:rPr lang="sv-SE"/>
              <a:t>Nivå fyra</a:t>
            </a:r>
            <a:endParaRPr/>
          </a:p>
          <a:p>
            <a:pPr lvl="4">
              <a:defRPr/>
            </a:pPr>
            <a:r>
              <a:rPr lang="sv-SE"/>
              <a:t>Nivå fem</a:t>
            </a:r>
            <a:endParaRPr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5744F34-1845-431F-B366-4BB434DBE8C9}" type="datetimeFigureOut">
              <a:rPr lang="sv-SE"/>
              <a:t>2026-10-08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25B11AC-4506-4B32-8FF8-3E9F77A6D515}" type="slidenum">
              <a:rPr lang="sv-SE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Endast rubri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5744F34-1845-431F-B366-4BB434DBE8C9}" type="datetimeFigureOut">
              <a:rPr lang="sv-SE"/>
              <a:t>2026-10-08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25B11AC-4506-4B32-8FF8-3E9F77A6D515}" type="slidenum">
              <a:rPr lang="sv-SE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Text med bild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sv-SE"/>
              <a:t>Klicka här för att ändra format på bakgrundstexten</a:t>
            </a:r>
            <a:endParaRPr/>
          </a:p>
          <a:p>
            <a:pPr lvl="1">
              <a:defRPr/>
            </a:pPr>
            <a:r>
              <a:rPr lang="sv-SE"/>
              <a:t>Nivå två</a:t>
            </a:r>
            <a:endParaRPr/>
          </a:p>
          <a:p>
            <a:pPr lvl="2">
              <a:defRPr/>
            </a:pPr>
            <a:r>
              <a:rPr lang="sv-SE"/>
              <a:t>Nivå tre</a:t>
            </a:r>
            <a:endParaRPr/>
          </a:p>
          <a:p>
            <a:pPr lvl="3">
              <a:defRPr/>
            </a:pPr>
            <a:r>
              <a:rPr lang="sv-SE"/>
              <a:t>Nivå fyra</a:t>
            </a:r>
            <a:endParaRPr/>
          </a:p>
          <a:p>
            <a:pPr lvl="4">
              <a:defRPr/>
            </a:pPr>
            <a:r>
              <a:rPr lang="sv-SE"/>
              <a:t>Nivå fem</a:t>
            </a:r>
            <a:endParaRPr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sv-SE"/>
              <a:t>Klicka här för att ändra format på bakgrundstexten</a:t>
            </a:r>
            <a:endParaRPr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5744F34-1845-431F-B366-4BB434DBE8C9}" type="datetimeFigureOut">
              <a:rPr lang="sv-SE"/>
              <a:t>2026-10-08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25B11AC-4506-4B32-8FF8-3E9F77A6D515}" type="slidenum">
              <a:rPr lang="sv-SE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Bild med bild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sv-SE"/>
              <a:t>Klicka på ikonen för att lägga till en bild</a:t>
            </a:r>
            <a:endParaRPr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sv-SE"/>
              <a:t>Klicka här för att ändra format på bakgrundstexten</a:t>
            </a:r>
            <a:endParaRPr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5744F34-1845-431F-B366-4BB434DBE8C9}" type="datetimeFigureOut">
              <a:rPr lang="sv-SE"/>
              <a:t>2026-10-08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25B11AC-4506-4B32-8FF8-3E9F77A6D515}" type="slidenum">
              <a:rPr lang="sv-SE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Rubrik och lodrät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sv-SE"/>
              <a:t>Klicka här för att ändra format på bakgrundstexten</a:t>
            </a:r>
            <a:endParaRPr/>
          </a:p>
          <a:p>
            <a:pPr lvl="1">
              <a:defRPr/>
            </a:pPr>
            <a:r>
              <a:rPr lang="sv-SE"/>
              <a:t>Nivå två</a:t>
            </a:r>
            <a:endParaRPr/>
          </a:p>
          <a:p>
            <a:pPr lvl="2">
              <a:defRPr/>
            </a:pPr>
            <a:r>
              <a:rPr lang="sv-SE"/>
              <a:t>Nivå tre</a:t>
            </a:r>
            <a:endParaRPr/>
          </a:p>
          <a:p>
            <a:pPr lvl="3">
              <a:defRPr/>
            </a:pPr>
            <a:r>
              <a:rPr lang="sv-SE"/>
              <a:t>Nivå fyra</a:t>
            </a:r>
            <a:endParaRPr/>
          </a:p>
          <a:p>
            <a:pPr lvl="4">
              <a:defRPr/>
            </a:pPr>
            <a:r>
              <a:rPr lang="sv-SE"/>
              <a:t>Nivå fem</a:t>
            </a:r>
            <a:endParaRPr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5744F34-1845-431F-B366-4BB434DBE8C9}" type="datetimeFigureOut">
              <a:rPr lang="sv-SE"/>
              <a:t>2026-10-08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25B11AC-4506-4B32-8FF8-3E9F77A6D515}" type="slidenum">
              <a:rPr lang="sv-SE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Lodrät rubrik och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sv-SE"/>
              <a:t>Klicka här för att ändra format på bakgrundstexten</a:t>
            </a:r>
            <a:endParaRPr/>
          </a:p>
          <a:p>
            <a:pPr lvl="1">
              <a:defRPr/>
            </a:pPr>
            <a:r>
              <a:rPr lang="sv-SE"/>
              <a:t>Nivå två</a:t>
            </a:r>
            <a:endParaRPr/>
          </a:p>
          <a:p>
            <a:pPr lvl="2">
              <a:defRPr/>
            </a:pPr>
            <a:r>
              <a:rPr lang="sv-SE"/>
              <a:t>Nivå tre</a:t>
            </a:r>
            <a:endParaRPr/>
          </a:p>
          <a:p>
            <a:pPr lvl="3">
              <a:defRPr/>
            </a:pPr>
            <a:r>
              <a:rPr lang="sv-SE"/>
              <a:t>Nivå fyra</a:t>
            </a:r>
            <a:endParaRPr/>
          </a:p>
          <a:p>
            <a:pPr lvl="4">
              <a:defRPr/>
            </a:pPr>
            <a:r>
              <a:rPr lang="sv-SE"/>
              <a:t>Nivå fem</a:t>
            </a:r>
            <a:endParaRPr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5744F34-1845-431F-B366-4BB434DBE8C9}" type="datetimeFigureOut">
              <a:rPr lang="sv-SE"/>
              <a:t>2026-10-08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25B11AC-4506-4B32-8FF8-3E9F77A6D515}" type="slidenum">
              <a:rPr lang="sv-SE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6B7ECA-1D98-5941-0D9F-78A0DEE612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326778"/>
            <a:ext cx="10500565" cy="123713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sv-SE"/>
              <a:t>Rubrik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C320020B-D804-E8DE-0990-BAC9AAB456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7" y="2635624"/>
            <a:ext cx="10500564" cy="3233364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7F3B261-C52E-8B45-0008-0B077F1D4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531FFDEC-4B1D-4176-9826-E48C443A5F6F}" type="datetime1">
              <a:rPr lang="sv-SE" smtClean="0"/>
              <a:t>2026-10-08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388B7B5-EF69-3921-497E-15058B57C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Sidfottext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A6B7F78-AA47-C9DF-0094-9C1331DD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8761A-F05C-4F01-AE76-2EF79F7720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4209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sv-SE"/>
              <a:t>Redigera format för bakgrundstext</a:t>
            </a:r>
            <a:endParaRPr/>
          </a:p>
          <a:p>
            <a:pPr lvl="1">
              <a:defRPr/>
            </a:pPr>
            <a:r>
              <a:rPr lang="sv-SE"/>
              <a:t>Nivå två</a:t>
            </a:r>
            <a:endParaRPr/>
          </a:p>
          <a:p>
            <a:pPr lvl="2">
              <a:defRPr/>
            </a:pPr>
            <a:r>
              <a:rPr lang="sv-SE"/>
              <a:t>Nivå tre</a:t>
            </a:r>
            <a:endParaRPr/>
          </a:p>
          <a:p>
            <a:pPr lvl="3">
              <a:defRPr/>
            </a:pPr>
            <a:r>
              <a:rPr lang="sv-SE"/>
              <a:t>Nivå fyra</a:t>
            </a:r>
            <a:endParaRPr/>
          </a:p>
          <a:p>
            <a:pPr lvl="4">
              <a:defRPr/>
            </a:pPr>
            <a:r>
              <a:rPr lang="sv-SE"/>
              <a:t>Nivå fem</a:t>
            </a:r>
            <a:endParaRPr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5744F34-1845-431F-B366-4BB434DBE8C9}" type="datetimeFigureOut">
              <a:rPr lang="sv-SE"/>
              <a:t>2026-10-08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25B11AC-4506-4B32-8FF8-3E9F77A6D515}" type="slidenum">
              <a:rPr lang="sv-SE"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gi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A810D79-AC29-4671-D212-B054EEE0514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28E834D0-C6EA-B056-3C87-387B2ACD3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Nationell högspecialiserad vård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ED5F327-D1C1-244E-E550-FD3122FB8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r>
              <a:rPr lang="sv-SE" dirty="0"/>
              <a:t>Tre områden på remiss: 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sv-SE" dirty="0" err="1"/>
              <a:t>Acetabulär</a:t>
            </a:r>
            <a:r>
              <a:rPr lang="sv-SE" dirty="0"/>
              <a:t> </a:t>
            </a:r>
            <a:r>
              <a:rPr lang="sv-SE" dirty="0" err="1"/>
              <a:t>dysplasi</a:t>
            </a:r>
            <a:endParaRPr lang="sv-SE" dirty="0"/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sv-SE" dirty="0"/>
              <a:t>Huntingtons sjukdom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sv-SE" dirty="0"/>
              <a:t>Multiligamentära rekonstruktioner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SE" dirty="0"/>
              <a:t>Beslut i fyra NHV-områden väntas i oktober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SE" dirty="0"/>
              <a:t>Region Västerbottens ansökan om Hypertrofisk Obstruktiv Kardiomyopati bereds inför beslut våren 2027</a:t>
            </a:r>
          </a:p>
          <a:p>
            <a:r>
              <a:rPr lang="sv-SE" dirty="0"/>
              <a:t>Information om processen - Intensivvårdstransporter</a:t>
            </a:r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BAB5A725-B49B-5F85-9167-09A3CECF931B}"/>
              </a:ext>
            </a:extLst>
          </p:cNvPr>
          <p:cNvGrpSpPr/>
          <p:nvPr/>
        </p:nvGrpSpPr>
        <p:grpSpPr bwMode="auto">
          <a:xfrm>
            <a:off x="10792459" y="193720"/>
            <a:ext cx="1117794" cy="1009415"/>
            <a:chOff x="9984259" y="2201400"/>
            <a:chExt cx="1789561" cy="1705232"/>
          </a:xfrm>
        </p:grpSpPr>
        <p:sp>
          <p:nvSpPr>
            <p:cNvPr id="5" name="Ellips 4">
              <a:extLst>
                <a:ext uri="{FF2B5EF4-FFF2-40B4-BE49-F238E27FC236}">
                  <a16:creationId xmlns:a16="http://schemas.microsoft.com/office/drawing/2014/main" id="{8BC6F7BE-C528-5E9E-C237-7734CA48B3A5}"/>
                </a:ext>
              </a:extLst>
            </p:cNvPr>
            <p:cNvSpPr/>
            <p:nvPr/>
          </p:nvSpPr>
          <p:spPr bwMode="auto">
            <a:xfrm>
              <a:off x="9984259" y="2201400"/>
              <a:ext cx="1789561" cy="1705232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sv-SE"/>
            </a:p>
          </p:txBody>
        </p:sp>
        <p:pic>
          <p:nvPicPr>
            <p:cNvPr id="6" name="Bildobjekt 5">
              <a:extLst>
                <a:ext uri="{FF2B5EF4-FFF2-40B4-BE49-F238E27FC236}">
                  <a16:creationId xmlns:a16="http://schemas.microsoft.com/office/drawing/2014/main" id="{AAB99B58-6596-C478-B186-ABED4FF37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397103" y="2446637"/>
              <a:ext cx="956697" cy="130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5118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BBC7AEA-D6A4-437B-2437-B8516B2E344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21D1B3BB-E077-4DAD-C0E0-FBF0735FD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Nytt regionvårdsavtal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D743B96E-1BD7-10CF-1832-F9AB7774D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r>
              <a:rPr lang="sv-SE" dirty="0"/>
              <a:t>Bereds för beslut i december 2026</a:t>
            </a:r>
          </a:p>
          <a:p>
            <a:pPr fontAlgn="t"/>
            <a:r>
              <a:rPr lang="sv-SE" dirty="0"/>
              <a:t>Strategisk inriktning och avtalstext under framtagande</a:t>
            </a:r>
          </a:p>
          <a:p>
            <a:pPr fontAlgn="t"/>
            <a:r>
              <a:rPr lang="sv-SE" dirty="0"/>
              <a:t>Stort fokus på det gemensamma ansvarstagandet genom strukturerad planering och uppföljning på alla nivåer.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sv-SE" dirty="0"/>
              <a:t>kvalitet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sv-SE" dirty="0"/>
              <a:t>tillgänglighet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sv-SE" dirty="0"/>
              <a:t>produktion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sv-SE" dirty="0"/>
              <a:t>ekonomi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SE" dirty="0"/>
              <a:t>Målsättning att skapa ett mer lättillgängligt och läsbart avtal</a:t>
            </a:r>
          </a:p>
          <a:p>
            <a:endParaRPr lang="sv-SE" dirty="0"/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05F47953-DCFE-84A8-E14F-6FCF2B4E6F0C}"/>
              </a:ext>
            </a:extLst>
          </p:cNvPr>
          <p:cNvGrpSpPr/>
          <p:nvPr/>
        </p:nvGrpSpPr>
        <p:grpSpPr bwMode="auto">
          <a:xfrm>
            <a:off x="10792459" y="193720"/>
            <a:ext cx="1117794" cy="1009415"/>
            <a:chOff x="9984259" y="2201400"/>
            <a:chExt cx="1789561" cy="1705232"/>
          </a:xfrm>
        </p:grpSpPr>
        <p:sp>
          <p:nvSpPr>
            <p:cNvPr id="5" name="Ellips 4">
              <a:extLst>
                <a:ext uri="{FF2B5EF4-FFF2-40B4-BE49-F238E27FC236}">
                  <a16:creationId xmlns:a16="http://schemas.microsoft.com/office/drawing/2014/main" id="{AB8BC7FE-8624-F9E9-6A06-0E89E29CF1A9}"/>
                </a:ext>
              </a:extLst>
            </p:cNvPr>
            <p:cNvSpPr/>
            <p:nvPr/>
          </p:nvSpPr>
          <p:spPr bwMode="auto">
            <a:xfrm>
              <a:off x="9984259" y="2201400"/>
              <a:ext cx="1789561" cy="1705232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sv-SE"/>
            </a:p>
          </p:txBody>
        </p:sp>
        <p:pic>
          <p:nvPicPr>
            <p:cNvPr id="6" name="Bildobjekt 5">
              <a:extLst>
                <a:ext uri="{FF2B5EF4-FFF2-40B4-BE49-F238E27FC236}">
                  <a16:creationId xmlns:a16="http://schemas.microsoft.com/office/drawing/2014/main" id="{D53D6F1E-9564-F162-DD2F-7B45ED1CA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397103" y="2446637"/>
              <a:ext cx="956697" cy="130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4806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ED2596A-40F3-AE6C-75A5-F2ED3FA796B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CD881C-ADCD-2655-30F7-0ABDDC646FC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81264" y="463359"/>
            <a:ext cx="10022595" cy="100941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v-SE" dirty="0"/>
              <a:t>Kunskapsstyrning</a:t>
            </a:r>
            <a:endParaRPr dirty="0"/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EF637035-BD86-324D-76DE-C4B2BE80F040}"/>
              </a:ext>
            </a:extLst>
          </p:cNvPr>
          <p:cNvGrpSpPr/>
          <p:nvPr/>
        </p:nvGrpSpPr>
        <p:grpSpPr bwMode="auto">
          <a:xfrm>
            <a:off x="10792459" y="193720"/>
            <a:ext cx="1117794" cy="1009415"/>
            <a:chOff x="9984259" y="2201400"/>
            <a:chExt cx="1789561" cy="1705232"/>
          </a:xfrm>
        </p:grpSpPr>
        <p:sp>
          <p:nvSpPr>
            <p:cNvPr id="5" name="Ellips 4">
              <a:extLst>
                <a:ext uri="{FF2B5EF4-FFF2-40B4-BE49-F238E27FC236}">
                  <a16:creationId xmlns:a16="http://schemas.microsoft.com/office/drawing/2014/main" id="{81759286-B37D-BC31-718E-0BFA0B18E4A1}"/>
                </a:ext>
              </a:extLst>
            </p:cNvPr>
            <p:cNvSpPr/>
            <p:nvPr/>
          </p:nvSpPr>
          <p:spPr bwMode="auto">
            <a:xfrm>
              <a:off x="9984259" y="2201400"/>
              <a:ext cx="1789561" cy="1705232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sv-SE"/>
            </a:p>
          </p:txBody>
        </p:sp>
        <p:pic>
          <p:nvPicPr>
            <p:cNvPr id="6" name="Bildobjekt 5">
              <a:extLst>
                <a:ext uri="{FF2B5EF4-FFF2-40B4-BE49-F238E27FC236}">
                  <a16:creationId xmlns:a16="http://schemas.microsoft.com/office/drawing/2014/main" id="{EC707F87-5525-CDBD-4BBA-F5958F01C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397103" y="2446637"/>
              <a:ext cx="956697" cy="1301661"/>
            </a:xfrm>
            <a:prstGeom prst="rect">
              <a:avLst/>
            </a:prstGeom>
          </p:spPr>
        </p:pic>
      </p:grp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0BD734C8-04DD-D50E-7A4C-97F2B9DFB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Nationell samverkan – spridning och lärande för invånarens bästa, ”spridningssatsningen”. </a:t>
            </a:r>
          </a:p>
          <a:p>
            <a:pPr lvl="1"/>
            <a:r>
              <a:rPr lang="sv-SE" dirty="0"/>
              <a:t>Ett initiativ från RD nätverket nationellt med stimulansmedel från Effektiviseringsdelegationen </a:t>
            </a:r>
          </a:p>
          <a:p>
            <a:pPr lvl="1"/>
            <a:r>
              <a:rPr lang="sv-SE" dirty="0"/>
              <a:t>Case har valts ut och utvecklingsarbetet i regionerna planeras</a:t>
            </a:r>
          </a:p>
          <a:p>
            <a:pPr lvl="1"/>
            <a:r>
              <a:rPr lang="sv-SE" dirty="0"/>
              <a:t>Spridningen förutsätter engagemang och möjlighet att delta för verksamheterna i regionerna</a:t>
            </a:r>
          </a:p>
          <a:p>
            <a:r>
              <a:rPr lang="sv-SE" dirty="0"/>
              <a:t>Uppföljning av gemensamma nationella utvecklingsplanen</a:t>
            </a:r>
          </a:p>
          <a:p>
            <a:pPr lvl="1"/>
            <a:r>
              <a:rPr lang="sv-SE" dirty="0"/>
              <a:t>Både förflyttningar och utmaningar inom samtliga fokusområden. </a:t>
            </a:r>
          </a:p>
          <a:p>
            <a:pPr lvl="1"/>
            <a:r>
              <a:rPr lang="sv-SE" dirty="0"/>
              <a:t>Fokusområdet politisk delaktighet - politiskt beslutade mål för kunskap styrningen som även utvecklas över tid </a:t>
            </a:r>
          </a:p>
          <a:p>
            <a:pPr lvl="1"/>
            <a:r>
              <a:rPr lang="sv-SE" dirty="0"/>
              <a:t>Kvarstående utvecklingsbehov tex uppföljning av medicinska resultat.</a:t>
            </a:r>
          </a:p>
          <a:p>
            <a:pPr lvl="1"/>
            <a:r>
              <a:rPr lang="sv-SE" dirty="0"/>
              <a:t>Utvecklingsplanen följs upp nationellt </a:t>
            </a:r>
            <a:r>
              <a:rPr lang="sv-SE" dirty="0">
                <a:sym typeface="Wingdings" panose="05000000000000000000" pitchFamily="2" charset="2"/>
              </a:rPr>
              <a:t> </a:t>
            </a:r>
            <a:r>
              <a:rPr lang="sv-SE" dirty="0"/>
              <a:t>ny plan från och med 2027.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431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8781FBD-4FBC-66C6-98FA-BAC58633C2E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upp 3">
            <a:extLst>
              <a:ext uri="{FF2B5EF4-FFF2-40B4-BE49-F238E27FC236}">
                <a16:creationId xmlns:a16="http://schemas.microsoft.com/office/drawing/2014/main" id="{2429F87A-EACA-02DA-B2CE-076F89EA33F3}"/>
              </a:ext>
            </a:extLst>
          </p:cNvPr>
          <p:cNvGrpSpPr/>
          <p:nvPr/>
        </p:nvGrpSpPr>
        <p:grpSpPr bwMode="auto">
          <a:xfrm>
            <a:off x="10792459" y="193720"/>
            <a:ext cx="1117794" cy="1009415"/>
            <a:chOff x="9984259" y="2201400"/>
            <a:chExt cx="1789561" cy="1705232"/>
          </a:xfrm>
        </p:grpSpPr>
        <p:sp>
          <p:nvSpPr>
            <p:cNvPr id="5" name="Ellips 4">
              <a:extLst>
                <a:ext uri="{FF2B5EF4-FFF2-40B4-BE49-F238E27FC236}">
                  <a16:creationId xmlns:a16="http://schemas.microsoft.com/office/drawing/2014/main" id="{1692A643-AB17-E0BA-51FE-1D0EEC6C1486}"/>
                </a:ext>
              </a:extLst>
            </p:cNvPr>
            <p:cNvSpPr/>
            <p:nvPr/>
          </p:nvSpPr>
          <p:spPr bwMode="auto">
            <a:xfrm>
              <a:off x="9984259" y="2201400"/>
              <a:ext cx="1789561" cy="1705232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sv-SE"/>
            </a:p>
          </p:txBody>
        </p:sp>
        <p:pic>
          <p:nvPicPr>
            <p:cNvPr id="6" name="Bildobjekt 5">
              <a:extLst>
                <a:ext uri="{FF2B5EF4-FFF2-40B4-BE49-F238E27FC236}">
                  <a16:creationId xmlns:a16="http://schemas.microsoft.com/office/drawing/2014/main" id="{6BC8B62F-2BBB-40CC-B2BD-CBD8EC9CD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397103" y="2446637"/>
              <a:ext cx="956697" cy="1301661"/>
            </a:xfrm>
            <a:prstGeom prst="rect">
              <a:avLst/>
            </a:prstGeom>
          </p:spPr>
        </p:pic>
      </p:grpSp>
      <p:graphicFrame>
        <p:nvGraphicFramePr>
          <p:cNvPr id="12" name="Platshållare för innehåll 2">
            <a:extLst>
              <a:ext uri="{FF2B5EF4-FFF2-40B4-BE49-F238E27FC236}">
                <a16:creationId xmlns:a16="http://schemas.microsoft.com/office/drawing/2014/main" id="{A1AA8D3A-D51F-115B-F91C-D210B2792763}"/>
              </a:ext>
            </a:extLst>
          </p:cNvPr>
          <p:cNvGraphicFramePr>
            <a:graphicFrameLocks/>
          </p:cNvGraphicFramePr>
          <p:nvPr/>
        </p:nvGraphicFramePr>
        <p:xfrm>
          <a:off x="4546601" y="946834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Rubrik 14">
            <a:extLst>
              <a:ext uri="{FF2B5EF4-FFF2-40B4-BE49-F238E27FC236}">
                <a16:creationId xmlns:a16="http://schemas.microsoft.com/office/drawing/2014/main" id="{39AE4038-DAF5-52DA-21C0-9C8DCC2EF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Planering 2027</a:t>
            </a:r>
          </a:p>
        </p:txBody>
      </p:sp>
      <p:sp>
        <p:nvSpPr>
          <p:cNvPr id="16" name="Platshållare för innehåll 15">
            <a:extLst>
              <a:ext uri="{FF2B5EF4-FFF2-40B4-BE49-F238E27FC236}">
                <a16:creationId xmlns:a16="http://schemas.microsoft.com/office/drawing/2014/main" id="{5BDB7F85-BB57-6814-F5B1-C71A4DDB7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Stärkt helhetsperspektiv och den strategiska nivån i verksamhetsplanen</a:t>
            </a:r>
          </a:p>
          <a:p>
            <a:r>
              <a:rPr lang="sv-SE" dirty="0"/>
              <a:t>Mer sammanhållen styrning av hela förbundets verksamhet </a:t>
            </a:r>
          </a:p>
          <a:p>
            <a:r>
              <a:rPr lang="sv-SE" dirty="0"/>
              <a:t>Övergripande verksamhetsplan som omfamnar hela verksamheten inklusive RCC Norr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49551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2D86BD8-5B11-4A9A-A01D-7334995A139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B8468EEF-CCC7-B96B-0EF6-11524E756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Sammanhållen samverkansstruktur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155FB553-FEF5-695F-F340-AA5D481C7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r>
              <a:rPr lang="sv-SE" dirty="0"/>
              <a:t>Samverkan mellan NRF och R4-strukturen konkretiseras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SE" dirty="0"/>
              <a:t>Roller och mötesstruktur tydliggörs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SE" dirty="0"/>
              <a:t>Fokus på stödjande struktur och effektiva processer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SE" dirty="0"/>
              <a:t>Ambition att genomföra utvecklingen inom befintliga resurser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SE" dirty="0"/>
              <a:t>Beredning av förslag till justeringar i förbundsordning och </a:t>
            </a:r>
            <a:r>
              <a:rPr lang="sv-SE" dirty="0" err="1"/>
              <a:t>ev</a:t>
            </a:r>
            <a:r>
              <a:rPr lang="sv-SE" dirty="0"/>
              <a:t> samverkansavtalet för tydliggörande av NRF:s olika uppdrag i relation till förbundsfrågor respektive R4:frågor</a:t>
            </a:r>
          </a:p>
          <a:p>
            <a:endParaRPr lang="sv-SE" dirty="0"/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8A0F1DBB-9C51-412F-D60E-21CA11ED6434}"/>
              </a:ext>
            </a:extLst>
          </p:cNvPr>
          <p:cNvGrpSpPr/>
          <p:nvPr/>
        </p:nvGrpSpPr>
        <p:grpSpPr bwMode="auto">
          <a:xfrm>
            <a:off x="10792459" y="193720"/>
            <a:ext cx="1117794" cy="1009415"/>
            <a:chOff x="9984259" y="2201400"/>
            <a:chExt cx="1789561" cy="1705232"/>
          </a:xfrm>
        </p:grpSpPr>
        <p:sp>
          <p:nvSpPr>
            <p:cNvPr id="5" name="Ellips 4">
              <a:extLst>
                <a:ext uri="{FF2B5EF4-FFF2-40B4-BE49-F238E27FC236}">
                  <a16:creationId xmlns:a16="http://schemas.microsoft.com/office/drawing/2014/main" id="{0591A416-FDAE-3AE4-830D-66B42E909778}"/>
                </a:ext>
              </a:extLst>
            </p:cNvPr>
            <p:cNvSpPr/>
            <p:nvPr/>
          </p:nvSpPr>
          <p:spPr bwMode="auto">
            <a:xfrm>
              <a:off x="9984259" y="2201400"/>
              <a:ext cx="1789561" cy="1705232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sv-SE"/>
            </a:p>
          </p:txBody>
        </p:sp>
        <p:pic>
          <p:nvPicPr>
            <p:cNvPr id="6" name="Bildobjekt 5">
              <a:extLst>
                <a:ext uri="{FF2B5EF4-FFF2-40B4-BE49-F238E27FC236}">
                  <a16:creationId xmlns:a16="http://schemas.microsoft.com/office/drawing/2014/main" id="{B644D0F9-2AA2-A2F1-3890-BB0038899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397103" y="2446637"/>
              <a:ext cx="956697" cy="130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4947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95B1CB3-1BB3-D901-7415-9502A07C51B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7C5F1DC8-A03D-C6B5-E50C-0DA3233B9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Information i övriga frågor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18F0C375-CBB4-A271-4EDE-B85AF71C86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Projektet Nära vård i Glesbygd går in i sin slutfas- övergår i förvaltning i regionerna. Slutrapport </a:t>
            </a:r>
            <a:r>
              <a:rPr lang="sv-SE"/>
              <a:t>och slutkonferens</a:t>
            </a:r>
          </a:p>
          <a:p>
            <a:r>
              <a:rPr lang="sv-SE"/>
              <a:t> </a:t>
            </a:r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A3BF7625-8AC6-7389-C27F-849821D8D0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5585558" y="1690688"/>
            <a:ext cx="6526069" cy="2985329"/>
          </a:xfrm>
          <a:prstGeom prst="rect">
            <a:avLst/>
          </a:prstGeom>
        </p:spPr>
      </p:pic>
      <p:grpSp>
        <p:nvGrpSpPr>
          <p:cNvPr id="4" name="Grupp 3">
            <a:extLst>
              <a:ext uri="{FF2B5EF4-FFF2-40B4-BE49-F238E27FC236}">
                <a16:creationId xmlns:a16="http://schemas.microsoft.com/office/drawing/2014/main" id="{6B09E38B-6000-9945-AE19-1951D26061E2}"/>
              </a:ext>
            </a:extLst>
          </p:cNvPr>
          <p:cNvGrpSpPr/>
          <p:nvPr/>
        </p:nvGrpSpPr>
        <p:grpSpPr bwMode="auto">
          <a:xfrm>
            <a:off x="10792459" y="193720"/>
            <a:ext cx="1117794" cy="1009415"/>
            <a:chOff x="9984259" y="2201400"/>
            <a:chExt cx="1789561" cy="1705232"/>
          </a:xfrm>
        </p:grpSpPr>
        <p:sp>
          <p:nvSpPr>
            <p:cNvPr id="5" name="Ellips 4">
              <a:extLst>
                <a:ext uri="{FF2B5EF4-FFF2-40B4-BE49-F238E27FC236}">
                  <a16:creationId xmlns:a16="http://schemas.microsoft.com/office/drawing/2014/main" id="{ED3F9810-2E5C-5103-7BAE-C53ED9BFBB76}"/>
                </a:ext>
              </a:extLst>
            </p:cNvPr>
            <p:cNvSpPr/>
            <p:nvPr/>
          </p:nvSpPr>
          <p:spPr bwMode="auto">
            <a:xfrm>
              <a:off x="9984259" y="2201400"/>
              <a:ext cx="1789561" cy="1705232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sv-SE"/>
            </a:p>
          </p:txBody>
        </p:sp>
        <p:pic>
          <p:nvPicPr>
            <p:cNvPr id="6" name="Bildobjekt 5">
              <a:extLst>
                <a:ext uri="{FF2B5EF4-FFF2-40B4-BE49-F238E27FC236}">
                  <a16:creationId xmlns:a16="http://schemas.microsoft.com/office/drawing/2014/main" id="{DD7B8230-E55D-5A1D-C28B-2F6B967C3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0397103" y="2446637"/>
              <a:ext cx="956697" cy="130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8778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>
          <a:extLst>
            <a:ext uri="{FF2B5EF4-FFF2-40B4-BE49-F238E27FC236}">
              <a16:creationId xmlns:a16="http://schemas.microsoft.com/office/drawing/2014/main" id="{405F1AAF-0522-BF16-08ED-41187B270EB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B6BB157C-6749-5F47-5A7F-E7C578715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Medskick från oss som är här nu till nya och gamla som tar vid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21C38E86-8454-DE6A-1799-82DE1791D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Vad har fungerat bra under mandatperioden? </a:t>
            </a:r>
          </a:p>
          <a:p>
            <a:r>
              <a:rPr lang="sv-SE" dirty="0"/>
              <a:t>Vad tänker ni att vi därför kan ta med oss och fortsätta med?</a:t>
            </a:r>
          </a:p>
          <a:p>
            <a:r>
              <a:rPr lang="sv-SE" dirty="0"/>
              <a:t>På samma sätt eller fortsätta men på ett annat sätt?</a:t>
            </a:r>
          </a:p>
          <a:p>
            <a:r>
              <a:rPr lang="sv-SE" dirty="0"/>
              <a:t>Finns det något ni som varit med den här perioden ser att vi kan sluta göra?</a:t>
            </a:r>
          </a:p>
          <a:p>
            <a:r>
              <a:rPr lang="sv-SE" dirty="0"/>
              <a:t>Finns det något ni ser att vi skulle kunna börja göra?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C82F340E-C918-8E1E-182B-B250D8FD4DDC}"/>
              </a:ext>
            </a:extLst>
          </p:cNvPr>
          <p:cNvGrpSpPr/>
          <p:nvPr/>
        </p:nvGrpSpPr>
        <p:grpSpPr bwMode="auto">
          <a:xfrm>
            <a:off x="10792459" y="193720"/>
            <a:ext cx="1117794" cy="1009415"/>
            <a:chOff x="9984259" y="2201400"/>
            <a:chExt cx="1789561" cy="1705232"/>
          </a:xfrm>
        </p:grpSpPr>
        <p:sp>
          <p:nvSpPr>
            <p:cNvPr id="5" name="Ellips 4">
              <a:extLst>
                <a:ext uri="{FF2B5EF4-FFF2-40B4-BE49-F238E27FC236}">
                  <a16:creationId xmlns:a16="http://schemas.microsoft.com/office/drawing/2014/main" id="{8A56F7A2-CF6F-CF71-85E7-CB6CC40F13FB}"/>
                </a:ext>
              </a:extLst>
            </p:cNvPr>
            <p:cNvSpPr/>
            <p:nvPr/>
          </p:nvSpPr>
          <p:spPr bwMode="auto">
            <a:xfrm>
              <a:off x="9984259" y="2201400"/>
              <a:ext cx="1789561" cy="1705232"/>
            </a:xfrm>
            <a:prstGeom prst="ellipse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sv-SE"/>
            </a:p>
          </p:txBody>
        </p:sp>
        <p:pic>
          <p:nvPicPr>
            <p:cNvPr id="6" name="Bildobjekt 5">
              <a:extLst>
                <a:ext uri="{FF2B5EF4-FFF2-40B4-BE49-F238E27FC236}">
                  <a16:creationId xmlns:a16="http://schemas.microsoft.com/office/drawing/2014/main" id="{ED7281DE-B19E-F331-DC1E-C3F23AEC2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397103" y="2446637"/>
              <a:ext cx="956697" cy="13016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1354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95455e-55da-4213-b046-9ddb582e9226" xsi:nil="true"/>
    <lcf76f155ced4ddcb4097134ff3c332f xmlns="83a01c7f-1f1b-4b5d-b680-d3352cf30bb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C88C4E9648934DA983C00EFF432646" ma:contentTypeVersion="14" ma:contentTypeDescription="Create a new document." ma:contentTypeScope="" ma:versionID="c0723e67ecfba4df01a74798de1bb5fc">
  <xsd:schema xmlns:xsd="http://www.w3.org/2001/XMLSchema" xmlns:xs="http://www.w3.org/2001/XMLSchema" xmlns:p="http://schemas.microsoft.com/office/2006/metadata/properties" xmlns:ns2="83a01c7f-1f1b-4b5d-b680-d3352cf30bb5" xmlns:ns3="1b95455e-55da-4213-b046-9ddb582e9226" targetNamespace="http://schemas.microsoft.com/office/2006/metadata/properties" ma:root="true" ma:fieldsID="4286c89b8b0680dc8bb60f131db45aec" ns2:_="" ns3:_="">
    <xsd:import namespace="83a01c7f-1f1b-4b5d-b680-d3352cf30bb5"/>
    <xsd:import namespace="1b95455e-55da-4213-b046-9ddb582e92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a01c7f-1f1b-4b5d-b680-d3352cf30b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a75cd55-f437-48bc-b076-4b7e2ff7f6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95455e-55da-4213-b046-9ddb582e922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fd91ab8-e9f7-4d5c-8fd6-da9a767acf61}" ma:internalName="TaxCatchAll" ma:showField="CatchAllData" ma:web="1b95455e-55da-4213-b046-9ddb582e92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3C8168-4B39-4429-8F0F-0EDB69D25117}">
  <ds:schemaRefs>
    <ds:schemaRef ds:uri="http://purl.org/dc/terms/"/>
    <ds:schemaRef ds:uri="http://schemas.microsoft.com/office/2006/documentManagement/types"/>
    <ds:schemaRef ds:uri="83a01c7f-1f1b-4b5d-b680-d3352cf30bb5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1b95455e-55da-4213-b046-9ddb582e9226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23F4F1B-C646-45C1-8506-BAAB49195A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F483BF-AFFA-44B4-852B-4302D82D07EA}">
  <ds:schemaRefs>
    <ds:schemaRef ds:uri="1b95455e-55da-4213-b046-9ddb582e9226"/>
    <ds:schemaRef ds:uri="83a01c7f-1f1b-4b5d-b680-d3352cf30bb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NRF Mall 2019</Template>
  <TotalTime>3304</TotalTime>
  <Words>385</Words>
  <Application>Microsoft Office PowerPoint</Application>
  <PresentationFormat>Bredbild</PresentationFormat>
  <Paragraphs>61</Paragraphs>
  <Slides>7</Slides>
  <Notes>7</Notes>
  <HiddenSlides>1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Office-tema</vt:lpstr>
      <vt:lpstr>Nationell högspecialiserad vård</vt:lpstr>
      <vt:lpstr>Nytt regionvårdsavtal</vt:lpstr>
      <vt:lpstr>Kunskapsstyrning</vt:lpstr>
      <vt:lpstr>Planering 2027</vt:lpstr>
      <vt:lpstr>Sammanhållen samverkansstruktur</vt:lpstr>
      <vt:lpstr>Information i övriga frågor</vt:lpstr>
      <vt:lpstr>Medskick från oss som är här nu till nya och gamla som tar vid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Finansiering kunskapsstyrning  -  nationell del</dc:title>
  <dc:creator>Annika M Renström</dc:creator>
  <cp:lastModifiedBy>Jennie Nyman</cp:lastModifiedBy>
  <cp:revision>8</cp:revision>
  <dcterms:created xsi:type="dcterms:W3CDTF">2019-10-21T08:14:22Z</dcterms:created>
  <dcterms:modified xsi:type="dcterms:W3CDTF">2026-10-08T05:31:11Z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0x010100C0C88C4E9648934DA983C00EFF432646</vt:lpwstr>
  </property>
  <property fmtid="{D5CDD505-2E9C-101B-9397-08002B2CF9AE}" pid="3" name="MediaServiceImageTags">
    <vt:lpwstr/>
  </property>
</Properties>
</file>