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8477" r:id="rId3"/>
    <p:sldId id="8480" r:id="rId4"/>
    <p:sldId id="267" r:id="rId5"/>
    <p:sldId id="8479" r:id="rId6"/>
    <p:sldId id="268" r:id="rId7"/>
    <p:sldId id="8483" r:id="rId8"/>
    <p:sldId id="269" r:id="rId9"/>
    <p:sldId id="8481" r:id="rId10"/>
    <p:sldId id="270" r:id="rId11"/>
    <p:sldId id="272" r:id="rId12"/>
    <p:sldId id="273" r:id="rId13"/>
    <p:sldId id="8482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8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48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RCC Norr. </a:t>
            </a:r>
            <a:r>
              <a:rPr dirty="0" err="1"/>
              <a:t>Uppföljning</a:t>
            </a:r>
            <a:r>
              <a:rPr dirty="0"/>
              <a:t> för 2025 av </a:t>
            </a:r>
            <a:r>
              <a:rPr dirty="0" err="1"/>
              <a:t>cancerplanen</a:t>
            </a:r>
            <a:r>
              <a:rPr dirty="0"/>
              <a:t> för </a:t>
            </a:r>
            <a:r>
              <a:rPr dirty="0" err="1"/>
              <a:t>norra</a:t>
            </a:r>
            <a:r>
              <a:rPr dirty="0"/>
              <a:t> </a:t>
            </a:r>
            <a:r>
              <a:rPr dirty="0" err="1"/>
              <a:t>sjukvårdsregionen</a:t>
            </a:r>
            <a:r>
              <a:rPr dirty="0"/>
              <a:t> 2025–2028. Rapport för </a:t>
            </a:r>
            <a:r>
              <a:rPr dirty="0" err="1"/>
              <a:t>fastställande</a:t>
            </a:r>
            <a:r>
              <a:rPr dirty="0"/>
              <a:t> 2026-10-08. </a:t>
            </a:r>
            <a:r>
              <a:rPr dirty="0" err="1"/>
              <a:t>Avsnitt</a:t>
            </a:r>
            <a:r>
              <a:rPr dirty="0"/>
              <a:t>: </a:t>
            </a:r>
            <a:r>
              <a:rPr dirty="0" err="1"/>
              <a:t>Inledning</a:t>
            </a:r>
            <a:r>
              <a:rPr dirty="0"/>
              <a:t> och </a:t>
            </a:r>
            <a:r>
              <a:rPr dirty="0" err="1"/>
              <a:t>rapportens</a:t>
            </a:r>
            <a:r>
              <a:rPr dirty="0"/>
              <a:t> </a:t>
            </a:r>
            <a:r>
              <a:rPr dirty="0" err="1"/>
              <a:t>titelsida</a:t>
            </a:r>
            <a:r>
              <a:rPr dirty="0"/>
              <a:t>. </a:t>
            </a:r>
            <a:r>
              <a:rPr dirty="0" err="1"/>
              <a:t>Användarens</a:t>
            </a:r>
            <a:r>
              <a:rPr dirty="0"/>
              <a:t> </a:t>
            </a:r>
            <a:r>
              <a:rPr dirty="0" err="1"/>
              <a:t>bifogade</a:t>
            </a:r>
            <a:r>
              <a:rPr dirty="0"/>
              <a:t> rapport.</a:t>
            </a:r>
          </a:p>
          <a:p>
            <a:r>
              <a:rPr dirty="0"/>
              <a:t>Design och </a:t>
            </a:r>
            <a:r>
              <a:rPr dirty="0" err="1"/>
              <a:t>logotyper</a:t>
            </a:r>
            <a:r>
              <a:rPr dirty="0"/>
              <a:t>: </a:t>
            </a:r>
            <a:r>
              <a:rPr dirty="0" err="1"/>
              <a:t>användarens</a:t>
            </a:r>
            <a:r>
              <a:rPr dirty="0"/>
              <a:t> PPT RCC Norr - regionloggor.pptx.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F9C0C-1C60-4577-EF1E-09494DA5E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0A945-6166-FC0A-5F33-CAFC2E3748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B6581A-8E9E-347E-380A-728513BB4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366D3-42B4-E62C-D34D-43752BAF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801139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71452-1DC9-E6A5-B02C-5DD23A338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AC0D3-0B93-E2AF-0EB7-3499BB2B9A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A18B8F-7C9E-10DB-C1C8-4D1EA5ABC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E3865-F7A3-8FEE-8869-1B70E0ACB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072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64132-643E-EA8A-7121-9229F4D9C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035BB4-5BF8-5D14-59C0-D1B963FA4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A5D61-2E75-99E8-B258-CA5D3AFD8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B4216-776A-A638-2F75-804F04577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27543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96BD4896-4320-BE5E-FBD7-8C8514EF0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BB744C-39EF-BE35-E6D0-F096E7D19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940233"/>
            <a:ext cx="9144000" cy="1163782"/>
          </a:xfrm>
        </p:spPr>
        <p:txBody>
          <a:bodyPr lIns="0" rIns="0" anchor="b">
            <a:no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831885D-F9C6-93C6-2064-9335C4A25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303520"/>
            <a:ext cx="9144000" cy="82804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15" name="Bildobjekt 14" descr="Logotyp för Region Jämtland Härjedalen.">
            <a:extLst>
              <a:ext uri="{FF2B5EF4-FFF2-40B4-BE49-F238E27FC236}">
                <a16:creationId xmlns:a16="http://schemas.microsoft.com/office/drawing/2014/main" id="{D11D74C0-FA40-A3DA-DBE2-A40490423C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51" y="6395355"/>
            <a:ext cx="1116995" cy="324000"/>
          </a:xfrm>
          <a:prstGeom prst="rect">
            <a:avLst/>
          </a:prstGeom>
        </p:spPr>
      </p:pic>
      <p:pic>
        <p:nvPicPr>
          <p:cNvPr id="16" name="Bildobjekt 15" descr="Logotyp för Region Västerbotten.">
            <a:extLst>
              <a:ext uri="{FF2B5EF4-FFF2-40B4-BE49-F238E27FC236}">
                <a16:creationId xmlns:a16="http://schemas.microsoft.com/office/drawing/2014/main" id="{3C582FCF-DB5F-08F9-0D80-BFB205B04A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77" y="6422604"/>
            <a:ext cx="1233152" cy="280800"/>
          </a:xfrm>
          <a:prstGeom prst="rect">
            <a:avLst/>
          </a:prstGeom>
        </p:spPr>
      </p:pic>
      <p:pic>
        <p:nvPicPr>
          <p:cNvPr id="17" name="Bildobjekt 16" descr="Logotyp för Region Norrbotten.">
            <a:extLst>
              <a:ext uri="{FF2B5EF4-FFF2-40B4-BE49-F238E27FC236}">
                <a16:creationId xmlns:a16="http://schemas.microsoft.com/office/drawing/2014/main" id="{79448C83-5E96-CFC8-E05F-23F2CB0DB3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72" y="6426788"/>
            <a:ext cx="1834560" cy="273600"/>
          </a:xfrm>
          <a:prstGeom prst="rect">
            <a:avLst/>
          </a:prstGeom>
        </p:spPr>
      </p:pic>
      <p:pic>
        <p:nvPicPr>
          <p:cNvPr id="18" name="Bildobjekt 17" descr="Logotyp för Region Västernorrland.">
            <a:extLst>
              <a:ext uri="{FF2B5EF4-FFF2-40B4-BE49-F238E27FC236}">
                <a16:creationId xmlns:a16="http://schemas.microsoft.com/office/drawing/2014/main" id="{746C02E8-DF7D-E381-E3FD-073E7F1160E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1" y="6415069"/>
            <a:ext cx="1238708" cy="288000"/>
          </a:xfrm>
          <a:prstGeom prst="rect">
            <a:avLst/>
          </a:prstGeom>
        </p:spPr>
      </p:pic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FDC9666D-E516-DE25-A5E6-7C60EFCE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572398" y="6386224"/>
            <a:ext cx="0" cy="32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Bild 12" descr="Logotyp för Regionala Cancercentrum i Norrasverige.">
            <a:extLst>
              <a:ext uri="{FF2B5EF4-FFF2-40B4-BE49-F238E27FC236}">
                <a16:creationId xmlns:a16="http://schemas.microsoft.com/office/drawing/2014/main" id="{DCE52799-1F27-5AF5-6402-83027B5FEF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682715" y="6341906"/>
            <a:ext cx="1355407" cy="39599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3BE7A065-2B51-1234-1F2F-3A6CC4C7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48" b="513"/>
          <a:stretch/>
        </p:blipFill>
        <p:spPr>
          <a:xfrm>
            <a:off x="0" y="-17674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18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BB744C-39EF-BE35-E6D0-F096E7D19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940233"/>
            <a:ext cx="9144000" cy="1163782"/>
          </a:xfrm>
        </p:spPr>
        <p:txBody>
          <a:bodyPr lIns="0" rIns="0" anchor="b">
            <a:no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831885D-F9C6-93C6-2064-9335C4A25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303520"/>
            <a:ext cx="9144000" cy="82804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41AC7806-D8D8-EC2B-C89E-F9DEC34DE5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 tIns="108000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0B79D667-DC4F-571D-475C-9B870C6A0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572398" y="6386224"/>
            <a:ext cx="0" cy="32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Bild 3" descr="Logotyp för Regionala Cancercentrum i Norrasverige.">
            <a:extLst>
              <a:ext uri="{FF2B5EF4-FFF2-40B4-BE49-F238E27FC236}">
                <a16:creationId xmlns:a16="http://schemas.microsoft.com/office/drawing/2014/main" id="{79291B18-783D-7C64-81DD-9AF1F98518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82715" y="6341906"/>
            <a:ext cx="1355407" cy="395998"/>
          </a:xfrm>
          <a:prstGeom prst="rect">
            <a:avLst/>
          </a:prstGeom>
        </p:spPr>
      </p:pic>
      <p:pic>
        <p:nvPicPr>
          <p:cNvPr id="15" name="Bildobjekt 14" descr="Logotyp för Region Jämtland Härjedalen.">
            <a:extLst>
              <a:ext uri="{FF2B5EF4-FFF2-40B4-BE49-F238E27FC236}">
                <a16:creationId xmlns:a16="http://schemas.microsoft.com/office/drawing/2014/main" id="{97C7A3DB-D66A-E8D0-CBC2-97E7635B5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51" y="6395355"/>
            <a:ext cx="1116995" cy="324000"/>
          </a:xfrm>
          <a:prstGeom prst="rect">
            <a:avLst/>
          </a:prstGeom>
        </p:spPr>
      </p:pic>
      <p:pic>
        <p:nvPicPr>
          <p:cNvPr id="16" name="Bildobjekt 15" descr="Logotyp för Region Västerbotten.">
            <a:extLst>
              <a:ext uri="{FF2B5EF4-FFF2-40B4-BE49-F238E27FC236}">
                <a16:creationId xmlns:a16="http://schemas.microsoft.com/office/drawing/2014/main" id="{782DDC26-A03E-5E98-A7A8-F9B03878E9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77" y="6422604"/>
            <a:ext cx="1233152" cy="280800"/>
          </a:xfrm>
          <a:prstGeom prst="rect">
            <a:avLst/>
          </a:prstGeom>
        </p:spPr>
      </p:pic>
      <p:pic>
        <p:nvPicPr>
          <p:cNvPr id="17" name="Bildobjekt 16" descr="Logotyp för Region Norrbotten.">
            <a:extLst>
              <a:ext uri="{FF2B5EF4-FFF2-40B4-BE49-F238E27FC236}">
                <a16:creationId xmlns:a16="http://schemas.microsoft.com/office/drawing/2014/main" id="{F1829560-E919-B10A-5F3E-0A57FE54EC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72" y="6426788"/>
            <a:ext cx="1834560" cy="273600"/>
          </a:xfrm>
          <a:prstGeom prst="rect">
            <a:avLst/>
          </a:prstGeom>
        </p:spPr>
      </p:pic>
      <p:pic>
        <p:nvPicPr>
          <p:cNvPr id="18" name="Bildobjekt 17" descr="Logotyp för Region Västernorrland.">
            <a:extLst>
              <a:ext uri="{FF2B5EF4-FFF2-40B4-BE49-F238E27FC236}">
                <a16:creationId xmlns:a16="http://schemas.microsoft.com/office/drawing/2014/main" id="{E6E65511-3E5B-046C-6F29-565FAE51E90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1" y="6415069"/>
            <a:ext cx="1238708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5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5801A0-86DB-2518-5DD2-FFF46886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9C088A-3265-D860-E847-24B3CDC4D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Ins="108000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9706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246C11-7319-CE7A-FDFE-391454B7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271848"/>
            <a:ext cx="5181599" cy="2352502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65ECCA-4244-E828-0026-ECCBBE954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3738563"/>
            <a:ext cx="5181599" cy="11064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4" name="Bild 13" descr="Logotyp för Regionala Cancercentrum i Norrasverige.">
            <a:extLst>
              <a:ext uri="{FF2B5EF4-FFF2-40B4-BE49-F238E27FC236}">
                <a16:creationId xmlns:a16="http://schemas.microsoft.com/office/drawing/2014/main" id="{72786956-B605-9952-DA30-BCD7B5DCB5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82715" y="6187846"/>
            <a:ext cx="1355407" cy="39599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BDB7DAEE-74D5-49D6-E43F-9BA6A0420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" b="229"/>
          <a:stretch/>
        </p:blipFill>
        <p:spPr>
          <a:xfrm>
            <a:off x="7803931" y="0"/>
            <a:ext cx="4406460" cy="6858000"/>
          </a:xfrm>
          <a:custGeom>
            <a:avLst/>
            <a:gdLst>
              <a:gd name="connsiteX0" fmla="*/ 0 w 4385079"/>
              <a:gd name="connsiteY0" fmla="*/ 6657975 h 6858000"/>
              <a:gd name="connsiteX1" fmla="*/ 4385079 w 4385079"/>
              <a:gd name="connsiteY1" fmla="*/ 6657975 h 6858000"/>
              <a:gd name="connsiteX2" fmla="*/ 4385079 w 4385079"/>
              <a:gd name="connsiteY2" fmla="*/ 6858000 h 6858000"/>
              <a:gd name="connsiteX3" fmla="*/ 0 w 4385079"/>
              <a:gd name="connsiteY3" fmla="*/ 6858000 h 6858000"/>
              <a:gd name="connsiteX4" fmla="*/ 0 w 4385079"/>
              <a:gd name="connsiteY4" fmla="*/ 0 h 6858000"/>
              <a:gd name="connsiteX5" fmla="*/ 4385079 w 4385079"/>
              <a:gd name="connsiteY5" fmla="*/ 0 h 6858000"/>
              <a:gd name="connsiteX6" fmla="*/ 4385079 w 4385079"/>
              <a:gd name="connsiteY6" fmla="*/ 6109854 h 6858000"/>
              <a:gd name="connsiteX7" fmla="*/ 0 w 4385079"/>
              <a:gd name="connsiteY7" fmla="*/ 61098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5079" h="6858000">
                <a:moveTo>
                  <a:pt x="0" y="6657975"/>
                </a:moveTo>
                <a:lnTo>
                  <a:pt x="4385079" y="6657975"/>
                </a:lnTo>
                <a:lnTo>
                  <a:pt x="4385079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4385079" y="0"/>
                </a:lnTo>
                <a:lnTo>
                  <a:pt x="4385079" y="6109854"/>
                </a:lnTo>
                <a:lnTo>
                  <a:pt x="0" y="6109854"/>
                </a:lnTo>
                <a:close/>
              </a:path>
            </a:pathLst>
          </a:custGeom>
        </p:spPr>
      </p:pic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F13F419D-00E6-2880-81A2-A6BE8B8C1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72398" y="6226570"/>
            <a:ext cx="0" cy="32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Bildobjekt 9" descr="Logotyp för Region Jämtland Härjedalen.">
            <a:extLst>
              <a:ext uri="{FF2B5EF4-FFF2-40B4-BE49-F238E27FC236}">
                <a16:creationId xmlns:a16="http://schemas.microsoft.com/office/drawing/2014/main" id="{377CEEB9-1796-227D-D059-018ACFDE80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51" y="6235701"/>
            <a:ext cx="1116995" cy="324000"/>
          </a:xfrm>
          <a:prstGeom prst="rect">
            <a:avLst/>
          </a:prstGeom>
        </p:spPr>
      </p:pic>
      <p:pic>
        <p:nvPicPr>
          <p:cNvPr id="11" name="Bildobjekt 10" descr="Logotyp för Region Västerbotten.">
            <a:extLst>
              <a:ext uri="{FF2B5EF4-FFF2-40B4-BE49-F238E27FC236}">
                <a16:creationId xmlns:a16="http://schemas.microsoft.com/office/drawing/2014/main" id="{812FFA83-4A0F-154E-0B81-8033B6CD02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77" y="6262950"/>
            <a:ext cx="1233152" cy="280800"/>
          </a:xfrm>
          <a:prstGeom prst="rect">
            <a:avLst/>
          </a:prstGeom>
        </p:spPr>
      </p:pic>
      <p:pic>
        <p:nvPicPr>
          <p:cNvPr id="12" name="Bildobjekt 11" descr="Logotyp för Region Norrbotten.">
            <a:extLst>
              <a:ext uri="{FF2B5EF4-FFF2-40B4-BE49-F238E27FC236}">
                <a16:creationId xmlns:a16="http://schemas.microsoft.com/office/drawing/2014/main" id="{46A744AF-2A3E-ADEF-2A9E-3466CDA56B7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72" y="6267134"/>
            <a:ext cx="1834560" cy="273600"/>
          </a:xfrm>
          <a:prstGeom prst="rect">
            <a:avLst/>
          </a:prstGeom>
        </p:spPr>
      </p:pic>
      <p:pic>
        <p:nvPicPr>
          <p:cNvPr id="13" name="Bildobjekt 12" descr="Logotyp för Region Västernorrland.">
            <a:extLst>
              <a:ext uri="{FF2B5EF4-FFF2-40B4-BE49-F238E27FC236}">
                <a16:creationId xmlns:a16="http://schemas.microsoft.com/office/drawing/2014/main" id="{61EE7573-7956-995F-C2FA-570C10187F7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1" y="6255415"/>
            <a:ext cx="1238708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27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246C11-7319-CE7A-FDFE-391454B7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271848"/>
            <a:ext cx="5181599" cy="2352502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65ECCA-4244-E828-0026-ECCBBE954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3738563"/>
            <a:ext cx="5181599" cy="11064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bild 9" descr="Beskriv innehållet i bilden.">
            <a:extLst>
              <a:ext uri="{FF2B5EF4-FFF2-40B4-BE49-F238E27FC236}">
                <a16:creationId xmlns:a16="http://schemas.microsoft.com/office/drawing/2014/main" id="{73032063-D459-B3C5-D191-B841FCB4F5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05651" y="-1"/>
            <a:ext cx="4386349" cy="6859986"/>
          </a:xfrm>
          <a:custGeom>
            <a:avLst/>
            <a:gdLst>
              <a:gd name="connsiteX0" fmla="*/ 0 w 4386349"/>
              <a:gd name="connsiteY0" fmla="*/ 6660996 h 6859986"/>
              <a:gd name="connsiteX1" fmla="*/ 4386349 w 4386349"/>
              <a:gd name="connsiteY1" fmla="*/ 6660996 h 6859986"/>
              <a:gd name="connsiteX2" fmla="*/ 4386349 w 4386349"/>
              <a:gd name="connsiteY2" fmla="*/ 6859986 h 6859986"/>
              <a:gd name="connsiteX3" fmla="*/ 0 w 4386349"/>
              <a:gd name="connsiteY3" fmla="*/ 6859986 h 6859986"/>
              <a:gd name="connsiteX4" fmla="*/ 0 w 4386349"/>
              <a:gd name="connsiteY4" fmla="*/ 0 h 6859986"/>
              <a:gd name="connsiteX5" fmla="*/ 4386349 w 4386349"/>
              <a:gd name="connsiteY5" fmla="*/ 0 h 6859986"/>
              <a:gd name="connsiteX6" fmla="*/ 4386349 w 4386349"/>
              <a:gd name="connsiteY6" fmla="*/ 6110869 h 6859986"/>
              <a:gd name="connsiteX7" fmla="*/ 0 w 4386349"/>
              <a:gd name="connsiteY7" fmla="*/ 6110869 h 685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6349" h="6859986">
                <a:moveTo>
                  <a:pt x="0" y="6660996"/>
                </a:moveTo>
                <a:lnTo>
                  <a:pt x="4386349" y="6660996"/>
                </a:lnTo>
                <a:lnTo>
                  <a:pt x="4386349" y="6859986"/>
                </a:lnTo>
                <a:lnTo>
                  <a:pt x="0" y="6859986"/>
                </a:lnTo>
                <a:close/>
                <a:moveTo>
                  <a:pt x="0" y="0"/>
                </a:moveTo>
                <a:lnTo>
                  <a:pt x="4386349" y="0"/>
                </a:lnTo>
                <a:lnTo>
                  <a:pt x="4386349" y="6110869"/>
                </a:lnTo>
                <a:lnTo>
                  <a:pt x="0" y="6110869"/>
                </a:lnTo>
                <a:close/>
              </a:path>
            </a:pathLst>
          </a:custGeom>
        </p:spPr>
        <p:txBody>
          <a:bodyPr wrap="square" tIns="270000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D3DF358B-7BDB-4746-E343-9B106D97D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572398" y="6232164"/>
            <a:ext cx="0" cy="32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Bild 5" descr="Logotyp för Regionala Cancercentrum i Norrasverige.">
            <a:extLst>
              <a:ext uri="{FF2B5EF4-FFF2-40B4-BE49-F238E27FC236}">
                <a16:creationId xmlns:a16="http://schemas.microsoft.com/office/drawing/2014/main" id="{98F33200-E29D-11A2-D272-8FD35E455F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82715" y="6187846"/>
            <a:ext cx="1355407" cy="395998"/>
          </a:xfrm>
          <a:prstGeom prst="rect">
            <a:avLst/>
          </a:prstGeom>
        </p:spPr>
      </p:pic>
      <p:pic>
        <p:nvPicPr>
          <p:cNvPr id="5" name="Bildobjekt 4" descr="Logotyp för Region Jämtland Härjedalen.">
            <a:extLst>
              <a:ext uri="{FF2B5EF4-FFF2-40B4-BE49-F238E27FC236}">
                <a16:creationId xmlns:a16="http://schemas.microsoft.com/office/drawing/2014/main" id="{BED214E7-07D1-435B-E121-BB524C3941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51" y="6235701"/>
            <a:ext cx="1116995" cy="324000"/>
          </a:xfrm>
          <a:prstGeom prst="rect">
            <a:avLst/>
          </a:prstGeom>
        </p:spPr>
      </p:pic>
      <p:pic>
        <p:nvPicPr>
          <p:cNvPr id="12" name="Bildobjekt 11" descr="Logotyp för Region Västerbotten.">
            <a:extLst>
              <a:ext uri="{FF2B5EF4-FFF2-40B4-BE49-F238E27FC236}">
                <a16:creationId xmlns:a16="http://schemas.microsoft.com/office/drawing/2014/main" id="{273FD13E-8495-0566-170B-84207C4CD3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77" y="6262950"/>
            <a:ext cx="1233152" cy="280800"/>
          </a:xfrm>
          <a:prstGeom prst="rect">
            <a:avLst/>
          </a:prstGeom>
        </p:spPr>
      </p:pic>
      <p:pic>
        <p:nvPicPr>
          <p:cNvPr id="13" name="Bildobjekt 12" descr="Logotyp för Region Norrbotten.">
            <a:extLst>
              <a:ext uri="{FF2B5EF4-FFF2-40B4-BE49-F238E27FC236}">
                <a16:creationId xmlns:a16="http://schemas.microsoft.com/office/drawing/2014/main" id="{BD47A6A4-35E9-59A1-0F28-83FFACEE10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72" y="6267134"/>
            <a:ext cx="1834560" cy="273600"/>
          </a:xfrm>
          <a:prstGeom prst="rect">
            <a:avLst/>
          </a:prstGeom>
        </p:spPr>
      </p:pic>
      <p:pic>
        <p:nvPicPr>
          <p:cNvPr id="14" name="Bildobjekt 13" descr="Logotyp för Region Västernorrland.">
            <a:extLst>
              <a:ext uri="{FF2B5EF4-FFF2-40B4-BE49-F238E27FC236}">
                <a16:creationId xmlns:a16="http://schemas.microsoft.com/office/drawing/2014/main" id="{9A991738-A216-9789-9394-B0E89163BE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1" y="6255415"/>
            <a:ext cx="1238708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9320A7-87AA-B023-5772-52A6607F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20790"/>
            <a:ext cx="10380868" cy="93131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1D1890-9ECE-2DBB-66D9-7BD4EB905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5031410" cy="4032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76982C-C438-1D5C-EF3C-B4950A3D5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5025" y="1825625"/>
            <a:ext cx="5022576" cy="4032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2091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6E9188C1-085A-DCB0-75C4-F4308EB5E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42B4BB-CB3E-9948-9A25-B99F9F799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1709530"/>
            <a:ext cx="5031410" cy="7509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23A01E1-C0CC-691D-FCD3-B4B1403BD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505075"/>
            <a:ext cx="5031410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9336A51-2A9A-7D52-34BC-BE52DE36F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5025" y="1709530"/>
            <a:ext cx="5022576" cy="7509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D2C6FF1-1D30-2129-372B-622D3E407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5024" y="2505075"/>
            <a:ext cx="5040244" cy="3348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1647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D1B0EEE2-9D4A-725B-5C59-F79BA3E03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735643"/>
            <a:ext cx="5984487" cy="102646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0A49642-FF82-6FCF-66B8-C5989379C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1940312"/>
            <a:ext cx="5984488" cy="362786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 5" descr="Beskriv innehållet i bilden.">
            <a:extLst>
              <a:ext uri="{FF2B5EF4-FFF2-40B4-BE49-F238E27FC236}">
                <a16:creationId xmlns:a16="http://schemas.microsoft.com/office/drawing/2014/main" id="{772EBB79-AC16-1497-0B74-D53CD88E30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67239" y="1940312"/>
            <a:ext cx="3196684" cy="4007004"/>
          </a:xfrm>
        </p:spPr>
        <p:txBody>
          <a:bodyPr tIns="1368000"/>
          <a:lstStyle>
            <a:lvl1pPr marL="0" indent="0" algn="ctr"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4304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511E9267-79FC-E8F7-AB63-77BA58B11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024" y="4777049"/>
            <a:ext cx="7383953" cy="68184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2650B3-489D-7028-3249-D52098746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04023" y="5457694"/>
            <a:ext cx="7383953" cy="74372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bild 2" descr="Beskriv innehållet i bilden.">
            <a:extLst>
              <a:ext uri="{FF2B5EF4-FFF2-40B4-BE49-F238E27FC236}">
                <a16:creationId xmlns:a16="http://schemas.microsoft.com/office/drawing/2014/main" id="{5F1D83C1-691A-FA6E-A9B4-4C6EA8A02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404024" y="598140"/>
            <a:ext cx="7383953" cy="4090738"/>
          </a:xfrm>
        </p:spPr>
        <p:txBody>
          <a:bodyPr tIns="1800000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234263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CC3C73-2ECF-463A-3F79-404E7D5AF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05681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883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uto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96BD4896-4320-BE5E-FBD7-8C8514EF0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BB744C-39EF-BE35-E6D0-F096E7D194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4025" y="3907472"/>
            <a:ext cx="6889777" cy="115074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v-SE" dirty="0"/>
              <a:t>Slutord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831885D-F9C6-93C6-2064-9335C4A25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4025" y="5117925"/>
            <a:ext cx="6889777" cy="660511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AD7906E4-4551-5C16-FBE4-AA705B975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572398" y="6386224"/>
            <a:ext cx="0" cy="32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Bild 3" descr="Logotyp för Regionala Cancercentrum i Norrasverige.">
            <a:extLst>
              <a:ext uri="{FF2B5EF4-FFF2-40B4-BE49-F238E27FC236}">
                <a16:creationId xmlns:a16="http://schemas.microsoft.com/office/drawing/2014/main" id="{0EE857AB-5788-7D92-DB64-6A07509826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82715" y="6341906"/>
            <a:ext cx="1355407" cy="39599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4440CED-47C0-67D9-F24D-542D455F3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48" b="513"/>
          <a:stretch/>
        </p:blipFill>
        <p:spPr>
          <a:xfrm>
            <a:off x="0" y="-17674"/>
            <a:ext cx="12192000" cy="3429000"/>
          </a:xfrm>
          <a:prstGeom prst="rect">
            <a:avLst/>
          </a:prstGeom>
        </p:spPr>
      </p:pic>
      <p:pic>
        <p:nvPicPr>
          <p:cNvPr id="9" name="Bildobjekt 8" descr="Logotyp för Region Jämtland Härjedalen.">
            <a:extLst>
              <a:ext uri="{FF2B5EF4-FFF2-40B4-BE49-F238E27FC236}">
                <a16:creationId xmlns:a16="http://schemas.microsoft.com/office/drawing/2014/main" id="{2031B843-3042-5854-1518-D4FA6C426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51" y="6395355"/>
            <a:ext cx="1116995" cy="324000"/>
          </a:xfrm>
          <a:prstGeom prst="rect">
            <a:avLst/>
          </a:prstGeom>
        </p:spPr>
      </p:pic>
      <p:pic>
        <p:nvPicPr>
          <p:cNvPr id="13" name="Bildobjekt 12" descr="Logotyp för Region Västerbotten.">
            <a:extLst>
              <a:ext uri="{FF2B5EF4-FFF2-40B4-BE49-F238E27FC236}">
                <a16:creationId xmlns:a16="http://schemas.microsoft.com/office/drawing/2014/main" id="{6C49771B-EF5B-8B46-7BCF-C1953026D4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77" y="6422604"/>
            <a:ext cx="1233152" cy="280800"/>
          </a:xfrm>
          <a:prstGeom prst="rect">
            <a:avLst/>
          </a:prstGeom>
        </p:spPr>
      </p:pic>
      <p:pic>
        <p:nvPicPr>
          <p:cNvPr id="14" name="Bildobjekt 13" descr="Logotyp för Region Norrbotten.">
            <a:extLst>
              <a:ext uri="{FF2B5EF4-FFF2-40B4-BE49-F238E27FC236}">
                <a16:creationId xmlns:a16="http://schemas.microsoft.com/office/drawing/2014/main" id="{13794883-8051-396A-2A06-17CA018D2D0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72" y="6426788"/>
            <a:ext cx="1834560" cy="273600"/>
          </a:xfrm>
          <a:prstGeom prst="rect">
            <a:avLst/>
          </a:prstGeom>
        </p:spPr>
      </p:pic>
      <p:pic>
        <p:nvPicPr>
          <p:cNvPr id="15" name="Bildobjekt 14" descr="Logotyp för Region Västernorrland.">
            <a:extLst>
              <a:ext uri="{FF2B5EF4-FFF2-40B4-BE49-F238E27FC236}">
                <a16:creationId xmlns:a16="http://schemas.microsoft.com/office/drawing/2014/main" id="{395437D5-9B49-6376-D004-DD378EEBCD7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1" y="6415069"/>
            <a:ext cx="1238708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64D7CDC-7415-95BC-67E6-AAC47456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20790"/>
            <a:ext cx="10380868" cy="93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8371212-88E8-427C-63B4-D28D504DA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825624"/>
            <a:ext cx="10380868" cy="40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FCB151-E9B7-F742-0DEC-A7A342F64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9172" y="6388841"/>
            <a:ext cx="995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94935D-6363-526F-37C4-CA04AF1826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068" y="6381407"/>
            <a:ext cx="3672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1266FA1-691C-F3EA-D23E-6A7FEDAC6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88247" y="6381406"/>
            <a:ext cx="4155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BFBBAA-0DC8-449E-8C1D-C0EC3DE1A67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2CADC74-281C-ED14-70A3-0BC15946B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89288"/>
            <a:ext cx="12188583" cy="568712"/>
          </a:xfrm>
          <a:prstGeom prst="rect">
            <a:avLst/>
          </a:prstGeom>
        </p:spPr>
      </p:pic>
      <p:pic>
        <p:nvPicPr>
          <p:cNvPr id="9" name="Bild 8" descr="Logotyp för Regionala Cancercentrum i Norrasverige.">
            <a:extLst>
              <a:ext uri="{FF2B5EF4-FFF2-40B4-BE49-F238E27FC236}">
                <a16:creationId xmlns:a16="http://schemas.microsoft.com/office/drawing/2014/main" id="{28F43D65-9A2C-4D85-E4A2-9A2CA7E21A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0811944" y="6433159"/>
            <a:ext cx="1112398" cy="325000"/>
          </a:xfrm>
          <a:prstGeom prst="rect">
            <a:avLst/>
          </a:prstGeom>
        </p:spPr>
      </p:pic>
      <p:pic>
        <p:nvPicPr>
          <p:cNvPr id="11" name="Bildobjekt 10" descr="Logotyp för Region Jämtland Härjedalen.">
            <a:extLst>
              <a:ext uri="{FF2B5EF4-FFF2-40B4-BE49-F238E27FC236}">
                <a16:creationId xmlns:a16="http://schemas.microsoft.com/office/drawing/2014/main" id="{96046B71-1697-03C5-A5C8-883C776D2D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363" y="6409531"/>
            <a:ext cx="1116995" cy="324000"/>
          </a:xfrm>
          <a:prstGeom prst="rect">
            <a:avLst/>
          </a:prstGeom>
        </p:spPr>
      </p:pic>
      <p:pic>
        <p:nvPicPr>
          <p:cNvPr id="14" name="Bildobjekt 13" descr="Logotyp för Region Västerbotten.">
            <a:extLst>
              <a:ext uri="{FF2B5EF4-FFF2-40B4-BE49-F238E27FC236}">
                <a16:creationId xmlns:a16="http://schemas.microsoft.com/office/drawing/2014/main" id="{685982F6-A80D-A2B0-0A47-D78684DB082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689" y="6436780"/>
            <a:ext cx="1233152" cy="280800"/>
          </a:xfrm>
          <a:prstGeom prst="rect">
            <a:avLst/>
          </a:prstGeom>
        </p:spPr>
      </p:pic>
      <p:pic>
        <p:nvPicPr>
          <p:cNvPr id="16" name="Bildobjekt 15" descr="Logotyp för Region Norrbotten.">
            <a:extLst>
              <a:ext uri="{FF2B5EF4-FFF2-40B4-BE49-F238E27FC236}">
                <a16:creationId xmlns:a16="http://schemas.microsoft.com/office/drawing/2014/main" id="{86268AD6-FAED-E5E1-D725-AEDFB9F2C3A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84" y="6440964"/>
            <a:ext cx="1834560" cy="273600"/>
          </a:xfrm>
          <a:prstGeom prst="rect">
            <a:avLst/>
          </a:prstGeom>
        </p:spPr>
      </p:pic>
      <p:pic>
        <p:nvPicPr>
          <p:cNvPr id="18" name="Bildobjekt 17" descr="Logotyp för Region Västernorrland.">
            <a:extLst>
              <a:ext uri="{FF2B5EF4-FFF2-40B4-BE49-F238E27FC236}">
                <a16:creationId xmlns:a16="http://schemas.microsoft.com/office/drawing/2014/main" id="{F05FD0E9-D3B3-068C-C7A8-36E78B0FAF27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283" y="6429245"/>
            <a:ext cx="1238708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4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1" r:id="rId4"/>
    <p:sldLayoutId id="2147483665" r:id="rId5"/>
    <p:sldLayoutId id="2147483652" r:id="rId6"/>
    <p:sldLayoutId id="2147483653" r:id="rId7"/>
    <p:sldLayoutId id="2147483666" r:id="rId8"/>
    <p:sldLayoutId id="2147483657" r:id="rId9"/>
    <p:sldLayoutId id="2147483654" r:id="rId10"/>
    <p:sldLayoutId id="2147483655" r:id="rId11"/>
    <p:sldLayoutId id="214748365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2000"/>
        </a:lnSpc>
        <a:spcBef>
          <a:spcPts val="1000"/>
        </a:spcBef>
        <a:spcAft>
          <a:spcPts val="4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2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2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ncercentrum.se/utvecklingsarbeteutbildning/stodtillforbattringsarbete.741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3">
            <a:extLst>
              <a:ext uri="{FF2B5EF4-FFF2-40B4-BE49-F238E27FC236}">
                <a16:creationId xmlns:a16="http://schemas.microsoft.com/office/drawing/2014/main" id="{16A352EE-3964-7A0C-965D-3F18E794C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Anna-Lena Sunesson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7F99307D-653E-E4CE-A37B-7EC18885F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572398" y="6386224"/>
            <a:ext cx="0" cy="32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Bild 5" descr="Logotyp för Regionala Cancercentrum i Norrasverige.">
            <a:extLst>
              <a:ext uri="{FF2B5EF4-FFF2-40B4-BE49-F238E27FC236}">
                <a16:creationId xmlns:a16="http://schemas.microsoft.com/office/drawing/2014/main" id="{43B15B55-F7E8-7713-07FE-B0DD172DA9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82715" y="6341906"/>
            <a:ext cx="1355407" cy="395998"/>
          </a:xfrm>
          <a:prstGeom prst="rect">
            <a:avLst/>
          </a:prstGeom>
        </p:spPr>
      </p:pic>
      <p:pic>
        <p:nvPicPr>
          <p:cNvPr id="2" name="Bildobjekt 1" descr="Logotyp för Region Jämtland Härjedalen.">
            <a:extLst>
              <a:ext uri="{FF2B5EF4-FFF2-40B4-BE49-F238E27FC236}">
                <a16:creationId xmlns:a16="http://schemas.microsoft.com/office/drawing/2014/main" id="{4A6F427B-22E9-EEB0-355A-486EA25E3B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51" y="6395355"/>
            <a:ext cx="1116995" cy="324000"/>
          </a:xfrm>
          <a:prstGeom prst="rect">
            <a:avLst/>
          </a:prstGeom>
        </p:spPr>
      </p:pic>
      <p:pic>
        <p:nvPicPr>
          <p:cNvPr id="5" name="Bildobjekt 4" descr="Logotyp för Region Västerbotten.">
            <a:extLst>
              <a:ext uri="{FF2B5EF4-FFF2-40B4-BE49-F238E27FC236}">
                <a16:creationId xmlns:a16="http://schemas.microsoft.com/office/drawing/2014/main" id="{CF832525-33EA-946F-0782-273DC3A8D5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77" y="6422604"/>
            <a:ext cx="1233152" cy="280800"/>
          </a:xfrm>
          <a:prstGeom prst="rect">
            <a:avLst/>
          </a:prstGeom>
        </p:spPr>
      </p:pic>
      <p:pic>
        <p:nvPicPr>
          <p:cNvPr id="12" name="Bildobjekt 11" descr="Logotyp för Region Norrbotten.">
            <a:extLst>
              <a:ext uri="{FF2B5EF4-FFF2-40B4-BE49-F238E27FC236}">
                <a16:creationId xmlns:a16="http://schemas.microsoft.com/office/drawing/2014/main" id="{BE7DF3FD-9CE7-E510-0C6B-F12B62F320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72" y="6426788"/>
            <a:ext cx="1834560" cy="273600"/>
          </a:xfrm>
          <a:prstGeom prst="rect">
            <a:avLst/>
          </a:prstGeom>
        </p:spPr>
      </p:pic>
      <p:pic>
        <p:nvPicPr>
          <p:cNvPr id="13" name="Bildobjekt 12" descr="Logotyp för Region Västernorrland.">
            <a:extLst>
              <a:ext uri="{FF2B5EF4-FFF2-40B4-BE49-F238E27FC236}">
                <a16:creationId xmlns:a16="http://schemas.microsoft.com/office/drawing/2014/main" id="{5E72FFF2-6926-58C2-8247-08CB137889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71" y="6415069"/>
            <a:ext cx="1238708" cy="288000"/>
          </a:xfrm>
          <a:prstGeom prst="rect">
            <a:avLst/>
          </a:prstGeom>
        </p:spPr>
      </p:pic>
      <p:sp>
        <p:nvSpPr>
          <p:cNvPr id="10" name="Rubrik 9">
            <a:extLst>
              <a:ext uri="{FF2B5EF4-FFF2-40B4-BE49-F238E27FC236}">
                <a16:creationId xmlns:a16="http://schemas.microsoft.com/office/drawing/2014/main" id="{73B1AA02-AA7C-2542-C82B-109147BCA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940233"/>
            <a:ext cx="10483516" cy="1163782"/>
          </a:xfrm>
        </p:spPr>
        <p:txBody>
          <a:bodyPr/>
          <a:lstStyle/>
          <a:p>
            <a:r>
              <a:rPr lang="sv-SE" dirty="0"/>
              <a:t>Uppföljning för 2025 av den sjukvårdsregionala cancerplanen 2025–2028</a:t>
            </a:r>
          </a:p>
        </p:txBody>
      </p:sp>
    </p:spTree>
    <p:extLst>
      <p:ext uri="{BB962C8B-B14F-4D97-AF65-F5344CB8AC3E}">
        <p14:creationId xmlns:p14="http://schemas.microsoft.com/office/powerpoint/2010/main" val="407552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05668" y="667414"/>
            <a:ext cx="10380663" cy="931863"/>
          </a:xfrm>
        </p:spPr>
        <p:txBody>
          <a:bodyPr/>
          <a:lstStyle/>
          <a:p>
            <a:r>
              <a:rPr lang="sv-SE" dirty="0"/>
              <a:t>Sjukvårdsregional cancerplan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05668" y="1756496"/>
            <a:ext cx="10274060" cy="4032250"/>
          </a:xfrm>
        </p:spPr>
        <p:txBody>
          <a:bodyPr>
            <a:noAutofit/>
          </a:bodyPr>
          <a:lstStyle/>
          <a:p>
            <a:r>
              <a:rPr lang="sv-SE" sz="2000" dirty="0"/>
              <a:t>Cancerplanens utgångspunkter</a:t>
            </a:r>
            <a:br>
              <a:rPr lang="sv-SE" sz="2000" dirty="0"/>
            </a:br>
            <a:r>
              <a:rPr lang="sv-SE" sz="2000" dirty="0"/>
              <a:t>- EU:s cancerplan, nationell cancerstrategi (2009)</a:t>
            </a:r>
            <a:br>
              <a:rPr lang="sv-SE" sz="2000" dirty="0"/>
            </a:br>
            <a:r>
              <a:rPr lang="sv-SE" sz="2000" dirty="0"/>
              <a:t>- Norra sjukvårdsregionens vision, </a:t>
            </a:r>
            <a:r>
              <a:rPr lang="sv-SE" sz="2000" i="1" dirty="0"/>
              <a:t>Likvärdig och tillgänglig cancervård </a:t>
            </a:r>
            <a:br>
              <a:rPr lang="sv-SE" sz="2000" i="1" dirty="0"/>
            </a:br>
            <a:r>
              <a:rPr lang="sv-SE" sz="2000" i="1" dirty="0"/>
              <a:t>i hela Norrland, med spets och bredd</a:t>
            </a:r>
            <a:endParaRPr lang="sv-SE" sz="2000" dirty="0"/>
          </a:p>
          <a:p>
            <a:r>
              <a:rPr lang="sv-SE" sz="2000" dirty="0"/>
              <a:t>Den sjukvårdsregiongemensamma cancerplanen konkretiseras i regionernas egna handlingsplaner</a:t>
            </a:r>
          </a:p>
          <a:p>
            <a:r>
              <a:rPr lang="sv-SE" sz="2000" dirty="0"/>
              <a:t>Regionerna rapporterade i maj 2026. Vissa uppgifter gäller därför även början av 2026.</a:t>
            </a:r>
          </a:p>
          <a:p>
            <a:r>
              <a:rPr lang="sv-SE" sz="2000" dirty="0"/>
              <a:t>Olika aktiviteter och detaljnivåer begränsar jämförbarheten mellan regionerna. Journalbyten har försämrat registerdata.</a:t>
            </a:r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endParaRPr lang="sv-SE" dirty="0"/>
          </a:p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1005213-0A2A-0BE6-7952-C005E1D2E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876" y="276779"/>
            <a:ext cx="2224097" cy="295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2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93DB-141F-15FB-5D60-90606D92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11DEA9-AB74-2BD3-922F-9AD33F07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Förebyggande arbete och tidig upptäckt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111CE2-0073-88CB-91CB-089837D7F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Alla regioner arbetar med utökad HPV-</a:t>
            </a:r>
            <a:br>
              <a:rPr lang="sv-SE" sz="2000" dirty="0"/>
            </a:br>
            <a:r>
              <a:rPr lang="sv-SE" sz="2000" dirty="0"/>
              <a:t>vaccination, hälsoinformatörer och </a:t>
            </a:r>
            <a:br>
              <a:rPr lang="sv-SE" sz="2000" dirty="0"/>
            </a:br>
            <a:r>
              <a:rPr lang="sv-SE" sz="2000" dirty="0"/>
              <a:t>kunskap om påverkbara riskfaktorer.</a:t>
            </a:r>
          </a:p>
          <a:p>
            <a:r>
              <a:rPr lang="sv-SE" sz="2000" dirty="0"/>
              <a:t> </a:t>
            </a:r>
            <a:r>
              <a:rPr lang="sv-SE" sz="2000" strike="sngStrike" dirty="0"/>
              <a:t>Tre</a:t>
            </a:r>
            <a:r>
              <a:rPr lang="sv-SE" sz="2000" dirty="0"/>
              <a:t> Alla fyra regioner har representation från </a:t>
            </a:r>
            <a:br>
              <a:rPr lang="sv-SE" sz="2000" dirty="0"/>
            </a:br>
            <a:r>
              <a:rPr lang="sv-SE" sz="2000" dirty="0"/>
              <a:t>primärvården i sina lokala programområden </a:t>
            </a:r>
            <a:br>
              <a:rPr lang="sv-SE" sz="2000" dirty="0"/>
            </a:br>
            <a:r>
              <a:rPr lang="sv-SE" sz="2000" dirty="0"/>
              <a:t>(LPO) Cancer. </a:t>
            </a:r>
          </a:p>
          <a:p>
            <a:r>
              <a:rPr lang="sv-SE" sz="2000" dirty="0"/>
              <a:t>Under 2026 genomför primärvård och specialiserad cancervård gemensamma workshoppar i varje region för stärka samverkan mellan vårdnivåerna och </a:t>
            </a:r>
            <a:r>
              <a:rPr lang="sv-SE" sz="2000" dirty="0">
                <a:latin typeface="Arial"/>
                <a:cs typeface="Arial"/>
              </a:rPr>
              <a:t>förbättra förutsättningarna för en sammanhållen vårdkedja för cancerpatienter.</a:t>
            </a:r>
            <a:endParaRPr lang="sv-SE" sz="2000" dirty="0"/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D0DBC3B-DDD3-B303-B4C2-E4C14ABBCE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36" t="29333" r="39503" b="28702"/>
          <a:stretch>
            <a:fillRect/>
          </a:stretch>
        </p:blipFill>
        <p:spPr>
          <a:xfrm>
            <a:off x="7536710" y="1652103"/>
            <a:ext cx="3943782" cy="232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A0493B-EE83-AF40-E615-7187DE853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Förebyggande arbete och tidig upptäckt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04C23A-9A4D-4914-5CFF-94C3C152B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825624"/>
            <a:ext cx="10519719" cy="4032000"/>
          </a:xfrm>
        </p:spPr>
        <p:txBody>
          <a:bodyPr/>
          <a:lstStyle/>
          <a:p>
            <a:r>
              <a:rPr lang="sv-SE" sz="2000" dirty="0"/>
              <a:t>Cancergenetisk utredning och rådgivning – kunskapen ökar men remitteringen till cancergenetiska mottagningen är fortsatt ojämlik mellan regionerna.</a:t>
            </a:r>
            <a:br>
              <a:rPr lang="sv-SE" sz="2000" dirty="0"/>
            </a:br>
            <a:r>
              <a:rPr lang="sv-SE" sz="2000" dirty="0"/>
              <a:t>(Antal remisser per 100 </a:t>
            </a:r>
            <a:r>
              <a:rPr lang="sv-SE" sz="2000"/>
              <a:t>000 invånare 2025: RVN 82, RJH 113, RV 114, RN 72.)  </a:t>
            </a:r>
            <a:endParaRPr lang="sv-SE" sz="2000" dirty="0"/>
          </a:p>
          <a:p>
            <a:r>
              <a:rPr lang="sv-SE" sz="2000" dirty="0"/>
              <a:t>RN och RVN är anslutna till mammografiregistret. RJH har kommit långt i det arbetet och RV har påbörjat det.</a:t>
            </a:r>
          </a:p>
          <a:p>
            <a:r>
              <a:rPr lang="sv-SE" sz="2000" dirty="0"/>
              <a:t>Screening och organiserad prostatacancertestning (OPT) fortsätter att utvecklas. Alla regioner arbetar med AI inom mammografi. Inom OPT är </a:t>
            </a:r>
            <a:r>
              <a:rPr lang="sv-SE" sz="2000" dirty="0" err="1"/>
              <a:t>hemtest</a:t>
            </a:r>
            <a:r>
              <a:rPr lang="sv-SE" sz="2000" dirty="0"/>
              <a:t> med kapillärprovtagning på gång.</a:t>
            </a:r>
          </a:p>
        </p:txBody>
      </p:sp>
    </p:spTree>
    <p:extLst>
      <p:ext uri="{BB962C8B-B14F-4D97-AF65-F5344CB8AC3E}">
        <p14:creationId xmlns:p14="http://schemas.microsoft.com/office/powerpoint/2010/main" val="414241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CA1DA-B928-2C25-84BE-BB42596F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B018F6-0AAA-B719-7A7F-E0C63E18B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66" y="145736"/>
            <a:ext cx="10380868" cy="931313"/>
          </a:xfrm>
        </p:spPr>
        <p:txBody>
          <a:bodyPr/>
          <a:lstStyle/>
          <a:p>
            <a:r>
              <a:rPr lang="sv-SE" dirty="0"/>
              <a:t>Exempel tarmcancerscreening, deltagande*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807045C-A094-CB71-DF2A-1BB9A8DAB0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072" t="14723" r="34476" b="7506"/>
          <a:stretch>
            <a:fillRect/>
          </a:stretch>
        </p:blipFill>
        <p:spPr>
          <a:xfrm>
            <a:off x="95438" y="1502106"/>
            <a:ext cx="2105527" cy="4703901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FE3ED16-A3A5-3D56-577B-B7D954F9E6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516" t="33436" r="29248" b="22130"/>
          <a:stretch>
            <a:fillRect/>
          </a:stretch>
        </p:blipFill>
        <p:spPr>
          <a:xfrm>
            <a:off x="4347816" y="1644429"/>
            <a:ext cx="886326" cy="4419251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CC48FDE-CFE5-9322-B9DE-21C06340C7FC}"/>
              </a:ext>
            </a:extLst>
          </p:cNvPr>
          <p:cNvSpPr txBox="1"/>
          <p:nvPr/>
        </p:nvSpPr>
        <p:spPr>
          <a:xfrm>
            <a:off x="1223589" y="1041481"/>
            <a:ext cx="11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Kvinnor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D812AB7-2A75-080E-AEA9-ADB1E66D18F4}"/>
              </a:ext>
            </a:extLst>
          </p:cNvPr>
          <p:cNvSpPr txBox="1"/>
          <p:nvPr/>
        </p:nvSpPr>
        <p:spPr>
          <a:xfrm>
            <a:off x="3175116" y="1036215"/>
            <a:ext cx="11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Män</a:t>
            </a:r>
          </a:p>
        </p:txBody>
      </p:sp>
      <p:pic>
        <p:nvPicPr>
          <p:cNvPr id="11" name="Bildobjekt 10" descr="Skittestet som kan rädda ditt liv.">
            <a:extLst>
              <a:ext uri="{FF2B5EF4-FFF2-40B4-BE49-F238E27FC236}">
                <a16:creationId xmlns:a16="http://schemas.microsoft.com/office/drawing/2014/main" id="{5298E415-59EE-1452-7775-EEB4E4EA1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056" y="1500526"/>
            <a:ext cx="6855071" cy="358883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307FF44-FF18-DD10-1D41-19E8F2AF39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527" t="17193" r="34353" b="4912"/>
          <a:stretch>
            <a:fillRect/>
          </a:stretch>
        </p:blipFill>
        <p:spPr>
          <a:xfrm>
            <a:off x="2200965" y="1522404"/>
            <a:ext cx="1948303" cy="4663303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B9FB814B-0F95-E9F3-DF56-1364118F0A88}"/>
              </a:ext>
            </a:extLst>
          </p:cNvPr>
          <p:cNvSpPr txBox="1"/>
          <p:nvPr/>
        </p:nvSpPr>
        <p:spPr>
          <a:xfrm>
            <a:off x="5432690" y="5763126"/>
            <a:ext cx="730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* </a:t>
            </a:r>
            <a:r>
              <a:rPr lang="sv-SE" dirty="0" err="1"/>
              <a:t>SveReKKS</a:t>
            </a:r>
            <a:r>
              <a:rPr lang="sv-SE" dirty="0"/>
              <a:t>, rapport 2025</a:t>
            </a:r>
          </a:p>
        </p:txBody>
      </p:sp>
    </p:spTree>
    <p:extLst>
      <p:ext uri="{BB962C8B-B14F-4D97-AF65-F5344CB8AC3E}">
        <p14:creationId xmlns:p14="http://schemas.microsoft.com/office/powerpoint/2010/main" val="925026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A0493B-EE83-AF40-E615-7187DE853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Standardiserade vårdförlopp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04C23A-9A4D-4914-5CFF-94C3C152B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4"/>
            <a:ext cx="10960768" cy="4032000"/>
          </a:xfrm>
        </p:spPr>
        <p:txBody>
          <a:bodyPr/>
          <a:lstStyle/>
          <a:p>
            <a:r>
              <a:rPr lang="sv-SE" sz="2000" dirty="0"/>
              <a:t>Helåret 2025 nådde 2 av 4 regioner inklusionsmålet på </a:t>
            </a:r>
            <a:br>
              <a:rPr lang="sv-SE" sz="2000" dirty="0"/>
            </a:br>
            <a:r>
              <a:rPr lang="sv-SE" sz="2000" dirty="0"/>
              <a:t>70 procent: RJH och RVN. Januari–juni 2026 nådde </a:t>
            </a:r>
            <a:br>
              <a:rPr lang="sv-SE" sz="2000" dirty="0"/>
            </a:br>
            <a:r>
              <a:rPr lang="sv-SE" sz="2000" dirty="0"/>
              <a:t>samtliga fyra regioner inklusionsmålet.</a:t>
            </a:r>
          </a:p>
          <a:p>
            <a:r>
              <a:rPr lang="sv-SE" sz="2000" dirty="0"/>
              <a:t>I 2026 års canceröverenskommelse ingick för första </a:t>
            </a:r>
            <a:br>
              <a:rPr lang="sv-SE" sz="2000" dirty="0"/>
            </a:br>
            <a:r>
              <a:rPr lang="sv-SE" sz="2000" dirty="0"/>
              <a:t>gången även prestationsbaserade medel för ledtider, </a:t>
            </a:r>
            <a:br>
              <a:rPr lang="sv-SE" sz="2000" dirty="0"/>
            </a:br>
            <a:r>
              <a:rPr lang="sv-SE" sz="2000" dirty="0"/>
              <a:t>för tre utvalda SVF (bröstcancer, prostatacancer och </a:t>
            </a:r>
            <a:br>
              <a:rPr lang="sv-SE" sz="2000" dirty="0"/>
            </a:br>
            <a:r>
              <a:rPr lang="sv-SE" sz="2000" dirty="0"/>
              <a:t>tjock- och ändtarmscancer). Respektive norr-region </a:t>
            </a:r>
            <a:br>
              <a:rPr lang="sv-SE" sz="2000" dirty="0"/>
            </a:br>
            <a:r>
              <a:rPr lang="sv-SE" sz="2000" dirty="0"/>
              <a:t>uppfyllde det prestationskravet för vardera en av de </a:t>
            </a:r>
            <a:br>
              <a:rPr lang="sv-SE" sz="2000" dirty="0"/>
            </a:br>
            <a:r>
              <a:rPr lang="sv-SE" sz="2000" dirty="0"/>
              <a:t>tre utvalda SVF. </a:t>
            </a:r>
          </a:p>
          <a:p>
            <a:r>
              <a:rPr lang="sv-SE" sz="2000" dirty="0"/>
              <a:t>Ledtiderna är generellt fortfarande långt från målen. </a:t>
            </a:r>
          </a:p>
        </p:txBody>
      </p:sp>
      <p:pic>
        <p:nvPicPr>
          <p:cNvPr id="6" name="Platshållare för innehåll 11">
            <a:extLst>
              <a:ext uri="{FF2B5EF4-FFF2-40B4-BE49-F238E27FC236}">
                <a16:creationId xmlns:a16="http://schemas.microsoft.com/office/drawing/2014/main" id="{CA25513E-4C82-4515-5866-5A62278D1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3593" y="1196910"/>
            <a:ext cx="4569777" cy="494030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212A19A4-BED1-5383-C014-9D92767B98C1}"/>
              </a:ext>
            </a:extLst>
          </p:cNvPr>
          <p:cNvSpPr txBox="1"/>
          <p:nvPr/>
        </p:nvSpPr>
        <p:spPr>
          <a:xfrm>
            <a:off x="8797434" y="631044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Inklusion jan-juni 2026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CA17AB5-FC46-15A8-4A98-8DAE3E582196}"/>
              </a:ext>
            </a:extLst>
          </p:cNvPr>
          <p:cNvSpPr txBox="1"/>
          <p:nvPr/>
        </p:nvSpPr>
        <p:spPr>
          <a:xfrm>
            <a:off x="7975370" y="2624067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CEA408D-E6BB-13F6-E44F-CD962C7BE9A9}"/>
              </a:ext>
            </a:extLst>
          </p:cNvPr>
          <p:cNvSpPr txBox="1"/>
          <p:nvPr/>
        </p:nvSpPr>
        <p:spPr>
          <a:xfrm>
            <a:off x="7904747" y="3446366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1C10618-3B8E-069E-91CA-4D9B568097D1}"/>
              </a:ext>
            </a:extLst>
          </p:cNvPr>
          <p:cNvSpPr txBox="1"/>
          <p:nvPr/>
        </p:nvSpPr>
        <p:spPr>
          <a:xfrm>
            <a:off x="7774793" y="4651995"/>
            <a:ext cx="141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173D61D-3AE9-F66B-0246-B5ECE32905DF}"/>
              </a:ext>
            </a:extLst>
          </p:cNvPr>
          <p:cNvSpPr txBox="1"/>
          <p:nvPr/>
        </p:nvSpPr>
        <p:spPr>
          <a:xfrm>
            <a:off x="7611147" y="4848726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14241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11">
            <a:extLst>
              <a:ext uri="{FF2B5EF4-FFF2-40B4-BE49-F238E27FC236}">
                <a16:creationId xmlns:a16="http://schemas.microsoft.com/office/drawing/2014/main" id="{CB3ACB20-166E-37FF-692F-36D58DAB6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210" y="849819"/>
            <a:ext cx="3917402" cy="4235029"/>
          </a:xfrm>
          <a:prstGeom prst="rect">
            <a:avLst/>
          </a:prstGeom>
        </p:spPr>
      </p:pic>
      <p:pic>
        <p:nvPicPr>
          <p:cNvPr id="7" name="Platshållare för innehåll 11">
            <a:extLst>
              <a:ext uri="{FF2B5EF4-FFF2-40B4-BE49-F238E27FC236}">
                <a16:creationId xmlns:a16="http://schemas.microsoft.com/office/drawing/2014/main" id="{5E3C4C3E-137C-4B82-EF48-951239BD1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82" y="2017214"/>
            <a:ext cx="3917402" cy="4235030"/>
          </a:xfrm>
          <a:prstGeom prst="rect">
            <a:avLst/>
          </a:prstGeom>
        </p:spPr>
      </p:pic>
      <p:pic>
        <p:nvPicPr>
          <p:cNvPr id="8" name="Platshållare för innehåll 11">
            <a:extLst>
              <a:ext uri="{FF2B5EF4-FFF2-40B4-BE49-F238E27FC236}">
                <a16:creationId xmlns:a16="http://schemas.microsoft.com/office/drawing/2014/main" id="{D0D74F54-7DA7-4EA5-C8DB-DCC9E5CF5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07548" y="661737"/>
            <a:ext cx="4147332" cy="4483602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EA850D93-E9E3-6F5B-44A0-D7F1202A1792}"/>
              </a:ext>
            </a:extLst>
          </p:cNvPr>
          <p:cNvSpPr txBox="1"/>
          <p:nvPr/>
        </p:nvSpPr>
        <p:spPr>
          <a:xfrm>
            <a:off x="1515651" y="526653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Bröstcancer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4775BFD-928F-DC66-D495-42519D6A4FC8}"/>
              </a:ext>
            </a:extLst>
          </p:cNvPr>
          <p:cNvSpPr txBox="1"/>
          <p:nvPr/>
        </p:nvSpPr>
        <p:spPr>
          <a:xfrm>
            <a:off x="5132395" y="1718564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Prostatacancer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61DAA87-A457-8928-D8FD-F8D27B7528D1}"/>
              </a:ext>
            </a:extLst>
          </p:cNvPr>
          <p:cNvSpPr txBox="1"/>
          <p:nvPr/>
        </p:nvSpPr>
        <p:spPr>
          <a:xfrm>
            <a:off x="8640701" y="416119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Tjock- och ändtarmscancer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587BF851-A691-20C7-4D59-FAD41EB2189A}"/>
              </a:ext>
            </a:extLst>
          </p:cNvPr>
          <p:cNvSpPr txBox="1"/>
          <p:nvPr/>
        </p:nvSpPr>
        <p:spPr>
          <a:xfrm>
            <a:off x="3939915" y="2981870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66FF3846-DF7C-21C5-50C9-3FBC26B49009}"/>
              </a:ext>
            </a:extLst>
          </p:cNvPr>
          <p:cNvSpPr txBox="1"/>
          <p:nvPr/>
        </p:nvSpPr>
        <p:spPr>
          <a:xfrm>
            <a:off x="7727484" y="3628201"/>
            <a:ext cx="15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9884E7FF-91A8-B7BD-208A-024CC1D8DBE1}"/>
              </a:ext>
            </a:extLst>
          </p:cNvPr>
          <p:cNvSpPr txBox="1"/>
          <p:nvPr/>
        </p:nvSpPr>
        <p:spPr>
          <a:xfrm>
            <a:off x="7749754" y="3429000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4EA79622-7B1C-EAED-C4E8-1A54DDD6E5EE}"/>
              </a:ext>
            </a:extLst>
          </p:cNvPr>
          <p:cNvSpPr txBox="1"/>
          <p:nvPr/>
        </p:nvSpPr>
        <p:spPr>
          <a:xfrm>
            <a:off x="7815717" y="2392674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7A0DA3FF-EDF0-6172-6321-1C962EB17ADE}"/>
              </a:ext>
            </a:extLst>
          </p:cNvPr>
          <p:cNvSpPr txBox="1"/>
          <p:nvPr/>
        </p:nvSpPr>
        <p:spPr>
          <a:xfrm>
            <a:off x="7886112" y="1672398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077A1AFE-D27E-8F16-16F4-A74399F50F63}"/>
              </a:ext>
            </a:extLst>
          </p:cNvPr>
          <p:cNvSpPr txBox="1"/>
          <p:nvPr/>
        </p:nvSpPr>
        <p:spPr>
          <a:xfrm>
            <a:off x="3874249" y="3628201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A7D3F936-5366-F345-FCA3-09A5E91391B2}"/>
              </a:ext>
            </a:extLst>
          </p:cNvPr>
          <p:cNvSpPr txBox="1"/>
          <p:nvPr/>
        </p:nvSpPr>
        <p:spPr>
          <a:xfrm>
            <a:off x="3818871" y="4623183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9B27DA02-7386-924A-FB8E-647EB8C62C3A}"/>
              </a:ext>
            </a:extLst>
          </p:cNvPr>
          <p:cNvSpPr txBox="1"/>
          <p:nvPr/>
        </p:nvSpPr>
        <p:spPr>
          <a:xfrm>
            <a:off x="204057" y="1786381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9CFD265E-4940-1C1D-9EE1-48A1AE098E66}"/>
              </a:ext>
            </a:extLst>
          </p:cNvPr>
          <p:cNvSpPr txBox="1"/>
          <p:nvPr/>
        </p:nvSpPr>
        <p:spPr>
          <a:xfrm>
            <a:off x="3788075" y="4795596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E6148396-48C9-F164-12EB-A5BB142FF7DB}"/>
              </a:ext>
            </a:extLst>
          </p:cNvPr>
          <p:cNvSpPr txBox="1"/>
          <p:nvPr/>
        </p:nvSpPr>
        <p:spPr>
          <a:xfrm>
            <a:off x="-14242" y="3637042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56E80F17-7B64-D03D-F464-B713F46B6879}"/>
              </a:ext>
            </a:extLst>
          </p:cNvPr>
          <p:cNvSpPr txBox="1"/>
          <p:nvPr/>
        </p:nvSpPr>
        <p:spPr>
          <a:xfrm>
            <a:off x="166232" y="2477125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BD2ACB61-A2A6-A397-B7B1-7CB22FE6B9B4}"/>
              </a:ext>
            </a:extLst>
          </p:cNvPr>
          <p:cNvSpPr txBox="1"/>
          <p:nvPr/>
        </p:nvSpPr>
        <p:spPr>
          <a:xfrm>
            <a:off x="108732" y="3463266"/>
            <a:ext cx="36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9F2580D-C030-AFED-9281-207C654B0190}"/>
              </a:ext>
            </a:extLst>
          </p:cNvPr>
          <p:cNvSpPr txBox="1"/>
          <p:nvPr/>
        </p:nvSpPr>
        <p:spPr>
          <a:xfrm>
            <a:off x="53244" y="349854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solidFill>
                  <a:srgbClr val="00B050"/>
                </a:solidFill>
              </a:rPr>
              <a:t>!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4849AC5-AE0A-8BE1-0DBD-1F90D25DCD27}"/>
              </a:ext>
            </a:extLst>
          </p:cNvPr>
          <p:cNvSpPr txBox="1"/>
          <p:nvPr/>
        </p:nvSpPr>
        <p:spPr>
          <a:xfrm>
            <a:off x="-58352" y="3659832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solidFill>
                  <a:srgbClr val="00B050"/>
                </a:solidFill>
              </a:rPr>
              <a:t>!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8A6A1EF2-8D4F-8E2F-FE86-F370AB8C6AE7}"/>
              </a:ext>
            </a:extLst>
          </p:cNvPr>
          <p:cNvSpPr txBox="1"/>
          <p:nvPr/>
        </p:nvSpPr>
        <p:spPr>
          <a:xfrm>
            <a:off x="7830624" y="1712661"/>
            <a:ext cx="2359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solidFill>
                  <a:srgbClr val="00B050"/>
                </a:solidFill>
              </a:rPr>
              <a:t>!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0849516E-7C63-B773-6420-E8392E493692}"/>
              </a:ext>
            </a:extLst>
          </p:cNvPr>
          <p:cNvSpPr txBox="1"/>
          <p:nvPr/>
        </p:nvSpPr>
        <p:spPr>
          <a:xfrm>
            <a:off x="108067" y="2512401"/>
            <a:ext cx="235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>
                <a:solidFill>
                  <a:srgbClr val="00B050"/>
                </a:solidFill>
              </a:rPr>
              <a:t>!</a:t>
            </a:r>
          </a:p>
        </p:txBody>
      </p:sp>
      <p:sp>
        <p:nvSpPr>
          <p:cNvPr id="23" name="Stjärna: 5 punkter 22">
            <a:extLst>
              <a:ext uri="{FF2B5EF4-FFF2-40B4-BE49-F238E27FC236}">
                <a16:creationId xmlns:a16="http://schemas.microsoft.com/office/drawing/2014/main" id="{2868371D-823D-F67F-E771-46C97A162735}"/>
              </a:ext>
            </a:extLst>
          </p:cNvPr>
          <p:cNvSpPr/>
          <p:nvPr/>
        </p:nvSpPr>
        <p:spPr>
          <a:xfrm>
            <a:off x="2869640" y="2567623"/>
            <a:ext cx="123567" cy="111765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Stjärna: 5 punkter 26">
            <a:extLst>
              <a:ext uri="{FF2B5EF4-FFF2-40B4-BE49-F238E27FC236}">
                <a16:creationId xmlns:a16="http://schemas.microsoft.com/office/drawing/2014/main" id="{B86B80DC-5993-BECE-0C40-2157C5C20787}"/>
              </a:ext>
            </a:extLst>
          </p:cNvPr>
          <p:cNvSpPr/>
          <p:nvPr/>
        </p:nvSpPr>
        <p:spPr>
          <a:xfrm>
            <a:off x="2383610" y="3581158"/>
            <a:ext cx="123567" cy="111765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Stjärna: 5 punkter 30">
            <a:extLst>
              <a:ext uri="{FF2B5EF4-FFF2-40B4-BE49-F238E27FC236}">
                <a16:creationId xmlns:a16="http://schemas.microsoft.com/office/drawing/2014/main" id="{F9E461D3-2DD9-A5D8-8D04-925D775CC17A}"/>
              </a:ext>
            </a:extLst>
          </p:cNvPr>
          <p:cNvSpPr/>
          <p:nvPr/>
        </p:nvSpPr>
        <p:spPr>
          <a:xfrm>
            <a:off x="3036784" y="3739718"/>
            <a:ext cx="123567" cy="111765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Stjärna: 5 punkter 32">
            <a:extLst>
              <a:ext uri="{FF2B5EF4-FFF2-40B4-BE49-F238E27FC236}">
                <a16:creationId xmlns:a16="http://schemas.microsoft.com/office/drawing/2014/main" id="{7F3D009C-48AC-3B04-CF26-B903F7EB23B7}"/>
              </a:ext>
            </a:extLst>
          </p:cNvPr>
          <p:cNvSpPr/>
          <p:nvPr/>
        </p:nvSpPr>
        <p:spPr>
          <a:xfrm>
            <a:off x="10726856" y="1791465"/>
            <a:ext cx="123567" cy="111765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8B367DA3-CDF4-11D9-BABD-523C58C546B1}"/>
              </a:ext>
            </a:extLst>
          </p:cNvPr>
          <p:cNvSpPr txBox="1"/>
          <p:nvPr/>
        </p:nvSpPr>
        <p:spPr>
          <a:xfrm>
            <a:off x="4503030" y="111155"/>
            <a:ext cx="3125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Prestationskrav: 60 % av SVF-patienterna ska utredas och starta behandling inom angiven ledtid.</a:t>
            </a:r>
          </a:p>
        </p:txBody>
      </p:sp>
    </p:spTree>
    <p:extLst>
      <p:ext uri="{BB962C8B-B14F-4D97-AF65-F5344CB8AC3E}">
        <p14:creationId xmlns:p14="http://schemas.microsoft.com/office/powerpoint/2010/main" val="3891709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A0493B-EE83-AF40-E615-7187DE853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Diagnostik och behandling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04C23A-9A4D-4914-5CFF-94C3C152B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Arbete med utveckling av molekylärpatologin på Nus pågår.</a:t>
            </a:r>
          </a:p>
          <a:p>
            <a:r>
              <a:rPr lang="sv-SE" sz="2000" dirty="0"/>
              <a:t>Arbete kring PET-DT-etablering i Sundsvall pågår. Flera frågor är under utredning.</a:t>
            </a:r>
          </a:p>
          <a:p>
            <a:r>
              <a:rPr lang="sv-SE" sz="2000" dirty="0"/>
              <a:t>Umeå CCC förbereder för ackreditering. Extern granskning är planerad till december 2026.</a:t>
            </a:r>
            <a:br>
              <a:rPr lang="sv-SE" sz="2000" dirty="0"/>
            </a:br>
            <a:r>
              <a:rPr lang="sv-SE" sz="2000" dirty="0"/>
              <a:t>Norra sjukvårdsregionen deltar som pilot i ett EU-projekt för CCC-nätverk för att stärka cancersjukvården i hela sjukvårdsregionen (EUnetCCC WP9).</a:t>
            </a:r>
          </a:p>
          <a:p>
            <a:r>
              <a:rPr lang="sv-SE" sz="2000" dirty="0"/>
              <a:t>Flera processgrupper beskriver hinder för att inkludera patienter i kliniska studier i önskad omfattning.</a:t>
            </a:r>
          </a:p>
        </p:txBody>
      </p:sp>
    </p:spTree>
    <p:extLst>
      <p:ext uri="{BB962C8B-B14F-4D97-AF65-F5344CB8AC3E}">
        <p14:creationId xmlns:p14="http://schemas.microsoft.com/office/powerpoint/2010/main" val="4142413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CBE7C-F7BF-F7B9-7A4C-8F121E72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4B5C40-D5D0-AC95-9663-D5F76296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Diagnostik och behandling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ADFB44-1907-3404-0ACB-93BF5C993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Norra sjukvårdsregionens cancerpatienter erbjuds i hög utsträckning sin cancerbehandling inom sjukvårdsregionen, men bristande operationsresurser på Nus medför ibland remittering utanför sjukvårdsregionen. </a:t>
            </a:r>
          </a:p>
          <a:p>
            <a:r>
              <a:rPr lang="sv-SE" sz="2000" dirty="0"/>
              <a:t>Omfattande arbete med implementering av vårdprogrammen i palliativ vård i alla fyra regioner, med många utbildningsinsatser. RVN etablerar nu ett palliativt konsultteam.</a:t>
            </a:r>
          </a:p>
          <a:p>
            <a:r>
              <a:rPr lang="sv-SE" sz="2000" dirty="0"/>
              <a:t>Pediatriskt palliativt kompetenscentrum etablerades i januari 2025 och används av alla regioner. Fortsatt utveckling av vård i hemmet behövs.</a:t>
            </a:r>
          </a:p>
          <a:p>
            <a:endParaRPr lang="sv-SE" dirty="0"/>
          </a:p>
        </p:txBody>
      </p:sp>
      <p:pic>
        <p:nvPicPr>
          <p:cNvPr id="4" name="Bildobjekt 3" descr="Illustration av pappa som håller sitt lilla barn.">
            <a:extLst>
              <a:ext uri="{FF2B5EF4-FFF2-40B4-BE49-F238E27FC236}">
                <a16:creationId xmlns:a16="http://schemas.microsoft.com/office/drawing/2014/main" id="{61B1F91A-F420-84C3-81C7-12268698A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821" y="4339492"/>
            <a:ext cx="3624847" cy="189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04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A0493B-EE83-AF40-E615-7187DE85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20790"/>
            <a:ext cx="10380868" cy="931313"/>
          </a:xfrm>
        </p:spPr>
        <p:txBody>
          <a:bodyPr anchor="ctr">
            <a:normAutofit/>
          </a:bodyPr>
          <a:lstStyle/>
          <a:p>
            <a:r>
              <a:rPr lang="sv-SE" sz="3100"/>
              <a:t>Bättre livskvalitet för patienter och canceröverlevare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04C23A-9A4D-4914-5CFF-94C3C152B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9721516" cy="4032000"/>
          </a:xfrm>
        </p:spPr>
        <p:txBody>
          <a:bodyPr>
            <a:normAutofit/>
          </a:bodyPr>
          <a:lstStyle/>
          <a:p>
            <a:pPr>
              <a:lnSpc>
                <a:spcPct val="92000"/>
              </a:lnSpc>
            </a:pPr>
            <a:r>
              <a:rPr lang="sv-SE" sz="2000" dirty="0"/>
              <a:t>Användningen av Min vårdplan ökar. Alla regioner arbetar med tillgången till kontaktsjuksköterska.</a:t>
            </a:r>
          </a:p>
          <a:p>
            <a:pPr>
              <a:lnSpc>
                <a:spcPct val="92000"/>
              </a:lnSpc>
            </a:pPr>
            <a:r>
              <a:rPr lang="sv-SE" sz="2000" dirty="0"/>
              <a:t>Regionerna har svårt att visa hur många patienter </a:t>
            </a:r>
            <a:br>
              <a:rPr lang="sv-SE" sz="2000" dirty="0"/>
            </a:br>
            <a:r>
              <a:rPr lang="sv-SE" sz="2000" dirty="0"/>
              <a:t>som får återkommande, strukturerade </a:t>
            </a:r>
            <a:br>
              <a:rPr lang="sv-SE" sz="2000" dirty="0"/>
            </a:br>
            <a:r>
              <a:rPr lang="sv-SE" sz="2000" dirty="0"/>
              <a:t>behovsbedömningar.</a:t>
            </a:r>
          </a:p>
          <a:p>
            <a:pPr>
              <a:lnSpc>
                <a:spcPct val="92000"/>
              </a:lnSpc>
            </a:pPr>
            <a:r>
              <a:rPr lang="sv-SE" sz="2000" dirty="0"/>
              <a:t>Rutiner för att bedöma, erbjuda och följa upp </a:t>
            </a:r>
            <a:br>
              <a:rPr lang="sv-SE" sz="2000" dirty="0"/>
            </a:br>
            <a:r>
              <a:rPr lang="sv-SE" sz="2000" dirty="0"/>
              <a:t>cancerrehabilitering saknas fortfarande i flera </a:t>
            </a:r>
            <a:br>
              <a:rPr lang="sv-SE" sz="2000" dirty="0"/>
            </a:br>
            <a:r>
              <a:rPr lang="sv-SE" sz="2000" dirty="0"/>
              <a:t>verksamheter.</a:t>
            </a:r>
          </a:p>
          <a:p>
            <a:pPr>
              <a:lnSpc>
                <a:spcPct val="92000"/>
              </a:lnSpc>
            </a:pPr>
            <a:r>
              <a:rPr lang="sv-SE" sz="2000" dirty="0"/>
              <a:t>Alla fyra regioner har mycket arbete kvar med </a:t>
            </a:r>
            <a:br>
              <a:rPr lang="sv-SE" sz="2000" dirty="0"/>
            </a:br>
            <a:r>
              <a:rPr lang="sv-SE" sz="2000" dirty="0"/>
              <a:t>rehabiliteringsplaner och registrering med KVÅ-</a:t>
            </a:r>
            <a:br>
              <a:rPr lang="sv-SE" sz="2000" dirty="0"/>
            </a:br>
            <a:r>
              <a:rPr lang="sv-SE" sz="2000" dirty="0"/>
              <a:t>koder.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EF94E93-1FAC-F308-C46B-B7973DAD1B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006" t="39123" r="18633" b="22982"/>
          <a:stretch>
            <a:fillRect/>
          </a:stretch>
        </p:blipFill>
        <p:spPr>
          <a:xfrm>
            <a:off x="6762923" y="2789573"/>
            <a:ext cx="5429078" cy="285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13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A0493B-EE83-AF40-E615-7187DE853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18,8 miljoner till förbättringsarbeten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04C23A-9A4D-4914-5CFF-94C3C152B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825624"/>
            <a:ext cx="11020927" cy="4032000"/>
          </a:xfrm>
        </p:spPr>
        <p:txBody>
          <a:bodyPr/>
          <a:lstStyle/>
          <a:p>
            <a:r>
              <a:rPr lang="sv-SE" sz="2000" dirty="0"/>
              <a:t>Satsning i canceröverenskommelsen 2025 mellan staten och SKR på projekt inom patologi, bilddiagnostik, cancerrehabilitering och palliativ vård.</a:t>
            </a:r>
          </a:p>
          <a:p>
            <a:r>
              <a:rPr lang="sv-SE" sz="2000" dirty="0"/>
              <a:t>RCC Norr fördelade 18,8 miljoner kronor till drygt 70 projekt under 2025.</a:t>
            </a:r>
          </a:p>
          <a:p>
            <a:r>
              <a:rPr lang="sv-SE" sz="2000" dirty="0"/>
              <a:t>Många projekt för kortare ledtider och stärkt rehabilitering samt omfattande utbildningsinsatser.</a:t>
            </a:r>
          </a:p>
          <a:p>
            <a:r>
              <a:rPr lang="sv-SE" sz="2000" dirty="0"/>
              <a:t>Även 2026 års canceröverenskommelse innehåller särskilda medel för förbättringsprojekt, utöver tidigare områden nu även för primärvården.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1600" dirty="0"/>
              <a:t>På </a:t>
            </a:r>
            <a:r>
              <a:rPr lang="sv-SE" sz="1600" dirty="0">
                <a:hlinkClick r:id="rId3"/>
              </a:rPr>
              <a:t>https://cancercentrum.se/utvecklingsarbeteutbildning/stodtillforbattringsarbete.741.html</a:t>
            </a:r>
            <a:r>
              <a:rPr lang="sv-SE" sz="1600" dirty="0"/>
              <a:t> finns </a:t>
            </a:r>
            <a:br>
              <a:rPr lang="sv-SE" sz="1600" dirty="0"/>
            </a:br>
            <a:r>
              <a:rPr lang="sv-SE" sz="1600" dirty="0"/>
              <a:t>alla projekt som tilldelats medel listade.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01DB1F3-8D1D-5CC5-A11A-2C22CEBEA2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120" t="14587" r="35639" b="10510"/>
          <a:stretch>
            <a:fillRect/>
          </a:stretch>
        </p:blipFill>
        <p:spPr>
          <a:xfrm>
            <a:off x="9898924" y="2550695"/>
            <a:ext cx="2046901" cy="318947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BC931A4-60A4-2D64-FD72-B2FE768FB521}"/>
              </a:ext>
            </a:extLst>
          </p:cNvPr>
          <p:cNvSpPr/>
          <p:nvPr/>
        </p:nvSpPr>
        <p:spPr>
          <a:xfrm>
            <a:off x="9914477" y="2566541"/>
            <a:ext cx="2105526" cy="31522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2413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A0493B-EE83-AF40-E615-7187DE853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Utmaningar för måluppfyllelse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04C23A-9A4D-4914-5CFF-94C3C152B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4"/>
            <a:ext cx="10732168" cy="4032000"/>
          </a:xfrm>
        </p:spPr>
        <p:txBody>
          <a:bodyPr/>
          <a:lstStyle/>
          <a:p>
            <a:r>
              <a:rPr lang="sv-SE" sz="2000" dirty="0"/>
              <a:t>Säkra tillförlitliga registerdata och använda dem mer systematiskt i styrningen av verksamheterna</a:t>
            </a:r>
          </a:p>
          <a:p>
            <a:r>
              <a:rPr lang="sv-SE" sz="2000" dirty="0"/>
              <a:t>Ledtider</a:t>
            </a:r>
          </a:p>
          <a:p>
            <a:r>
              <a:rPr lang="sv-SE" sz="2000" dirty="0"/>
              <a:t>Behovsbedömningar och rehabiliteringsplaner som följs upp</a:t>
            </a:r>
          </a:p>
          <a:p>
            <a:r>
              <a:rPr lang="sv-SE" sz="2000" dirty="0"/>
              <a:t>Kompetensförsörjning</a:t>
            </a:r>
          </a:p>
          <a:p>
            <a:r>
              <a:rPr lang="sv-SE" sz="2000" dirty="0"/>
              <a:t>Deltagande i kliniska studier</a:t>
            </a:r>
          </a:p>
        </p:txBody>
      </p:sp>
    </p:spTree>
    <p:extLst>
      <p:ext uri="{BB962C8B-B14F-4D97-AF65-F5344CB8AC3E}">
        <p14:creationId xmlns:p14="http://schemas.microsoft.com/office/powerpoint/2010/main" val="4142413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tbubbla: oval 3">
            <a:extLst>
              <a:ext uri="{FF2B5EF4-FFF2-40B4-BE49-F238E27FC236}">
                <a16:creationId xmlns:a16="http://schemas.microsoft.com/office/drawing/2014/main" id="{C82F2BAC-6FDD-A77D-9F30-F85231FC1D7B}"/>
              </a:ext>
            </a:extLst>
          </p:cNvPr>
          <p:cNvSpPr/>
          <p:nvPr/>
        </p:nvSpPr>
        <p:spPr>
          <a:xfrm>
            <a:off x="3154278" y="1554862"/>
            <a:ext cx="5883443" cy="2610852"/>
          </a:xfrm>
          <a:prstGeom prst="wedgeEllipseCallout">
            <a:avLst>
              <a:gd name="adj1" fmla="val -35454"/>
              <a:gd name="adj2" fmla="val 83618"/>
            </a:avLst>
          </a:prstGeom>
          <a:solidFill>
            <a:srgbClr val="BAEC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i="1" dirty="0">
                <a:solidFill>
                  <a:schemeClr val="tx1"/>
                </a:solidFill>
              </a:rPr>
              <a:t>Det sjukvårdsregionala samarbetet fungerar generellt bra!</a:t>
            </a:r>
          </a:p>
        </p:txBody>
      </p:sp>
    </p:spTree>
    <p:extLst>
      <p:ext uri="{BB962C8B-B14F-4D97-AF65-F5344CB8AC3E}">
        <p14:creationId xmlns:p14="http://schemas.microsoft.com/office/powerpoint/2010/main" val="3127377237"/>
      </p:ext>
    </p:extLst>
  </p:cSld>
  <p:clrMapOvr>
    <a:masterClrMapping/>
  </p:clrMapOvr>
</p:sld>
</file>

<file path=ppt/theme/theme1.xml><?xml version="1.0" encoding="utf-8"?>
<a:theme xmlns:a="http://schemas.openxmlformats.org/drawingml/2006/main" name="SKR RCC">
  <a:themeElements>
    <a:clrScheme name="SKR RCC">
      <a:dk1>
        <a:srgbClr val="000000"/>
      </a:dk1>
      <a:lt1>
        <a:srgbClr val="FFFFFF"/>
      </a:lt1>
      <a:dk2>
        <a:srgbClr val="00507D"/>
      </a:dk2>
      <a:lt2>
        <a:srgbClr val="EEECE1"/>
      </a:lt2>
      <a:accent1>
        <a:srgbClr val="005092"/>
      </a:accent1>
      <a:accent2>
        <a:srgbClr val="19975D"/>
      </a:accent2>
      <a:accent3>
        <a:srgbClr val="E56284"/>
      </a:accent3>
      <a:accent4>
        <a:srgbClr val="00B3F6"/>
      </a:accent4>
      <a:accent5>
        <a:srgbClr val="DB5524"/>
      </a:accent5>
      <a:accent6>
        <a:srgbClr val="A29B96"/>
      </a:accent6>
      <a:hlink>
        <a:srgbClr val="7C458A"/>
      </a:hlink>
      <a:folHlink>
        <a:srgbClr val="DB5524"/>
      </a:folHlink>
    </a:clrScheme>
    <a:fontScheme name="SKR R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RCC- Norr - region logor.potx" id="{819D31C3-138F-49F5-BE01-E6ABACD7574B}" vid="{484A9D91-D4F1-4CCD-9214-2361542959F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779</Words>
  <Application>Microsoft Office PowerPoint</Application>
  <PresentationFormat>Bredbild</PresentationFormat>
  <Paragraphs>88</Paragraphs>
  <Slides>13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5" baseType="lpstr">
      <vt:lpstr>Arial</vt:lpstr>
      <vt:lpstr>SKR RCC</vt:lpstr>
      <vt:lpstr>Uppföljning för 2025 av den sjukvårdsregionala cancerplanen 2025–2028</vt:lpstr>
      <vt:lpstr>Sjukvårdsregional cancerplan</vt:lpstr>
      <vt:lpstr>Förebyggande arbete och tidig upptäckt</vt:lpstr>
      <vt:lpstr>Förebyggande arbete och tidig upptäckt</vt:lpstr>
      <vt:lpstr>Exempel tarmcancerscreening, deltagande*</vt:lpstr>
      <vt:lpstr>Standardiserade vårdförlopp</vt:lpstr>
      <vt:lpstr>PowerPoint-presentation</vt:lpstr>
      <vt:lpstr>Diagnostik och behandling</vt:lpstr>
      <vt:lpstr>Diagnostik och behandling</vt:lpstr>
      <vt:lpstr>Bättre livskvalitet för patienter och canceröverlevare</vt:lpstr>
      <vt:lpstr>18,8 miljoner till förbättringsarbeten</vt:lpstr>
      <vt:lpstr>Utmaningar för måluppfyllelse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Anna-Lena Sunesson</dc:creator>
  <cp:lastModifiedBy>Anna-Lena Sunesson</cp:lastModifiedBy>
  <cp:revision>15</cp:revision>
  <dcterms:created xsi:type="dcterms:W3CDTF">2026-10-05T18:25:36Z</dcterms:created>
  <dcterms:modified xsi:type="dcterms:W3CDTF">2026-10-08T10:50:31Z</dcterms:modified>
</cp:coreProperties>
</file>