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711" r:id="rId2"/>
    <p:sldId id="5712" r:id="rId3"/>
    <p:sldId id="268" r:id="rId4"/>
    <p:sldId id="266" r:id="rId5"/>
    <p:sldId id="270" r:id="rId6"/>
    <p:sldId id="271" r:id="rId7"/>
    <p:sldId id="275" r:id="rId8"/>
    <p:sldId id="288" r:id="rId9"/>
    <p:sldId id="274" r:id="rId10"/>
    <p:sldId id="278" r:id="rId11"/>
    <p:sldId id="280" r:id="rId12"/>
    <p:sldId id="281" r:id="rId13"/>
    <p:sldId id="283" r:id="rId14"/>
    <p:sldId id="285" r:id="rId15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Fållbäck Svensson" initials="NFS" lastIdx="1" clrIdx="0">
    <p:extLst>
      <p:ext uri="{19B8F6BF-5375-455C-9EA6-DF929625EA0E}">
        <p15:presenceInfo xmlns:p15="http://schemas.microsoft.com/office/powerpoint/2012/main" userId="S::nina.fallback.svensson@norrarf.se::5185cafa-29ac-4fc6-b618-e975cf70e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3476" autoAdjust="0"/>
  </p:normalViewPr>
  <p:slideViewPr>
    <p:cSldViewPr snapToGrid="0">
      <p:cViewPr varScale="1">
        <p:scale>
          <a:sx n="119" d="100"/>
          <a:sy n="119" d="100"/>
        </p:scale>
        <p:origin x="102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ll.se\gemensam\NRF\Statistik\&#197;rsstatistik\2018\NUS_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ll.se\gemensam\NRF\Statistik\&#197;rsstatistik\2019\NUS_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49380947072041"/>
          <c:y val="6.5650338946598094E-2"/>
          <c:w val="0.5618946304350918"/>
          <c:h val="0.8390113987726978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49380947072041"/>
          <c:y val="6.5650338946598094E-2"/>
          <c:w val="0.5618946304350918"/>
          <c:h val="0.8390113987726978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0418-ABB7-4F86-8CD7-7D39901996FE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27B02-90F5-49A0-957E-7AFC388D0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39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28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13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939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4F404-D47F-4F83-A916-47485437E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1E8AFA-1552-45DE-819D-F23851A05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3C5B3B-967F-446B-832E-B94A8ADF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FB83E3-BC19-467B-BECD-9CE13928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20F11-15FC-4F63-A4BF-42585551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6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B91EE-9E0B-41D0-AA2B-793B505D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4FE06D-F95C-4686-951F-364EA16A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9E4EB9-5565-4CAA-9892-824964DF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FDEC75-3367-4314-A881-DA19E1C9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A1572A-2B41-4392-8CDB-8B560B71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29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46F6DEA-E8C4-4166-BF52-5BB860704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89377C-A347-4061-BD66-EA4C2EEB1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951D0B-DA03-4586-97C6-432FA45F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DEEFA3-B72B-4894-A320-14B54872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D73C20-8F54-4F57-80C5-6A0256AD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52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1A067-F137-4986-A2F9-A2B8A4B1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DA2B80-459C-43F8-AA4E-C3362816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30175D-FDBD-4806-BA9A-FD305C45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FC02CD-78DE-4DFA-BD69-0B3F5950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9843E2B-7C66-4686-A955-22270EF19059}"/>
              </a:ext>
            </a:extLst>
          </p:cNvPr>
          <p:cNvSpPr/>
          <p:nvPr userDrawn="1"/>
        </p:nvSpPr>
        <p:spPr>
          <a:xfrm>
            <a:off x="10402439" y="0"/>
            <a:ext cx="178956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78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5049B-6E2E-4353-988B-2FF6E013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044F76-E327-4677-95EF-2139EA42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46D4F6-45E7-4CAD-8E2C-4B7D6D45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90328-A0C8-4E08-8754-5556F02A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2BDC7F-3D55-47C5-B8DB-6442D1D4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84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1D966F-A91B-491D-9482-FD4C6F38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068A0C-F797-4F06-A53E-1841FA68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E9E1FC-4778-4870-8738-E202BACF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28AC62-47E1-499C-B5F5-CA7B28A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C8ED61-9DAE-4C2C-B669-3226486E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FA24B1-4FBC-4C00-98D4-15E2C480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0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2B0166-19B0-4EB3-8782-7FEED6BA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25DE0F-706F-457C-B947-3C28407B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6B716A-F72D-4CBF-8DF0-D7F50B27F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310BE1-40F0-4D2D-931C-51425C7D4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D330BF-ED2A-431D-8718-C6B6B2D41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8FD852-8C16-4499-BD91-605B9523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DEB68C8-9FFC-4DD2-9498-A0E3E705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F62CD3-04EE-405E-AA25-BF45D27E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34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75AF2-8F13-466C-9FB4-38A916CB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6C2429-3648-4706-9AA0-73AC8C19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2C5722-BE44-4B97-B526-909F61B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A57428-1482-42E6-9424-979C223F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87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BAE889-C638-4FEE-A775-0FFCA053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5A46FC6-6BE7-48F1-8700-91992687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223B24-1F1D-4C5F-BA7A-9E7A37C4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7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0DA71-CD39-4584-9AE0-CF26C3C3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BEFBF-BAA5-465B-8A9F-F45025C8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505F1C-26EE-4E48-897F-78F8098E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55F518-A147-441E-AB28-792ED1D2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AC70E1-9CE7-4098-9996-77254A2F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1E373D-D811-4E9B-A7FA-958D7560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2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7BAB6-605B-42EC-9DAC-A9D1E8BB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15D0B2A-C949-46F7-BB4C-58FCA63F6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E357C6-8BA2-42B9-99EF-3E6791188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3C0292-605C-44BC-99E8-7427D232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C271A7-6B31-4C8C-A0ED-3D35927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CF134D-DF23-488D-8F26-FE3F05EF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29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F4D052F-C954-4124-A2CA-064587B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3282DB-DA71-4E2D-A5B9-8F018831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45D074-5DBC-4913-A681-C5C7A0993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4F34-1845-431F-B366-4BB434DBE8C9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4F4A2D-1BBC-448A-862D-E02880469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07B6A3-755B-479C-B8A9-7E44AE049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62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B38D37C-8293-4D96-9D6F-5F6CF833F0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6E05F1C-E279-4EAA-9786-7215BA00643C}"/>
              </a:ext>
            </a:extLst>
          </p:cNvPr>
          <p:cNvSpPr/>
          <p:nvPr/>
        </p:nvSpPr>
        <p:spPr>
          <a:xfrm>
            <a:off x="3921766" y="515924"/>
            <a:ext cx="4348467" cy="4348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4" y="4833288"/>
            <a:ext cx="8495070" cy="1382265"/>
          </a:xfrm>
        </p:spPr>
        <p:txBody>
          <a:bodyPr anchor="b">
            <a:noAutofit/>
          </a:bodyPr>
          <a:lstStyle/>
          <a:p>
            <a:br>
              <a:rPr lang="sv-SE" sz="5400" dirty="0">
                <a:solidFill>
                  <a:schemeClr val="bg1"/>
                </a:solidFill>
              </a:rPr>
            </a:br>
            <a:br>
              <a:rPr lang="sv-SE" sz="5400" dirty="0">
                <a:solidFill>
                  <a:schemeClr val="bg1"/>
                </a:solidFill>
              </a:rPr>
            </a:br>
            <a:r>
              <a:rPr lang="sv-SE" sz="3600" dirty="0">
                <a:solidFill>
                  <a:schemeClr val="bg1"/>
                </a:solidFill>
              </a:rPr>
              <a:t>Uppföljning av högspecialiserad vård 2025</a:t>
            </a:r>
            <a:endParaRPr lang="sv-SE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2E29DE-4E3F-439D-B011-E50B1F9F9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50" y="850857"/>
            <a:ext cx="2034500" cy="36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5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4" y="220004"/>
            <a:ext cx="10515600" cy="1100934"/>
          </a:xfrm>
          <a:noFill/>
        </p:spPr>
        <p:txBody>
          <a:bodyPr>
            <a:normAutofit/>
          </a:bodyPr>
          <a:lstStyle/>
          <a:p>
            <a:br>
              <a:rPr lang="sv-SE" altLang="sv-SE" sz="2800" dirty="0"/>
            </a:br>
            <a:r>
              <a:rPr lang="sv-SE" altLang="sv-SE" sz="2800" dirty="0"/>
              <a:t>NUS öppen vård</a:t>
            </a:r>
            <a:endParaRPr lang="sv-SE" altLang="sv-S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" y="1736191"/>
            <a:ext cx="111963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cs typeface="Times New Roman" panose="02020603050405020304" pitchFamily="18" charset="0"/>
              </a:rPr>
              <a:t>2 287 fler besök, ökning onkologi</a:t>
            </a:r>
            <a:endParaRPr lang="sv-SE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C3F7CFD-EA70-89CA-086C-223C57A42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436234"/>
            <a:ext cx="877900" cy="157900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5A79EB0-5AE6-F671-E97A-BDB060975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43" y="2192370"/>
            <a:ext cx="5572227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8104"/>
            <a:ext cx="10515600" cy="1674625"/>
          </a:xfrm>
          <a:noFill/>
        </p:spPr>
        <p:txBody>
          <a:bodyPr>
            <a:normAutofit/>
          </a:bodyPr>
          <a:lstStyle/>
          <a:p>
            <a:pPr algn="ctr"/>
            <a:br>
              <a:rPr lang="sv-SE" altLang="sv-SE" dirty="0"/>
            </a:br>
            <a:r>
              <a:rPr lang="sv-SE" altLang="sv-SE" sz="2800" dirty="0"/>
              <a:t>Sjukvårdsregionens vård vid Akademiska, Karolinska och Sahlgrenska, och (ca 729 kr/inv. motsvarar ca 657 mnkr)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731" y="1508517"/>
            <a:ext cx="11408023" cy="480017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altLang="sv-SE" sz="6200" dirty="0"/>
              <a:t>Sjukvårdsregionen:    +103 mnkr</a:t>
            </a:r>
          </a:p>
          <a:p>
            <a:pPr marL="0" indent="0">
              <a:buNone/>
            </a:pPr>
            <a:r>
              <a:rPr lang="sv-SE" altLang="sv-SE" sz="4500" dirty="0"/>
              <a:t> </a:t>
            </a:r>
            <a:r>
              <a:rPr lang="sv-SE" altLang="sv-SE" sz="5600" dirty="0"/>
              <a:t>varav:     Region VN       28 mnkr (16 % jmf </a:t>
            </a:r>
            <a:r>
              <a:rPr lang="sv-SE" altLang="sv-SE" sz="5600" dirty="0" err="1"/>
              <a:t>fg</a:t>
            </a:r>
            <a:r>
              <a:rPr lang="sv-SE" altLang="sv-SE" sz="5600" dirty="0"/>
              <a:t> år) </a:t>
            </a:r>
          </a:p>
          <a:p>
            <a:pPr marL="0" indent="0">
              <a:buNone/>
            </a:pPr>
            <a:br>
              <a:rPr lang="sv-SE" altLang="sv-SE" sz="5600" dirty="0">
                <a:solidFill>
                  <a:srgbClr val="FF0000"/>
                </a:solidFill>
              </a:rPr>
            </a:br>
            <a:r>
              <a:rPr lang="sv-SE" altLang="sv-SE" sz="5600" dirty="0">
                <a:solidFill>
                  <a:srgbClr val="C00000"/>
                </a:solidFill>
              </a:rPr>
              <a:t>                 </a:t>
            </a:r>
            <a:r>
              <a:rPr lang="sv-SE" altLang="sv-SE" sz="5600" dirty="0"/>
              <a:t>Region JH        28 mnkr</a:t>
            </a:r>
            <a:r>
              <a:rPr kumimoji="0" lang="sv-SE" altLang="sv-SE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(27</a:t>
            </a:r>
            <a:r>
              <a:rPr lang="sv-SE" altLang="sv-SE" sz="5600" dirty="0">
                <a:solidFill>
                  <a:prstClr val="black"/>
                </a:solidFill>
              </a:rPr>
              <a:t> </a:t>
            </a:r>
            <a:r>
              <a:rPr kumimoji="0" lang="sv-SE" altLang="sv-SE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% jmf </a:t>
            </a:r>
            <a:r>
              <a:rPr kumimoji="0" lang="sv-SE" altLang="sv-SE" sz="5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fg</a:t>
            </a:r>
            <a:r>
              <a:rPr kumimoji="0" lang="sv-SE" altLang="sv-SE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år)</a:t>
            </a:r>
          </a:p>
          <a:p>
            <a:pPr marL="0" indent="0">
              <a:buNone/>
            </a:pPr>
            <a:br>
              <a:rPr kumimoji="0" lang="sv-SE" altLang="sv-SE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sv-SE" altLang="sv-SE" sz="5600" dirty="0">
                <a:solidFill>
                  <a:srgbClr val="FF0000"/>
                </a:solidFill>
              </a:rPr>
              <a:t>                 </a:t>
            </a:r>
            <a:r>
              <a:rPr lang="sv-SE" altLang="sv-SE" sz="5600" dirty="0"/>
              <a:t>Region VB       8 mnkr (6 % jmf </a:t>
            </a:r>
            <a:r>
              <a:rPr lang="sv-SE" altLang="sv-SE" sz="5600" dirty="0" err="1"/>
              <a:t>fg</a:t>
            </a:r>
            <a:r>
              <a:rPr lang="sv-SE" altLang="sv-SE" sz="5600" dirty="0"/>
              <a:t> år)</a:t>
            </a:r>
          </a:p>
          <a:p>
            <a:pPr marL="0" indent="0">
              <a:buNone/>
            </a:pPr>
            <a:br>
              <a:rPr lang="sv-SE" altLang="sv-SE" sz="5600" dirty="0"/>
            </a:br>
            <a:r>
              <a:rPr lang="sv-SE" altLang="sv-SE" sz="5600" dirty="0"/>
              <a:t>                 Region N         40 mnkr (27 % jmf </a:t>
            </a:r>
            <a:r>
              <a:rPr lang="sv-SE" altLang="sv-SE" sz="5600" dirty="0" err="1"/>
              <a:t>fg</a:t>
            </a:r>
            <a:r>
              <a:rPr lang="sv-SE" altLang="sv-SE" sz="5600" dirty="0"/>
              <a:t> år)</a:t>
            </a:r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br>
              <a:rPr lang="sv-SE" altLang="sv-SE" dirty="0"/>
            </a:br>
            <a:r>
              <a:rPr lang="sv-SE" altLang="sv-SE" dirty="0"/>
              <a:t>     </a:t>
            </a: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4C3EDA6-897B-47D0-9344-B757FA73B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087887"/>
              </p:ext>
            </p:extLst>
          </p:nvPr>
        </p:nvGraphicFramePr>
        <p:xfrm>
          <a:off x="7767960" y="3015852"/>
          <a:ext cx="4424039" cy="307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728650"/>
              </p:ext>
            </p:extLst>
          </p:nvPr>
        </p:nvGraphicFramePr>
        <p:xfrm>
          <a:off x="7610211" y="2724954"/>
          <a:ext cx="4486184" cy="307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5E1DB4BB-3A4F-B99A-C248-332AE0CA6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600" y="436234"/>
            <a:ext cx="877900" cy="157900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C868E79-C9FF-0188-BB9B-2F9AEFB90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47" y="3863153"/>
            <a:ext cx="4745353" cy="274953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E35BC0B-EBBE-5D37-95AF-49308C78A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1268963"/>
            <a:ext cx="5054022" cy="24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5"/>
            <a:ext cx="10515600" cy="999241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altLang="sv-SE" sz="3100" dirty="0"/>
              <a:t>Akademiska (ca 216 mnkr)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94525"/>
            <a:ext cx="12014830" cy="443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cs typeface="Times New Roman" panose="02020603050405020304" pitchFamily="18" charset="0"/>
              </a:rPr>
              <a:t>   Sjukvårdsregionen:</a:t>
            </a:r>
            <a:r>
              <a:rPr lang="sv-SE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sv-SE" sz="1800" dirty="0">
                <a:cs typeface="Times New Roman" panose="02020603050405020304" pitchFamily="18" charset="0"/>
              </a:rPr>
              <a:t> 38 mnkr (21 procent)     		         Sjukvårdsregionen: </a:t>
            </a:r>
            <a:r>
              <a:rPr lang="sv-SE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663 vårddagar (26 procent)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5721DC5-BFBD-48C5-9730-37E98FFE2820}"/>
              </a:ext>
            </a:extLst>
          </p:cNvPr>
          <p:cNvSpPr txBox="1"/>
          <p:nvPr/>
        </p:nvSpPr>
        <p:spPr>
          <a:xfrm>
            <a:off x="325607" y="5641793"/>
            <a:ext cx="19874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Akademiska barnsjukhuset 36 mnkr, 20 procent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223DA54-B34F-2058-70E2-80099A4D1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070" y="315524"/>
            <a:ext cx="877900" cy="157900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6CC5F6B-EC1B-A94F-8FE1-81133208F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96" y="2486526"/>
            <a:ext cx="5761219" cy="291414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2D6A414-5355-4C19-C67E-2FFF9B455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611" y="2547932"/>
            <a:ext cx="5007947" cy="27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-331265"/>
            <a:ext cx="10515600" cy="1325563"/>
          </a:xfrm>
          <a:noFill/>
        </p:spPr>
        <p:txBody>
          <a:bodyPr/>
          <a:lstStyle/>
          <a:p>
            <a:br>
              <a:rPr lang="sv-SE" altLang="sv-SE" dirty="0"/>
            </a:br>
            <a:r>
              <a:rPr lang="sv-SE" altLang="sv-SE" sz="2800" dirty="0"/>
              <a:t>Karolinska (ca 249 mnkr)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795518-ACA8-473E-972E-E6649D470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0" y="810126"/>
            <a:ext cx="10515600" cy="5333221"/>
          </a:xfrm>
        </p:spPr>
        <p:txBody>
          <a:bodyPr/>
          <a:lstStyle/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1800" dirty="0"/>
              <a:t>Sjukvårdsregionen: + 35 mnkr (+ 14 procent)	                 Sjukvårdsregionen: + 598 (+16 procent)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0977912-BADD-A190-FB3A-613F1E42F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770" y="280013"/>
            <a:ext cx="877900" cy="157900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0E28B00-5378-BE66-A2C9-70165B964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0" y="2043404"/>
            <a:ext cx="4822354" cy="306755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7722980-8327-C9C7-898C-02EE7256E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601" y="2035047"/>
            <a:ext cx="4822354" cy="306755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8A24138-EDB3-6478-A97C-6F20B6210C88}"/>
              </a:ext>
            </a:extLst>
          </p:cNvPr>
          <p:cNvSpPr txBox="1"/>
          <p:nvPr/>
        </p:nvSpPr>
        <p:spPr>
          <a:xfrm>
            <a:off x="370700" y="5620127"/>
            <a:ext cx="19874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41 procent inom barnsjukvård</a:t>
            </a:r>
          </a:p>
        </p:txBody>
      </p:sp>
    </p:spTree>
    <p:extLst>
      <p:ext uri="{BB962C8B-B14F-4D97-AF65-F5344CB8AC3E}">
        <p14:creationId xmlns:p14="http://schemas.microsoft.com/office/powerpoint/2010/main" val="19316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5"/>
            <a:ext cx="10515600" cy="1325563"/>
          </a:xfrm>
          <a:noFill/>
        </p:spPr>
        <p:txBody>
          <a:bodyPr/>
          <a:lstStyle/>
          <a:p>
            <a:r>
              <a:rPr lang="sv-SE" altLang="sv-SE" sz="2800" dirty="0"/>
              <a:t>Sahlgrenska (ca 142 mnkr)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5" y="1746502"/>
            <a:ext cx="10515600" cy="404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altLang="sv-SE" sz="1800" dirty="0"/>
              <a:t>Sjukvårdsregionen: + 15 mnkr (+12 procent)	      Sjukvårdsregionen: + 175 vårddagar (+3 procent)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0900A20-37BF-DCDD-E633-25C7CDB60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770" y="351035"/>
            <a:ext cx="877900" cy="157900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497F196-C043-EF6A-04B6-38A9D8F08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83" y="2332720"/>
            <a:ext cx="4694327" cy="308484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30FEB60-759F-518B-831A-A62D6174B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15" y="2332720"/>
            <a:ext cx="5184655" cy="3084843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373DFAB-100E-470A-919B-FDC1DDCBA943}"/>
              </a:ext>
            </a:extLst>
          </p:cNvPr>
          <p:cNvSpPr txBox="1"/>
          <p:nvPr/>
        </p:nvSpPr>
        <p:spPr>
          <a:xfrm>
            <a:off x="430625" y="5592487"/>
            <a:ext cx="2873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dirty="0">
                <a:solidFill>
                  <a:prstClr val="black"/>
                </a:solidFill>
              </a:rPr>
              <a:t>44 procent inom transplantation</a:t>
            </a:r>
          </a:p>
          <a:p>
            <a:r>
              <a:rPr lang="sv-SE" dirty="0"/>
              <a:t>18 procent inom barn- och ungdomskardiologi</a:t>
            </a:r>
          </a:p>
        </p:txBody>
      </p:sp>
    </p:spTree>
    <p:extLst>
      <p:ext uri="{BB962C8B-B14F-4D97-AF65-F5344CB8AC3E}">
        <p14:creationId xmlns:p14="http://schemas.microsoft.com/office/powerpoint/2010/main" val="41339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696F6B5-2B62-E02A-63EF-EA9211BCF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739C149-591D-314E-155D-2D749A42D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170" y="396753"/>
            <a:ext cx="10515600" cy="1325563"/>
          </a:xfrm>
          <a:noFill/>
        </p:spPr>
        <p:txBody>
          <a:bodyPr/>
          <a:lstStyle/>
          <a:p>
            <a:br>
              <a:rPr lang="sv-SE" altLang="sv-SE" dirty="0"/>
            </a:br>
            <a:r>
              <a:rPr lang="sv-SE" altLang="sv-SE" dirty="0"/>
              <a:t>Ny avtalsperiod 2024-2026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8FE2688-2D03-F1FF-784C-29A8D03B9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170" y="1893356"/>
            <a:ext cx="11393500" cy="30679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Förändringar:</a:t>
            </a:r>
          </a:p>
          <a:p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§7 Det fasta och det rörliga priset uppräknas med LPIK exklusive läkemedel </a:t>
            </a:r>
            <a:r>
              <a:rPr lang="sv-S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+ 1,5% 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stället för enbart LPIK exklusive läkemedel</a:t>
            </a:r>
          </a:p>
          <a:p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§8 En jämförelse av NUS kostnadsnivå med övriga universitetssjukhus i landet exkluderar Karolinska samt det </a:t>
            </a:r>
            <a:r>
              <a:rPr lang="sv-S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universitetssjukhus med lägst kostnad 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stället för enbart Karolinska</a:t>
            </a:r>
          </a:p>
          <a:p>
            <a:pPr marL="0" indent="0">
              <a:buNone/>
            </a:pPr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§10 Efterreglering sker med </a:t>
            </a:r>
            <a:r>
              <a:rPr lang="sv-S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50 procent 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stället för 40 procent</a:t>
            </a:r>
          </a:p>
          <a:p>
            <a:pPr marL="0" indent="0">
              <a:spcBef>
                <a:spcPts val="600"/>
              </a:spcBef>
              <a:buNone/>
            </a:pPr>
            <a:endParaRPr lang="sv-SE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2B4F7C-3321-FACC-0138-A4D17779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770" y="451766"/>
            <a:ext cx="87790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0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5"/>
            <a:ext cx="10515600" cy="1325563"/>
          </a:xfrm>
          <a:noFill/>
        </p:spPr>
        <p:txBody>
          <a:bodyPr/>
          <a:lstStyle/>
          <a:p>
            <a:br>
              <a:rPr lang="sv-SE" altLang="sv-SE" dirty="0"/>
            </a:br>
            <a:r>
              <a:rPr lang="sv-SE" altLang="sv-SE" dirty="0"/>
              <a:t>Kostnadsförändring 2025 jämfört med 2024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170" y="1893356"/>
            <a:ext cx="1259395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sv-SE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Sjukvårdsregional sjukvård vid NUS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(fast + rörlig del) 				-1 procent (ca -15 mnkr)</a:t>
            </a:r>
          </a:p>
          <a:p>
            <a:pPr marL="0" indent="0">
              <a:spcBef>
                <a:spcPts val="600"/>
              </a:spcBef>
              <a:buNone/>
            </a:pPr>
            <a:endParaRPr lang="sv-SE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														</a:t>
            </a:r>
          </a:p>
          <a:p>
            <a:pPr marL="0" indent="0">
              <a:spcBef>
                <a:spcPts val="600"/>
              </a:spcBef>
              <a:buNone/>
            </a:pPr>
            <a:endParaRPr lang="sv-SE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Sjukvård utanför sjukvårdsregionen       +19 procent (ca 103 mnkr)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A414A8-AAEC-9818-027F-CA9C5CC1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770" y="451766"/>
            <a:ext cx="87790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0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520" y="396746"/>
            <a:ext cx="11020425" cy="438150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altLang="sv-SE" sz="3100" dirty="0"/>
              <a:t>Kostnader för konsumerad vård (kr/inv.)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944ED20-14BB-0209-CC48-70C1C54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706" y="513910"/>
            <a:ext cx="877900" cy="157900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CBC273D-AFE1-431A-9B94-3CC4910F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35" y="1527144"/>
            <a:ext cx="6746173" cy="42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6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94141" y="-54944"/>
            <a:ext cx="10515600" cy="790128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sv-SE" altLang="sv-SE" dirty="0"/>
            </a:br>
            <a:r>
              <a:rPr lang="sv-SE" altLang="sv-SE" sz="3100" dirty="0"/>
              <a:t>Regionernas konsumtion av vård vid NUS &amp; utanför sjukvårdsregionen i kr/inv. 2014-2025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449" y="820217"/>
            <a:ext cx="11805781" cy="5841784"/>
          </a:xfrm>
        </p:spPr>
        <p:txBody>
          <a:bodyPr/>
          <a:lstStyle/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8ED0FD1-6CDC-8B65-2F4A-81EA9364A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436234"/>
            <a:ext cx="877900" cy="157900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3D9D708-A1EF-5D61-132D-3F02E8367AD7}"/>
              </a:ext>
            </a:extLst>
          </p:cNvPr>
          <p:cNvSpPr txBox="1"/>
          <p:nvPr/>
        </p:nvSpPr>
        <p:spPr>
          <a:xfrm>
            <a:off x="5358882" y="1225734"/>
            <a:ext cx="3994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Region N      2 185 kr/</a:t>
            </a:r>
            <a:r>
              <a:rPr lang="sv-SE" dirty="0" err="1"/>
              <a:t>inv</a:t>
            </a:r>
            <a:r>
              <a:rPr lang="sv-SE" dirty="0"/>
              <a:t> </a:t>
            </a:r>
            <a:r>
              <a:rPr lang="sv-SE" sz="1400" dirty="0"/>
              <a:t>(7%)</a:t>
            </a:r>
          </a:p>
          <a:p>
            <a:r>
              <a:rPr lang="sv-SE" dirty="0"/>
              <a:t>Region VN    1 926 kr/</a:t>
            </a:r>
            <a:r>
              <a:rPr lang="sv-SE" dirty="0" err="1"/>
              <a:t>inv</a:t>
            </a:r>
            <a:r>
              <a:rPr lang="sv-SE" dirty="0"/>
              <a:t> </a:t>
            </a:r>
            <a:r>
              <a:rPr lang="sv-SE" sz="1400" dirty="0"/>
              <a:t>(-6%)</a:t>
            </a:r>
          </a:p>
          <a:p>
            <a:r>
              <a:rPr lang="sv-SE" dirty="0"/>
              <a:t>Region JH     1 816 kr/</a:t>
            </a:r>
            <a:r>
              <a:rPr lang="sv-SE" dirty="0" err="1"/>
              <a:t>inv</a:t>
            </a:r>
            <a:r>
              <a:rPr lang="sv-SE" dirty="0"/>
              <a:t> </a:t>
            </a:r>
            <a:r>
              <a:rPr lang="sv-SE" sz="1400" dirty="0"/>
              <a:t>(-1%)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4107652-8484-14D1-E5D4-B9941914AE55}"/>
              </a:ext>
            </a:extLst>
          </p:cNvPr>
          <p:cNvSpPr txBox="1"/>
          <p:nvPr/>
        </p:nvSpPr>
        <p:spPr>
          <a:xfrm>
            <a:off x="5358882" y="4015454"/>
            <a:ext cx="3994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Region N       749 kr/</a:t>
            </a:r>
            <a:r>
              <a:rPr lang="sv-SE" dirty="0" err="1"/>
              <a:t>inv</a:t>
            </a:r>
            <a:r>
              <a:rPr lang="sv-SE" dirty="0"/>
              <a:t> </a:t>
            </a:r>
            <a:r>
              <a:rPr lang="sv-SE" sz="1400" dirty="0"/>
              <a:t>(27 %)</a:t>
            </a:r>
          </a:p>
          <a:p>
            <a:r>
              <a:rPr lang="sv-SE" dirty="0"/>
              <a:t>Region VB     498 kr/</a:t>
            </a:r>
            <a:r>
              <a:rPr lang="sv-SE" dirty="0" err="1"/>
              <a:t>inv</a:t>
            </a:r>
            <a:r>
              <a:rPr lang="sv-SE" dirty="0"/>
              <a:t> </a:t>
            </a:r>
            <a:r>
              <a:rPr lang="sv-SE" sz="1400" dirty="0"/>
              <a:t>(7 %)</a:t>
            </a:r>
          </a:p>
          <a:p>
            <a:r>
              <a:rPr lang="sv-SE" dirty="0"/>
              <a:t>Region VN     845 kr/</a:t>
            </a:r>
            <a:r>
              <a:rPr lang="sv-SE" dirty="0" err="1"/>
              <a:t>inv</a:t>
            </a:r>
            <a:r>
              <a:rPr lang="sv-SE" dirty="0"/>
              <a:t> </a:t>
            </a:r>
            <a:r>
              <a:rPr lang="sv-SE" sz="1400" dirty="0"/>
              <a:t>(17%)</a:t>
            </a:r>
          </a:p>
          <a:p>
            <a:r>
              <a:rPr lang="sv-SE" dirty="0"/>
              <a:t>Region JH      965 kr/</a:t>
            </a:r>
            <a:r>
              <a:rPr lang="sv-SE" dirty="0" err="1"/>
              <a:t>inv</a:t>
            </a:r>
            <a:r>
              <a:rPr lang="sv-SE" dirty="0"/>
              <a:t> </a:t>
            </a:r>
            <a:r>
              <a:rPr lang="sv-SE" sz="1400" dirty="0"/>
              <a:t>(27%)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59501A7-0217-A572-0711-98CE73B75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66" y="1225734"/>
            <a:ext cx="4578493" cy="235722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DAA5B2B-01D2-E58F-EADB-258059B30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66" y="3906993"/>
            <a:ext cx="4578493" cy="24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90500"/>
            <a:ext cx="10418763" cy="1443038"/>
          </a:xfrm>
          <a:noFill/>
        </p:spPr>
        <p:txBody>
          <a:bodyPr>
            <a:normAutofit/>
          </a:bodyPr>
          <a:lstStyle/>
          <a:p>
            <a:br>
              <a:rPr lang="sv-SE" altLang="sv-SE" dirty="0"/>
            </a:br>
            <a:r>
              <a:rPr lang="sv-SE" altLang="sv-SE" sz="3100" dirty="0"/>
              <a:t>Sjukvårdsregional vård vid NUS (2 006 kr/inv. 1 248 mnkr)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52538"/>
            <a:ext cx="5875338" cy="1871662"/>
          </a:xfrm>
        </p:spPr>
        <p:txBody>
          <a:bodyPr>
            <a:normAutofit fontScale="62500" lnSpcReduction="20000"/>
          </a:bodyPr>
          <a:lstStyle/>
          <a:p>
            <a:endParaRPr lang="sv-SE" altLang="sv-SE" dirty="0"/>
          </a:p>
          <a:p>
            <a:pPr marL="0" indent="0">
              <a:lnSpc>
                <a:spcPct val="150000"/>
              </a:lnSpc>
              <a:buNone/>
            </a:pPr>
            <a:r>
              <a:rPr lang="sv-SE" dirty="0">
                <a:cs typeface="Times New Roman" panose="02020603050405020304" pitchFamily="18" charset="0"/>
              </a:rPr>
              <a:t>RVN+RJH+RN:                                -15 mnkr</a:t>
            </a:r>
            <a:br>
              <a:rPr lang="sv-SE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sv-SE" dirty="0">
                <a:cs typeface="Times New Roman" panose="02020603050405020304" pitchFamily="18" charset="0"/>
              </a:rPr>
              <a:t>            varav: </a:t>
            </a:r>
            <a:r>
              <a:rPr lang="sv-SE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sv-SE" dirty="0">
                <a:cs typeface="Times New Roman" panose="02020603050405020304" pitchFamily="18" charset="0"/>
              </a:rPr>
              <a:t>Region VN   - 31 mnkr (-6 %) </a:t>
            </a:r>
            <a:br>
              <a:rPr lang="sv-SE" dirty="0">
                <a:cs typeface="Times New Roman" panose="02020603050405020304" pitchFamily="18" charset="0"/>
              </a:rPr>
            </a:br>
            <a:r>
              <a:rPr lang="sv-SE" dirty="0">
                <a:cs typeface="Times New Roman" panose="02020603050405020304" pitchFamily="18" charset="0"/>
              </a:rPr>
              <a:t>	         	Region JH     -3 mnkr  (-1 %)</a:t>
            </a:r>
            <a:br>
              <a:rPr lang="sv-SE" dirty="0">
                <a:cs typeface="Times New Roman" panose="02020603050405020304" pitchFamily="18" charset="0"/>
              </a:rPr>
            </a:br>
            <a:r>
              <a:rPr lang="sv-SE" dirty="0">
                <a:cs typeface="Times New Roman" panose="02020603050405020304" pitchFamily="18" charset="0"/>
              </a:rPr>
              <a:t>                      	Region N       19 mnkr (4 %)</a:t>
            </a:r>
          </a:p>
          <a:p>
            <a:pPr marL="0" indent="0">
              <a:lnSpc>
                <a:spcPct val="150000"/>
              </a:lnSpc>
              <a:buNone/>
            </a:pPr>
            <a:endParaRPr lang="sv-SE" alt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9A8D3B1-95F0-95D4-BE64-8C02D7456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436234"/>
            <a:ext cx="877900" cy="157900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F9F0E0B-1205-83CF-AD2B-FF71B0E45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93" y="3627315"/>
            <a:ext cx="5364945" cy="268247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E0A59AC-0EFE-31C3-4CDE-EA5C97B3A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27315"/>
            <a:ext cx="5432007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8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5"/>
            <a:ext cx="10515600" cy="1325563"/>
          </a:xfrm>
          <a:noFill/>
        </p:spPr>
        <p:txBody>
          <a:bodyPr>
            <a:normAutofit/>
          </a:bodyPr>
          <a:lstStyle/>
          <a:p>
            <a:br>
              <a:rPr lang="sv-SE" altLang="sv-SE" dirty="0"/>
            </a:br>
            <a:r>
              <a:rPr lang="sv-SE" altLang="sv-SE" sz="2800" dirty="0"/>
              <a:t>NUS sluten vård, antal vårdtillfällen och vårddagar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8" y="152093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r>
              <a:rPr lang="sv-SE" altLang="sv-SE" sz="2000" dirty="0">
                <a:solidFill>
                  <a:schemeClr val="accent1"/>
                </a:solidFill>
              </a:rPr>
              <a:t>     Vårdtillfällen (+2 procent)</a:t>
            </a:r>
            <a:r>
              <a:rPr lang="sv-SE" altLang="sv-SE" sz="2000" dirty="0"/>
              <a:t>		                        Vårddagar ( +1 procent)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EFA0636-1EC9-692C-7860-8B44DE349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901" y="908074"/>
            <a:ext cx="1554615" cy="104860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3901AA8-E00B-B7C1-9494-654B1CF9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436234"/>
            <a:ext cx="877900" cy="157900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62257BD-A770-EE4E-42C7-C0A44AD56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13" y="2731514"/>
            <a:ext cx="5328366" cy="275563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FD08ECC-D3E4-F00A-E357-C5686E765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731514"/>
            <a:ext cx="523691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6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5"/>
            <a:ext cx="10515600" cy="1325563"/>
          </a:xfrm>
          <a:noFill/>
        </p:spPr>
        <p:txBody>
          <a:bodyPr>
            <a:normAutofit/>
          </a:bodyPr>
          <a:lstStyle/>
          <a:p>
            <a:br>
              <a:rPr lang="sv-SE" altLang="sv-SE" dirty="0"/>
            </a:br>
            <a:r>
              <a:rPr lang="sv-SE" altLang="sv-SE" sz="2800" dirty="0"/>
              <a:t>NUS sluten vård, DRG-vikt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8" y="1343818"/>
            <a:ext cx="10515600" cy="4528452"/>
          </a:xfrm>
        </p:spPr>
        <p:txBody>
          <a:bodyPr/>
          <a:lstStyle/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r>
              <a:rPr lang="sv-SE" altLang="sv-SE" sz="2000" dirty="0"/>
              <a:t>   </a:t>
            </a:r>
            <a:r>
              <a:rPr lang="sv-SE" altLang="sv-SE" sz="2000" dirty="0">
                <a:solidFill>
                  <a:schemeClr val="accent1"/>
                </a:solidFill>
              </a:rPr>
              <a:t>DRG-vikt (-1 procent)</a:t>
            </a:r>
            <a:r>
              <a:rPr lang="sv-SE" altLang="sv-SE" sz="2000" dirty="0"/>
              <a:t>	</a:t>
            </a:r>
          </a:p>
          <a:p>
            <a:pPr marL="0" indent="0">
              <a:buNone/>
            </a:pPr>
            <a:r>
              <a:rPr lang="sv-SE" altLang="sv-SE" sz="2000" dirty="0"/>
              <a:t>	    		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8078EDC-42A2-1B52-8ACD-39BB268C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436234"/>
            <a:ext cx="877900" cy="157900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38BDD7D-0E47-FE40-0F56-D242F6C33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93" y="2564531"/>
            <a:ext cx="567586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6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588" y="332839"/>
            <a:ext cx="10515600" cy="1079500"/>
          </a:xfrm>
          <a:noFill/>
        </p:spPr>
        <p:txBody>
          <a:bodyPr>
            <a:normAutofit/>
          </a:bodyPr>
          <a:lstStyle/>
          <a:p>
            <a:r>
              <a:rPr lang="sv-SE" altLang="sv-SE" sz="2800" dirty="0"/>
              <a:t>Sluten vård, inner- och </a:t>
            </a:r>
            <a:r>
              <a:rPr lang="sv-SE" altLang="sv-SE" sz="2800" dirty="0" err="1"/>
              <a:t>ytterfallskostnader</a:t>
            </a:r>
            <a:endParaRPr lang="sv-SE" altLang="sv-SE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9700"/>
            <a:ext cx="8669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52B77F2-2D13-4552-85E2-1EBEB0AE4C2B}"/>
              </a:ext>
            </a:extLst>
          </p:cNvPr>
          <p:cNvSpPr txBox="1"/>
          <p:nvPr/>
        </p:nvSpPr>
        <p:spPr>
          <a:xfrm>
            <a:off x="7925408" y="619908"/>
            <a:ext cx="2830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Andel </a:t>
            </a:r>
            <a:r>
              <a:rPr lang="sv-SE" sz="1400" dirty="0" err="1"/>
              <a:t>ytterfall</a:t>
            </a:r>
            <a:r>
              <a:rPr lang="sv-SE" sz="1400" dirty="0"/>
              <a:t>:</a:t>
            </a:r>
          </a:p>
          <a:p>
            <a:r>
              <a:rPr lang="sv-SE" sz="1400" dirty="0"/>
              <a:t>Kostnader: 24 procent</a:t>
            </a:r>
          </a:p>
          <a:p>
            <a:r>
              <a:rPr lang="sv-SE" sz="1400" dirty="0"/>
              <a:t>Vårdtillfällen: 12 procent</a:t>
            </a:r>
          </a:p>
          <a:p>
            <a:r>
              <a:rPr lang="sv-SE" sz="1400" dirty="0"/>
              <a:t>Vårddagar: 28 procent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61FA79-A74A-71D0-580A-BDA131017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436234"/>
            <a:ext cx="877900" cy="157900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848B7AA-6CF9-3736-150A-9FE082D6D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76" y="1966740"/>
            <a:ext cx="576121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NRF Mall 2019" id="{DCE4DF67-28F9-49C5-8B58-A2616DDE9281}" vid="{EB4C4AFE-8614-4E0D-9434-46D88E19844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NRF Mall 2019</Template>
  <TotalTime>5775</TotalTime>
  <Words>541</Words>
  <Application>Microsoft Office PowerPoint</Application>
  <PresentationFormat>Bredbild</PresentationFormat>
  <Paragraphs>79</Paragraphs>
  <Slides>14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Office-tema</vt:lpstr>
      <vt:lpstr>  Uppföljning av högspecialiserad vård 2025</vt:lpstr>
      <vt:lpstr> Ny avtalsperiod 2024-2026</vt:lpstr>
      <vt:lpstr> Kostnadsförändring 2025 jämfört med 2024</vt:lpstr>
      <vt:lpstr> Kostnader för konsumerad vård (kr/inv.)</vt:lpstr>
      <vt:lpstr> Regionernas konsumtion av vård vid NUS &amp; utanför sjukvårdsregionen i kr/inv. 2014-2025</vt:lpstr>
      <vt:lpstr> Sjukvårdsregional vård vid NUS (2 006 kr/inv. 1 248 mnkr)</vt:lpstr>
      <vt:lpstr> NUS sluten vård, antal vårdtillfällen och vårddagar</vt:lpstr>
      <vt:lpstr> NUS sluten vård, DRG-vikt</vt:lpstr>
      <vt:lpstr>Sluten vård, inner- och ytterfallskostnader</vt:lpstr>
      <vt:lpstr> NUS öppen vård</vt:lpstr>
      <vt:lpstr> Sjukvårdsregionens vård vid Akademiska, Karolinska och Sahlgrenska, och (ca 729 kr/inv. motsvarar ca 657 mnkr) </vt:lpstr>
      <vt:lpstr> Akademiska (ca 216 mnkr)</vt:lpstr>
      <vt:lpstr> Karolinska (ca 249 mnkr)</vt:lpstr>
      <vt:lpstr>Sahlgrenska (ca 142 mnkr)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NRF årsplanering  FD 2018-03-27/28</dc:title>
  <dc:creator>Annika M Renström</dc:creator>
  <cp:lastModifiedBy>Jenny Eklund</cp:lastModifiedBy>
  <cp:revision>207</cp:revision>
  <cp:lastPrinted>2023-04-24T14:01:33Z</cp:lastPrinted>
  <dcterms:created xsi:type="dcterms:W3CDTF">2019-04-08T11:59:57Z</dcterms:created>
  <dcterms:modified xsi:type="dcterms:W3CDTF">2026-04-28T09:01:24Z</dcterms:modified>
</cp:coreProperties>
</file>