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1" r:id="rId4"/>
  </p:sldMasterIdLst>
  <p:notesMasterIdLst>
    <p:notesMasterId r:id="rId14"/>
  </p:notesMasterIdLst>
  <p:sldIdLst>
    <p:sldId id="5711" r:id="rId5"/>
    <p:sldId id="342" r:id="rId6"/>
    <p:sldId id="8395" r:id="rId7"/>
    <p:sldId id="8394" r:id="rId8"/>
    <p:sldId id="8392" r:id="rId9"/>
    <p:sldId id="8393" r:id="rId10"/>
    <p:sldId id="8396" r:id="rId11"/>
    <p:sldId id="8397" r:id="rId12"/>
    <p:sldId id="8398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Fållbäck Svensson" initials="NFS" lastIdx="1" clrIdx="0">
    <p:extLst>
      <p:ext uri="{19B8F6BF-5375-455C-9EA6-DF929625EA0E}">
        <p15:presenceInfo xmlns:p15="http://schemas.microsoft.com/office/powerpoint/2012/main" userId="S::nina.fallback.svensson@norrarf.se::5185cafa-29ac-4fc6-b618-e975cf70e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64776" autoAdjust="0"/>
  </p:normalViewPr>
  <p:slideViewPr>
    <p:cSldViewPr snapToGrid="0">
      <p:cViewPr varScale="1">
        <p:scale>
          <a:sx n="159" d="100"/>
          <a:sy n="159" d="100"/>
        </p:scale>
        <p:origin x="3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0418-ABB7-4F86-8CD7-7D39901996FE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7B02-90F5-49A0-957E-7AFC388D0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70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1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93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891446"/>
            <a:ext cx="9163288" cy="97637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2874646"/>
            <a:ext cx="9163288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9C83-74F2-C14C-B0AC-E2DD05CBE451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692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E10C-87B6-5744-8BDB-AF00A03FFD2C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35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1984" y="539627"/>
            <a:ext cx="73152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044792" y="1346200"/>
            <a:ext cx="4993625" cy="34471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1985" y="1236097"/>
            <a:ext cx="4665079" cy="18911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0F3-F405-4245-B2C1-E5FD8670F8C5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65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66735"/>
            <a:ext cx="9867900" cy="67840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0518" y="1245145"/>
            <a:ext cx="98679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3E9E-FD71-F843-99AF-CF5F8ECDCDCF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07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81899"/>
            <a:ext cx="9867900" cy="66149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70517" y="1245145"/>
            <a:ext cx="4823883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1" y="1245145"/>
            <a:ext cx="4840817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F28-AEDD-9F44-BAF6-D286FCA36E6E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25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95122"/>
            <a:ext cx="109728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F9EA-169C-6D41-B7E5-8D50C2A24B8D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75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0D4-D9FA-334C-943E-F549A0A11176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68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843E2B-7C66-4686-A955-22270EF19059}"/>
              </a:ext>
            </a:extLst>
          </p:cNvPr>
          <p:cNvSpPr/>
          <p:nvPr userDrawn="1"/>
        </p:nvSpPr>
        <p:spPr>
          <a:xfrm>
            <a:off x="10402439" y="0"/>
            <a:ext cx="1789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12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51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4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97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96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2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5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5424" y="1810938"/>
            <a:ext cx="10530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5424" y="2878829"/>
            <a:ext cx="10530416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041416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DF681D8-8CA7-5F4D-B70B-B8581204274C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0414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9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419595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3D35D2D-0581-204E-9D02-504AB7E2B842}" type="datetime1">
              <a:rPr lang="sv-SE" smtClean="0"/>
              <a:t>2026-03-26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419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 descr="RCC_PPT_e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B38D37C-8293-4D96-9D6F-5F6CF833F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6E05F1C-E279-4EAA-9786-7215BA00643C}"/>
              </a:ext>
            </a:extLst>
          </p:cNvPr>
          <p:cNvSpPr/>
          <p:nvPr/>
        </p:nvSpPr>
        <p:spPr>
          <a:xfrm>
            <a:off x="3921766" y="515924"/>
            <a:ext cx="4348467" cy="4348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4" y="4833288"/>
            <a:ext cx="8495070" cy="1382265"/>
          </a:xfrm>
        </p:spPr>
        <p:txBody>
          <a:bodyPr anchor="b">
            <a:noAutofit/>
          </a:bodyPr>
          <a:lstStyle/>
          <a:p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Årsredovisning 2025</a:t>
            </a:r>
            <a:endParaRPr lang="sv-SE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2E29DE-4E3F-439D-B011-E50B1F9F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50" y="850857"/>
            <a:ext cx="2034500" cy="36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5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188" y="265463"/>
            <a:ext cx="3932237" cy="902677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sz="4000" dirty="0">
                <a:cs typeface="Times New Roman" panose="02020603050405020304" pitchFamily="18" charset="0"/>
              </a:rPr>
              <a:t>God ekonomisk hushållning</a:t>
            </a:r>
            <a:endParaRPr lang="sv-SE" altLang="sv-SE" sz="40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3011675-E0C5-4A1C-827F-DE539AEB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564" y="1382796"/>
            <a:ext cx="6172200" cy="2432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000" dirty="0"/>
              <a:t>Åtta verksamhetsmål</a:t>
            </a:r>
          </a:p>
          <a:p>
            <a:r>
              <a:rPr lang="sv-SE" sz="2000" dirty="0"/>
              <a:t>Sex uppfyllda</a:t>
            </a:r>
          </a:p>
          <a:p>
            <a:r>
              <a:rPr lang="sv-SE" sz="2000" dirty="0"/>
              <a:t>Två ej uppfyllda</a:t>
            </a:r>
          </a:p>
          <a:p>
            <a:pPr>
              <a:buFontTx/>
              <a:buChar char="-"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Samtliga ekonomiska mål uppfyllda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i="1" dirty="0"/>
              <a:t>Bedömning om att god ekonomisk hushållning har uppnåtts.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72545" y="5344029"/>
            <a:ext cx="3563496" cy="29290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DDA94D-DE84-5B89-AD98-E10D1519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706" y="513910"/>
            <a:ext cx="877900" cy="15790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F258DCB-90E9-6A23-140A-68EE9AAFF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6" y="1303410"/>
            <a:ext cx="4344006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9075"/>
            <a:ext cx="11020425" cy="438150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endParaRPr lang="sv-SE" altLang="sv-SE" sz="31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944ED20-14BB-0209-CC48-70C1C54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06" y="513910"/>
            <a:ext cx="877900" cy="157900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60FC8AC-80B8-C54E-E47C-7AA2D8500158}"/>
              </a:ext>
            </a:extLst>
          </p:cNvPr>
          <p:cNvSpPr txBox="1">
            <a:spLocks noChangeArrowheads="1"/>
          </p:cNvSpPr>
          <p:nvPr/>
        </p:nvSpPr>
        <p:spPr>
          <a:xfrm>
            <a:off x="374304" y="1537856"/>
            <a:ext cx="9525000" cy="49045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678FEB-A42C-23FE-E2F4-CF19B7D03791}"/>
              </a:ext>
            </a:extLst>
          </p:cNvPr>
          <p:cNvSpPr txBox="1">
            <a:spLocks noChangeArrowheads="1"/>
          </p:cNvSpPr>
          <p:nvPr/>
        </p:nvSpPr>
        <p:spPr>
          <a:xfrm>
            <a:off x="272885" y="280672"/>
            <a:ext cx="10515600" cy="3985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sz="3600" dirty="0">
                <a:cs typeface="Times New Roman" panose="02020603050405020304" pitchFamily="18" charset="0"/>
              </a:rPr>
              <a:t>Ekonomi</a:t>
            </a:r>
            <a:endParaRPr lang="sv-SE" altLang="sv-SE" sz="36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3F924CD-F56D-3CCA-1CAE-B24E7A4ECF23}"/>
              </a:ext>
            </a:extLst>
          </p:cNvPr>
          <p:cNvSpPr txBox="1"/>
          <p:nvPr/>
        </p:nvSpPr>
        <p:spPr>
          <a:xfrm>
            <a:off x="159095" y="1216863"/>
            <a:ext cx="9855201" cy="109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800" dirty="0">
                <a:latin typeface="Calibri" panose="020F0502020204030204"/>
              </a:rPr>
              <a:t>Å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resultat 						          </a:t>
            </a: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-2 244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tkr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2800" dirty="0">
                <a:latin typeface="Calibri" panose="020F0502020204030204"/>
              </a:rPr>
              <a:t>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kapital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</a:t>
            </a: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6 847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tkr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F6C7C59-1656-B397-2744-84FC8982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78" y="3675620"/>
            <a:ext cx="4070634" cy="229031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31378A-3658-9D5C-5C64-66BC8310A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577660"/>
            <a:ext cx="4502497" cy="82912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A6D5A8F-8E93-D407-6D08-83F6944DD7E7}"/>
              </a:ext>
            </a:extLst>
          </p:cNvPr>
          <p:cNvSpPr txBox="1"/>
          <p:nvPr/>
        </p:nvSpPr>
        <p:spPr>
          <a:xfrm>
            <a:off x="249965" y="2685905"/>
            <a:ext cx="6096000" cy="3726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1800" dirty="0"/>
              <a:t>Överskott på medlemsbidrag för kansliverksamheten: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v-SE" dirty="0"/>
              <a:t>ränteintäkter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v-SE" dirty="0"/>
              <a:t>lägre personalkostnader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v-SE" dirty="0"/>
              <a:t>övriga verksamhetskostnader lägre över tid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800" dirty="0"/>
              <a:t>Återbetalning till regionerna föreslås med 1 646 tkr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800" dirty="0"/>
              <a:t>Verksamheten inom kunskapsstyrningen i linje med budgeterat. Kostnaderna överstiger intäkterna med 2 700 tkr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Synnerliga skäl åberopas för att ej återställa redovisat underskott med hänvisning till god ekonomisk ställning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73770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B38D37C-8293-4D96-9D6F-5F6CF833F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6E05F1C-E279-4EAA-9786-7215BA00643C}"/>
              </a:ext>
            </a:extLst>
          </p:cNvPr>
          <p:cNvSpPr/>
          <p:nvPr/>
        </p:nvSpPr>
        <p:spPr>
          <a:xfrm>
            <a:off x="3921766" y="515924"/>
            <a:ext cx="4348467" cy="4348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4" y="4833288"/>
            <a:ext cx="8495070" cy="1382265"/>
          </a:xfrm>
        </p:spPr>
        <p:txBody>
          <a:bodyPr anchor="b">
            <a:noAutofit/>
          </a:bodyPr>
          <a:lstStyle/>
          <a:p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Uppföljning internkontrollplan 2025</a:t>
            </a:r>
            <a:endParaRPr lang="sv-SE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2E29DE-4E3F-439D-B011-E50B1F9F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50" y="850857"/>
            <a:ext cx="2034500" cy="36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2709B9-0CDA-4FF0-9FF5-7C366CCA627E}"/>
              </a:ext>
            </a:extLst>
          </p:cNvPr>
          <p:cNvSpPr txBox="1">
            <a:spLocks noChangeArrowheads="1"/>
          </p:cNvSpPr>
          <p:nvPr/>
        </p:nvSpPr>
        <p:spPr>
          <a:xfrm>
            <a:off x="887983" y="349591"/>
            <a:ext cx="8425349" cy="1191847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altLang="sv-SE" sz="14400" dirty="0"/>
            </a:br>
            <a:r>
              <a:rPr lang="sv-SE" altLang="sv-SE" sz="14400" dirty="0">
                <a:cs typeface="Times New Roman" panose="02020603050405020304" pitchFamily="18" charset="0"/>
              </a:rPr>
              <a:t>Uppföljning internkontrollplan 2025</a:t>
            </a:r>
          </a:p>
          <a:p>
            <a:endParaRPr lang="sv-SE" altLang="sv-SE" dirty="0">
              <a:cs typeface="Times New Roman" panose="02020603050405020304" pitchFamily="18" charset="0"/>
            </a:endParaRPr>
          </a:p>
          <a:p>
            <a:endParaRPr lang="sv-SE" alt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BD0AAD8-CCF4-4035-81D8-D9A595ED1ECF}"/>
              </a:ext>
            </a:extLst>
          </p:cNvPr>
          <p:cNvSpPr txBox="1"/>
          <p:nvPr/>
        </p:nvSpPr>
        <p:spPr>
          <a:xfrm>
            <a:off x="796358" y="1834400"/>
            <a:ext cx="7229882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Identifierade nio risker där åtgärd krävs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>
                <a:solidFill>
                  <a:prstClr val="black"/>
                </a:solidFill>
                <a:latin typeface="Calibri" panose="020F0502020204030204"/>
              </a:rPr>
              <a:t>En risk </a:t>
            </a: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hanteras via verksamhetsmål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b="1" dirty="0">
                <a:solidFill>
                  <a:prstClr val="black"/>
                </a:solidFill>
                <a:latin typeface="Calibri" panose="020F0502020204030204"/>
              </a:rPr>
              <a:t>Fyra risker åtgärd genomförd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b="1" dirty="0">
                <a:solidFill>
                  <a:prstClr val="black"/>
                </a:solidFill>
                <a:latin typeface="Calibri" panose="020F0502020204030204"/>
              </a:rPr>
              <a:t>Fyra risker med pågående arbete för åtgärd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1F244F-9073-C18D-C8FC-17C24B9A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250" y="349591"/>
            <a:ext cx="87790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B38D37C-8293-4D96-9D6F-5F6CF833F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6E05F1C-E279-4EAA-9786-7215BA00643C}"/>
              </a:ext>
            </a:extLst>
          </p:cNvPr>
          <p:cNvSpPr/>
          <p:nvPr/>
        </p:nvSpPr>
        <p:spPr>
          <a:xfrm>
            <a:off x="3921766" y="515924"/>
            <a:ext cx="4348467" cy="4348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4" y="4833288"/>
            <a:ext cx="8495070" cy="1382265"/>
          </a:xfrm>
        </p:spPr>
        <p:txBody>
          <a:bodyPr anchor="b">
            <a:noAutofit/>
          </a:bodyPr>
          <a:lstStyle/>
          <a:p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Revidering budget 2026</a:t>
            </a:r>
            <a:endParaRPr lang="sv-SE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2E29DE-4E3F-439D-B011-E50B1F9F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50" y="850857"/>
            <a:ext cx="2034500" cy="36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9075"/>
            <a:ext cx="11020425" cy="438150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endParaRPr lang="sv-SE" altLang="sv-SE" sz="31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944ED20-14BB-0209-CC48-70C1C54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06" y="513910"/>
            <a:ext cx="877900" cy="157900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60FC8AC-80B8-C54E-E47C-7AA2D8500158}"/>
              </a:ext>
            </a:extLst>
          </p:cNvPr>
          <p:cNvSpPr txBox="1">
            <a:spLocks noChangeArrowheads="1"/>
          </p:cNvSpPr>
          <p:nvPr/>
        </p:nvSpPr>
        <p:spPr>
          <a:xfrm>
            <a:off x="374304" y="1537856"/>
            <a:ext cx="9525000" cy="49045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678FEB-A42C-23FE-E2F4-CF19B7D037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2" y="479936"/>
            <a:ext cx="10515600" cy="3985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cs typeface="Times New Roman" panose="02020603050405020304" pitchFamily="18" charset="0"/>
              </a:rPr>
              <a:t>Verksamhetsplan 2026 – reviderad budget</a:t>
            </a:r>
            <a:endParaRPr lang="sv-SE" altLang="sv-SE" sz="36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3F924CD-F56D-3CCA-1CAE-B24E7A4ECF23}"/>
              </a:ext>
            </a:extLst>
          </p:cNvPr>
          <p:cNvSpPr txBox="1"/>
          <p:nvPr/>
        </p:nvSpPr>
        <p:spPr>
          <a:xfrm>
            <a:off x="461107" y="1908923"/>
            <a:ext cx="8645668" cy="155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v-SE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CC1F56A-39D5-E0BA-BF9D-0CAC41F8DF03}"/>
              </a:ext>
            </a:extLst>
          </p:cNvPr>
          <p:cNvSpPr txBox="1">
            <a:spLocks noChangeArrowheads="1"/>
          </p:cNvSpPr>
          <p:nvPr/>
        </p:nvSpPr>
        <p:spPr>
          <a:xfrm>
            <a:off x="374303" y="1289534"/>
            <a:ext cx="10331077" cy="35412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dirty="0"/>
              <a:t>Föreslagna förändringar jämfört med föregående plan 2026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dirty="0"/>
              <a:t>Statsbidrag;	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RCC						+ 2 834 tkr (intäkt statsbidrag)								- 2 834 tkr (lämnade bidrag RCC)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Nära vård i glesbygd				+ 16 000 tkr (intäkt statsbidrag)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						        -500 tkr (</a:t>
            </a:r>
            <a:r>
              <a:rPr lang="sv-SE" sz="1700" dirty="0"/>
              <a:t>direkta kostnader NRF + konferens</a:t>
            </a:r>
            <a:r>
              <a:rPr lang="sv-SE" sz="2000" dirty="0"/>
              <a:t>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						- 15 500 tkr (till regionerna)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Budgeterat resultat densamma som tidigare beslutad budget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25DC1A-FC79-572D-992E-D40AA469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0" y="5081102"/>
            <a:ext cx="6380226" cy="13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2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2C7ED-D4AB-B467-9021-04ECB5C6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E08DDCD-FEF4-0B00-7372-D1F17185E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029D4AC-961E-434D-ACEC-5C379DE22B9A}"/>
              </a:ext>
            </a:extLst>
          </p:cNvPr>
          <p:cNvSpPr/>
          <p:nvPr/>
        </p:nvSpPr>
        <p:spPr>
          <a:xfrm>
            <a:off x="3921766" y="515924"/>
            <a:ext cx="4348467" cy="4348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97A6C0-6680-D675-4A6B-4346A561B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4" y="4833288"/>
            <a:ext cx="8495070" cy="1382265"/>
          </a:xfrm>
        </p:spPr>
        <p:txBody>
          <a:bodyPr anchor="b">
            <a:noAutofit/>
          </a:bodyPr>
          <a:lstStyle/>
          <a:p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Digitala tjänster i primärvård</a:t>
            </a:r>
            <a:endParaRPr lang="sv-SE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AF7B9A-8982-0C7C-63F3-F1AA3D1D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50" y="850857"/>
            <a:ext cx="2034500" cy="36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B8D3-3B0C-1EEB-0627-A6929B94D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F67652-6D5D-CC7E-85F8-F84D05D03AE2}"/>
              </a:ext>
            </a:extLst>
          </p:cNvPr>
          <p:cNvSpPr txBox="1">
            <a:spLocks noChangeArrowheads="1"/>
          </p:cNvSpPr>
          <p:nvPr/>
        </p:nvSpPr>
        <p:spPr>
          <a:xfrm>
            <a:off x="887983" y="349591"/>
            <a:ext cx="8425349" cy="1579000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altLang="sv-SE" sz="14400" dirty="0"/>
            </a:br>
            <a:r>
              <a:rPr lang="sv-SE" altLang="sv-SE" sz="14400" dirty="0">
                <a:cs typeface="Times New Roman" panose="02020603050405020304" pitchFamily="18" charset="0"/>
              </a:rPr>
              <a:t>Digitala vårdtjänster i primärvården</a:t>
            </a:r>
            <a:endParaRPr lang="sv-SE" altLang="sv-SE" dirty="0">
              <a:cs typeface="Times New Roman" panose="02020603050405020304" pitchFamily="18" charset="0"/>
            </a:endParaRPr>
          </a:p>
          <a:p>
            <a:endParaRPr lang="sv-SE" alt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BA31215-3BC3-0B1A-D861-5EB9EEFAB910}"/>
              </a:ext>
            </a:extLst>
          </p:cNvPr>
          <p:cNvSpPr txBox="1"/>
          <p:nvPr/>
        </p:nvSpPr>
        <p:spPr>
          <a:xfrm>
            <a:off x="750498" y="1664898"/>
            <a:ext cx="8238226" cy="420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Rekommendation från SKR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Gemensam regional prislista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8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v-SE" i="1" dirty="0"/>
              <a:t>• 435 kr för en digital läkarkontakt </a:t>
            </a:r>
            <a:endParaRPr lang="sv-SE" dirty="0"/>
          </a:p>
          <a:p>
            <a:r>
              <a:rPr lang="sv-SE" i="1" dirty="0"/>
              <a:t>• 405 kr för en digital kontakt med psykolog, kurator eller psykoterapeut </a:t>
            </a:r>
            <a:endParaRPr lang="sv-SE" dirty="0"/>
          </a:p>
          <a:p>
            <a:r>
              <a:rPr lang="sv-SE" i="1" dirty="0"/>
              <a:t>• 235 kr för en digital kontakt med annan legitimerad sjukvårdspersonal</a:t>
            </a:r>
          </a:p>
          <a:p>
            <a:endParaRPr lang="sv-SE" i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2800">
                <a:solidFill>
                  <a:prstClr val="black"/>
                </a:solidFill>
                <a:latin typeface="Calibri" panose="020F0502020204030204"/>
              </a:rPr>
              <a:t>Föreslås gälla från </a:t>
            </a:r>
            <a:r>
              <a:rPr lang="sv-SE" sz="2800" dirty="0">
                <a:solidFill>
                  <a:prstClr val="black"/>
                </a:solidFill>
                <a:latin typeface="Calibri" panose="020F0502020204030204"/>
              </a:rPr>
              <a:t>2026-06-01</a:t>
            </a:r>
          </a:p>
          <a:p>
            <a:endParaRPr lang="sv-SE" i="1" dirty="0"/>
          </a:p>
          <a:p>
            <a:r>
              <a:rPr lang="sv-SE" i="1" dirty="0"/>
              <a:t> </a:t>
            </a:r>
            <a:endParaRPr lang="sv-SE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D35B53-CF11-600D-94F5-26B3ECC7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250" y="349591"/>
            <a:ext cx="87790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0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presentation Annika" id="{CBF01878-BB04-4A95-B210-21721C32B9BB}" vid="{907BA785-35E9-4ED7-A9EB-C86F2983B873}"/>
    </a:ext>
  </a:extLst>
</a:theme>
</file>

<file path=ppt/theme/theme2.xml><?xml version="1.0" encoding="utf-8"?>
<a:theme xmlns:a="http://schemas.openxmlformats.org/drawingml/2006/main" name="Startsida - pattern">
  <a:themeElements>
    <a:clrScheme name="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59"/>
      </a:accent3>
      <a:accent4>
        <a:srgbClr val="1997A2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Norr_4-3" id="{C98EACBC-0EF1-2741-9D2E-887070721242}" vid="{C6BA71A9-12A7-CB43-A8FD-63209B2E5923}"/>
    </a:ext>
  </a:extLst>
</a:theme>
</file>

<file path=ppt/theme/theme3.xml><?xml version="1.0" encoding="utf-8"?>
<a:theme xmlns:a="http://schemas.openxmlformats.org/drawingml/2006/main" name="bg - pattern bår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Norr_4-3" id="{C98EACBC-0EF1-2741-9D2E-887070721242}" vid="{45D7340F-53ED-DE4C-B2A0-8D4063A1C8A1}"/>
    </a:ext>
  </a:extLst>
</a:theme>
</file>

<file path=ppt/theme/theme4.xml><?xml version="1.0" encoding="utf-8"?>
<a:theme xmlns:a="http://schemas.openxmlformats.org/drawingml/2006/main" name="Slut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Norr_4-3" id="{C98EACBC-0EF1-2741-9D2E-887070721242}" vid="{7D1F0DD1-754F-C949-AD4D-06539BA6B85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presentation Annika</Template>
  <TotalTime>2663</TotalTime>
  <Words>300</Words>
  <Application>Microsoft Office PowerPoint</Application>
  <PresentationFormat>Bredbild</PresentationFormat>
  <Paragraphs>54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1_Office-tema</vt:lpstr>
      <vt:lpstr>Startsida - pattern</vt:lpstr>
      <vt:lpstr>bg - pattern bård</vt:lpstr>
      <vt:lpstr>Slutsida</vt:lpstr>
      <vt:lpstr>  Årsredovisning 2025</vt:lpstr>
      <vt:lpstr> God ekonomisk hushållning</vt:lpstr>
      <vt:lpstr> </vt:lpstr>
      <vt:lpstr>  Uppföljning internkontrollplan 2025</vt:lpstr>
      <vt:lpstr>PowerPoint-presentation</vt:lpstr>
      <vt:lpstr>  Revidering budget 2026</vt:lpstr>
      <vt:lpstr> </vt:lpstr>
      <vt:lpstr>  Digitala tjänster i primärvård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Förbundsdirektionen   16-17 mars 2021</dc:title>
  <dc:creator>Annika M Renström</dc:creator>
  <cp:lastModifiedBy>Jenny Eklund</cp:lastModifiedBy>
  <cp:revision>89</cp:revision>
  <cp:lastPrinted>2019-05-10T10:52:41Z</cp:lastPrinted>
  <dcterms:created xsi:type="dcterms:W3CDTF">2021-03-12T11:56:04Z</dcterms:created>
  <dcterms:modified xsi:type="dcterms:W3CDTF">2026-03-26T09:22:12Z</dcterms:modified>
</cp:coreProperties>
</file>