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7" r:id="rId5"/>
    <p:sldId id="2147375132" r:id="rId6"/>
    <p:sldId id="2147375088" r:id="rId7"/>
    <p:sldId id="2147375131" r:id="rId8"/>
    <p:sldId id="2147375130" r:id="rId9"/>
    <p:sldId id="2147375078" r:id="rId10"/>
    <p:sldId id="2147375086" r:id="rId11"/>
    <p:sldId id="409" r:id="rId12"/>
    <p:sldId id="2147375134" r:id="rId13"/>
    <p:sldId id="2147375133" r:id="rId14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009CE-C8E0-4A76-87CD-0F03A88EA090}" v="4" dt="2026-03-23T10:10:51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2" autoAdjust="0"/>
    <p:restoredTop sz="96327" autoAdjust="0"/>
  </p:normalViewPr>
  <p:slideViewPr>
    <p:cSldViewPr>
      <p:cViewPr varScale="1">
        <p:scale>
          <a:sx n="146" d="100"/>
          <a:sy n="146" d="100"/>
        </p:scale>
        <p:origin x="78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1" d="100"/>
        <a:sy n="181" d="100"/>
      </p:scale>
      <p:origin x="0" y="-12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C51D43CF-4250-4FCC-9F87-67256B49C6C8}" type="datetimeFigureOut">
              <a:rPr lang="sv-SE" smtClean="0"/>
              <a:t>2026-03-26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E356CE4E-E75E-48D9-88FC-8D09A4C446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8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45FB0-5EAC-49C2-A7A1-C763FDD8135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24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67"/>
            <a:ext cx="9144000" cy="419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1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64334C4-A613-BCFB-1139-D374B529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1" y="555526"/>
            <a:ext cx="7704138" cy="594043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5870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C13DEE-A758-DBEA-99AB-8F8293E6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55526"/>
            <a:ext cx="7704138" cy="59041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6233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45513DC-645E-5E31-D8F6-CCDCDB9A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55526"/>
            <a:ext cx="7704138" cy="590551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0956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7034" y="1225800"/>
            <a:ext cx="5130000" cy="3437879"/>
          </a:xfrm>
        </p:spPr>
        <p:txBody>
          <a:bodyPr lIns="0" rIns="0"/>
          <a:lstStyle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342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1FC3B80-5DFB-3EE0-C787-97CA65EB3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4644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92588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192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775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396000" y="248400"/>
            <a:ext cx="8063787" cy="161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1565" y="573881"/>
            <a:ext cx="7704139" cy="58499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761564" y="1329929"/>
            <a:ext cx="7698223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50A0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buClr>
                <a:srgbClr val="0050A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313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67494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33592A-563E-B5E2-0C64-0A05BAE8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73881"/>
            <a:ext cx="3816350" cy="584993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0110"/>
            <a:ext cx="3816350" cy="286208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4859788" y="573882"/>
            <a:ext cx="3600000" cy="36183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47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492"/>
            <a:ext cx="8064500" cy="1600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6B0A5D-7274-6709-D894-F8BF460C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55526"/>
            <a:ext cx="7704138" cy="584993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755650" y="1329614"/>
            <a:ext cx="7704139" cy="2610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006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CE0E0DC-9817-AE9B-7D67-D534AAF1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55526"/>
            <a:ext cx="7704138" cy="584993"/>
          </a:xfrm>
        </p:spPr>
        <p:txBody>
          <a:bodyPr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247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5F20590-8830-07DE-5152-999BFB511DB9}"/>
              </a:ext>
            </a:extLst>
          </p:cNvPr>
          <p:cNvSpPr/>
          <p:nvPr userDrawn="1"/>
        </p:nvSpPr>
        <p:spPr>
          <a:xfrm>
            <a:off x="0" y="0"/>
            <a:ext cx="9144000" cy="4195763"/>
          </a:xfrm>
          <a:prstGeom prst="rect">
            <a:avLst/>
          </a:prstGeom>
          <a:solidFill>
            <a:srgbClr val="005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50A0"/>
              </a:solidFill>
              <a:highlight>
                <a:srgbClr val="0050A0"/>
              </a:highlight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CE0E0DC-9817-AE9B-7D67-D534AAF1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55526"/>
            <a:ext cx="7704138" cy="584993"/>
          </a:xfrm>
        </p:spPr>
        <p:txBody>
          <a:bodyPr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6485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6263" y="-2"/>
            <a:ext cx="9150263" cy="41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58F2B7-2F9B-9438-6DF8-1F495AD2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55526"/>
            <a:ext cx="7704138" cy="584993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sv-SE"/>
              <a:t>Klicka här för att ändra mall för rubrikformat</a:t>
            </a:r>
            <a:endParaRPr lang="en-GB" dirty="0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5110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651" y="205979"/>
            <a:ext cx="770413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651" y="1200151"/>
            <a:ext cx="7704138" cy="266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29" y="4505693"/>
            <a:ext cx="1440160" cy="3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7" r:id="rId4"/>
    <p:sldLayoutId id="2147483652" r:id="rId5"/>
    <p:sldLayoutId id="2147483653" r:id="rId6"/>
    <p:sldLayoutId id="2147483655" r:id="rId7"/>
    <p:sldLayoutId id="2147483663" r:id="rId8"/>
    <p:sldLayoutId id="2147483654" r:id="rId9"/>
    <p:sldLayoutId id="2147483660" r:id="rId10"/>
    <p:sldLayoutId id="2147483659" r:id="rId11"/>
    <p:sldLayoutId id="2147483661" r:id="rId12"/>
    <p:sldLayoutId id="214748369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56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842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33400" indent="-180000" algn="l" defTabSz="91440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 userDrawn="1">
          <p15:clr>
            <a:srgbClr val="F26B43"/>
          </p15:clr>
        </p15:guide>
        <p15:guide id="2" pos="47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835" userDrawn="1">
          <p15:clr>
            <a:srgbClr val="F26B43"/>
          </p15:clr>
        </p15:guide>
        <p15:guide id="6" orient="horz" pos="730" userDrawn="1">
          <p15:clr>
            <a:srgbClr val="F26B43"/>
          </p15:clr>
        </p15:guide>
        <p15:guide id="7" pos="5329" userDrawn="1">
          <p15:clr>
            <a:srgbClr val="F26B43"/>
          </p15:clr>
        </p15:guide>
        <p15:guide id="8" pos="249" userDrawn="1">
          <p15:clr>
            <a:srgbClr val="F26B43"/>
          </p15:clr>
        </p15:guide>
        <p15:guide id="9" orient="horz" pos="2482" userDrawn="1">
          <p15:clr>
            <a:srgbClr val="F26B43"/>
          </p15:clr>
        </p15:guide>
        <p15:guide id="10" orient="horz" pos="358" userDrawn="1">
          <p15:clr>
            <a:srgbClr val="F26B43"/>
          </p15:clr>
        </p15:guide>
        <p15:guide id="12" orient="horz" pos="2835" userDrawn="1">
          <p15:clr>
            <a:srgbClr val="F26B43"/>
          </p15:clr>
        </p15:guide>
        <p15:guide id="13" orient="horz" pos="3044" userDrawn="1">
          <p15:clr>
            <a:srgbClr val="F26B43"/>
          </p15:clr>
        </p15:guide>
        <p15:guide id="14" pos="2880" userDrawn="1">
          <p15:clr>
            <a:srgbClr val="F26B43"/>
          </p15:clr>
        </p15:guide>
        <p15:guide id="15" pos="30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9989A54-FA5A-B890-1A80-5A1CF7AEA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1825050"/>
            <a:ext cx="7704139" cy="756084"/>
          </a:xfrm>
        </p:spPr>
        <p:txBody>
          <a:bodyPr/>
          <a:lstStyle/>
          <a:p>
            <a:r>
              <a:rPr lang="sv-SE" sz="3600" dirty="0"/>
              <a:t>Nationell högspecialiserad vård</a:t>
            </a:r>
            <a:br>
              <a:rPr lang="sv-SE" sz="3600" dirty="0"/>
            </a:br>
            <a:r>
              <a:rPr lang="sv-SE" sz="3600" dirty="0"/>
              <a:t>Mars 2026 Förbundsdirektionen NRF</a:t>
            </a:r>
          </a:p>
        </p:txBody>
      </p:sp>
    </p:spTree>
    <p:extLst>
      <p:ext uri="{BB962C8B-B14F-4D97-AF65-F5344CB8AC3E}">
        <p14:creationId xmlns:p14="http://schemas.microsoft.com/office/powerpoint/2010/main" val="3268397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4EA510-CD1E-1C41-E386-08D1F512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31" y="790804"/>
            <a:ext cx="7704138" cy="857250"/>
          </a:xfrm>
        </p:spPr>
        <p:txBody>
          <a:bodyPr/>
          <a:lstStyle/>
          <a:p>
            <a:pPr algn="l"/>
            <a:r>
              <a:rPr lang="sv-SE" sz="2800" dirty="0"/>
              <a:t>1177 för vårdpersonal</a:t>
            </a:r>
            <a:br>
              <a:rPr lang="sv-SE" sz="2800" dirty="0"/>
            </a:br>
            <a:r>
              <a:rPr lang="sv-SE" sz="2800" dirty="0"/>
              <a:t>NHV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DA632D2-DE38-C864-A954-CB309D46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23478"/>
            <a:ext cx="4689389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6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5560775-802C-2D49-6FC5-96074A5F50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98B430F-C7B1-DB53-319E-A82746F24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84" y="618605"/>
            <a:ext cx="7704138" cy="584993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Nationell högspecialiserad vård är vård som är komplex eller sällan förekommande och som får bedrivas vid som mest fem enheter i landet. </a:t>
            </a:r>
            <a:endParaRPr lang="sv-SE" sz="2000" dirty="0">
              <a:solidFill>
                <a:schemeClr val="tx2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8F74D1-347F-D4B4-91DA-D2ADCC374B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1084" y="1203598"/>
            <a:ext cx="6431195" cy="2603134"/>
          </a:xfrm>
        </p:spPr>
        <p:txBody>
          <a:bodyPr/>
          <a:lstStyle/>
          <a:p>
            <a:endParaRPr lang="sv-SE" sz="1200" b="1" dirty="0"/>
          </a:p>
          <a:p>
            <a:r>
              <a:rPr lang="sv-SE" sz="1200" b="1" dirty="0"/>
              <a:t>Syftet</a:t>
            </a:r>
            <a:r>
              <a:rPr lang="sv-SE" sz="1200" dirty="0"/>
              <a:t> med koncentration av denna vård är att vårdgivaren ska kunna upprätthålla kompetens i hela det multidisciplinära teamet, ha möjlighet att utveckla och hålla en god kvalitet på vården utan att tillgängligheten begränsas.</a:t>
            </a:r>
          </a:p>
          <a:p>
            <a:r>
              <a:rPr lang="sv-SE" sz="1200" b="1" dirty="0"/>
              <a:t>Bakgrund </a:t>
            </a:r>
            <a:r>
              <a:rPr lang="sv-SE" sz="1200" dirty="0"/>
              <a:t>På uppdrag av regeringen har Socialstyrelsen utformat en arbetsprocess för koncentration av högspecialiserad vård på nationell nivå. Den 1 juli 2018 ersattes den tidigare rikssjukvården med nationell högspecialiserad vård, och Socialstyrelsen blev förvaltningsmyndighet för det nya systemet. </a:t>
            </a:r>
          </a:p>
          <a:p>
            <a:r>
              <a:rPr lang="sv-SE" sz="1200" b="1" dirty="0"/>
              <a:t>Målet</a:t>
            </a:r>
            <a:r>
              <a:rPr lang="sv-SE" sz="1200" dirty="0"/>
              <a:t> med nationell högspecialiserad vård är att hälso- och sjukvårdens kunskap, kvalitet och patientsäkerhet ska utvecklas och förbättras samtidigt som resurserna används på ett effektivt sätt.</a:t>
            </a:r>
          </a:p>
        </p:txBody>
      </p:sp>
    </p:spTree>
    <p:extLst>
      <p:ext uri="{BB962C8B-B14F-4D97-AF65-F5344CB8AC3E}">
        <p14:creationId xmlns:p14="http://schemas.microsoft.com/office/powerpoint/2010/main" val="37572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A829686-B01B-86FC-958E-C74A31291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8A07DA4-EE01-0830-6888-974F0381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Aktuella tillstånd Region Västerbotten och Norra Regionen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315176-B478-E47F-0C2C-D76F2CA2BE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2040" y="1101122"/>
            <a:ext cx="2880246" cy="1510026"/>
          </a:xfrm>
        </p:spPr>
        <p:txBody>
          <a:bodyPr/>
          <a:lstStyle/>
          <a:p>
            <a:r>
              <a:rPr lang="sv-SE" sz="1200" b="1" dirty="0"/>
              <a:t>Uppstart av nytt tillstånd under 2026 </a:t>
            </a:r>
          </a:p>
          <a:p>
            <a:r>
              <a:rPr lang="sv-SE" sz="1200" dirty="0" err="1"/>
              <a:t>Vingskapula</a:t>
            </a:r>
            <a:r>
              <a:rPr lang="sv-SE" sz="1200" dirty="0"/>
              <a:t>  1.6 2026</a:t>
            </a:r>
          </a:p>
          <a:p>
            <a:r>
              <a:rPr lang="sv-SE" sz="1200" b="1" dirty="0"/>
              <a:t>Uppstart av nytt tillstånd under 2027 </a:t>
            </a:r>
          </a:p>
          <a:p>
            <a:r>
              <a:rPr lang="sv-SE" sz="1200" dirty="0"/>
              <a:t>Analcancer 1.1 2027</a:t>
            </a:r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0BF6094-3584-E60C-7353-9364C0EB54B3}"/>
              </a:ext>
            </a:extLst>
          </p:cNvPr>
          <p:cNvSpPr txBox="1">
            <a:spLocks/>
          </p:cNvSpPr>
          <p:nvPr/>
        </p:nvSpPr>
        <p:spPr>
          <a:xfrm>
            <a:off x="755650" y="1061724"/>
            <a:ext cx="2880246" cy="1510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50A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50A0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Kroniska Lungsjukdomar hos barn</a:t>
            </a:r>
          </a:p>
          <a:p>
            <a:r>
              <a:rPr lang="sv-SE" sz="1200" dirty="0" err="1"/>
              <a:t>Plexus</a:t>
            </a:r>
            <a:r>
              <a:rPr lang="sv-SE" sz="1200" dirty="0"/>
              <a:t> </a:t>
            </a:r>
            <a:r>
              <a:rPr lang="sv-SE" sz="1200" dirty="0" err="1"/>
              <a:t>brachialisskador</a:t>
            </a:r>
            <a:endParaRPr lang="sv-SE" sz="1200" dirty="0"/>
          </a:p>
          <a:p>
            <a:r>
              <a:rPr lang="sv-SE" sz="1200" dirty="0"/>
              <a:t>Primär </a:t>
            </a:r>
            <a:r>
              <a:rPr lang="sv-SE" sz="1200" dirty="0" err="1"/>
              <a:t>scleroserande</a:t>
            </a:r>
            <a:r>
              <a:rPr lang="sv-SE" sz="1200" dirty="0"/>
              <a:t> </a:t>
            </a:r>
            <a:r>
              <a:rPr lang="sv-SE" sz="1200" dirty="0" err="1"/>
              <a:t>Kolangit</a:t>
            </a:r>
            <a:endParaRPr lang="sv-SE" sz="1200" dirty="0"/>
          </a:p>
          <a:p>
            <a:r>
              <a:rPr lang="sv-SE" sz="1200" dirty="0"/>
              <a:t>Ryggmärgsskador</a:t>
            </a:r>
          </a:p>
          <a:p>
            <a:r>
              <a:rPr lang="sv-SE" sz="1200" dirty="0"/>
              <a:t>Systemisk </a:t>
            </a:r>
            <a:r>
              <a:rPr lang="sv-SE" sz="1200" dirty="0" err="1"/>
              <a:t>amyloidos</a:t>
            </a:r>
            <a:endParaRPr lang="sv-SE" sz="1200" dirty="0"/>
          </a:p>
          <a:p>
            <a:r>
              <a:rPr lang="sv-SE" sz="1200" b="1" dirty="0"/>
              <a:t>Samarbetspartner/underleverantör till VGR:</a:t>
            </a:r>
          </a:p>
          <a:p>
            <a:r>
              <a:rPr lang="sv-SE" sz="1200" dirty="0"/>
              <a:t>Könsdysfori</a:t>
            </a:r>
          </a:p>
          <a:p>
            <a:r>
              <a:rPr lang="sv-SE" sz="1200" b="1" dirty="0"/>
              <a:t>Region Västernorrland</a:t>
            </a:r>
          </a:p>
          <a:p>
            <a:r>
              <a:rPr lang="sv-SE" sz="1200" dirty="0"/>
              <a:t>Svåra ätstörningar</a:t>
            </a:r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98344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6C43C-7CE7-188E-EE99-F2E79482B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7BFD19B-6EC2-6FD4-0AD9-B8A18BA65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B0D7113-B7FF-933F-395B-10496BEAD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Aktuellt just nu- Remisser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0E7E96-FF73-4905-061F-FB4300CC8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4088" y="699542"/>
            <a:ext cx="3095701" cy="3240361"/>
          </a:xfrm>
        </p:spPr>
        <p:txBody>
          <a:bodyPr/>
          <a:lstStyle/>
          <a:p>
            <a:r>
              <a:rPr lang="sv-SE" sz="1600" dirty="0"/>
              <a:t>* KP utser en remissansvarig verksamhetschef i RV</a:t>
            </a:r>
          </a:p>
          <a:p>
            <a:r>
              <a:rPr lang="sv-SE" sz="1600" dirty="0"/>
              <a:t>*Ska förankra svar med övriga berörda verksamheter i RV och med övriga i Norra Regionen via RPO el </a:t>
            </a:r>
            <a:r>
              <a:rPr lang="sv-SE" sz="1600" dirty="0" err="1"/>
              <a:t>dyl</a:t>
            </a:r>
            <a:r>
              <a:rPr lang="sv-SE" sz="1600" dirty="0"/>
              <a:t> samt Umeå universitet</a:t>
            </a:r>
          </a:p>
          <a:p>
            <a:r>
              <a:rPr lang="sv-SE" sz="1600" dirty="0"/>
              <a:t>*Skrivs på av samtliga hälso- och sjukvårdsdirektörer (Norra sjukvårdsregionen) och Dekan</a:t>
            </a:r>
          </a:p>
          <a:p>
            <a:endParaRPr lang="sv-SE" dirty="0"/>
          </a:p>
        </p:txBody>
      </p:sp>
      <p:pic>
        <p:nvPicPr>
          <p:cNvPr id="6" name="Bildobjekt 5" descr="En bild som visar text, skärmbild, Teckensnitt, Webbsida">
            <a:extLst>
              <a:ext uri="{FF2B5EF4-FFF2-40B4-BE49-F238E27FC236}">
                <a16:creationId xmlns:a16="http://schemas.microsoft.com/office/drawing/2014/main" id="{097E6344-FFB9-102A-09F6-F665A0524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1" y="1165470"/>
            <a:ext cx="4481226" cy="37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290AA49-3682-7171-44EA-2C67FD5ECF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85450F8-B8E9-1D78-AF3D-7ED8156C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v-SE" sz="2400" dirty="0"/>
              <a:t>Aktuellt just nu- Utlysningar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EA070E-4ACF-85C4-F8CF-7B5236615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034D246-A44D-36B2-9EFD-8BE0BC8C9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1" y="160492"/>
            <a:ext cx="3894758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4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skärmbild, Teckensnitt, linje&#10;&#10;AI-genererat innehåll kan vara felaktigt.">
            <a:extLst>
              <a:ext uri="{FF2B5EF4-FFF2-40B4-BE49-F238E27FC236}">
                <a16:creationId xmlns:a16="http://schemas.microsoft.com/office/drawing/2014/main" id="{2EA9EF3E-D0E8-041E-562F-44C9FA2A8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31" y="1"/>
            <a:ext cx="7520337" cy="4192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32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0A06C1C-367B-99D4-6503-4018006F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55526"/>
            <a:ext cx="8136830" cy="584993"/>
          </a:xfrm>
        </p:spPr>
        <p:txBody>
          <a:bodyPr/>
          <a:lstStyle/>
          <a:p>
            <a:r>
              <a:rPr lang="sv-SE" sz="2400" dirty="0"/>
              <a:t>Årlig uppföljning för 2025 ska vara inrapporterad till 1 april 2026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151EA84-E2B4-7DD5-4889-9E1A6CF82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25" y="4279404"/>
            <a:ext cx="4811711" cy="1630321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8AA00BAC-E368-20B2-B4BB-54C68E50D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15" y="1270085"/>
            <a:ext cx="5629100" cy="28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4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AC5EDF5-E929-18D5-34AD-191BEC4F6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0273"/>
            <a:ext cx="3383421" cy="388957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86A736-92B8-6429-BD65-51CABD4C8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107" y="227270"/>
            <a:ext cx="4693701" cy="410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34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F04502-A7E5-34AB-904F-25ACADDE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52" y="367266"/>
            <a:ext cx="3065718" cy="857250"/>
          </a:xfrm>
        </p:spPr>
        <p:txBody>
          <a:bodyPr/>
          <a:lstStyle/>
          <a:p>
            <a:pPr algn="l"/>
            <a:r>
              <a:rPr lang="sv-SE" sz="2400" dirty="0"/>
              <a:t>Fördjupad tillståndsutvärdering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8221B9-BB0B-802C-A021-2C0D022365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525BD75-4A39-17BB-5C9A-97195070E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50705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19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juni Mall powerpoint Region Vasterbotten" id="{853625D1-4B58-634A-9A12-12D4D560A416}" vid="{0F37C4DB-FC74-954E-991C-21CD2C981FC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8d1e4c9-bee8-49f8-83dc-8e77356bb0c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53445BF8E2DB498213D1DC98E5134C" ma:contentTypeVersion="18" ma:contentTypeDescription="Skapa ett nytt dokument." ma:contentTypeScope="" ma:versionID="7deee34106b4735e74fa73550e2a533b">
  <xsd:schema xmlns:xsd="http://www.w3.org/2001/XMLSchema" xmlns:xs="http://www.w3.org/2001/XMLSchema" xmlns:p="http://schemas.microsoft.com/office/2006/metadata/properties" xmlns:ns3="9de50d18-bef0-448b-9d98-5ed7c9a3f82a" xmlns:ns4="68d1e4c9-bee8-49f8-83dc-8e77356bb0cf" targetNamespace="http://schemas.microsoft.com/office/2006/metadata/properties" ma:root="true" ma:fieldsID="5aff8be6ba4c5b2522960eb2ccea63e6" ns3:_="" ns4:_="">
    <xsd:import namespace="9de50d18-bef0-448b-9d98-5ed7c9a3f82a"/>
    <xsd:import namespace="68d1e4c9-bee8-49f8-83dc-8e77356bb0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LengthInSeconds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50d18-bef0-448b-9d98-5ed7c9a3f8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1e4c9-bee8-49f8-83dc-8e77356bb0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61AA79-6B09-4A47-9144-8163F1498E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4C0B5D-161E-4D3F-ABE4-BBF3BA21759D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8d1e4c9-bee8-49f8-83dc-8e77356bb0cf"/>
    <ds:schemaRef ds:uri="http://purl.org/dc/dcmitype/"/>
    <ds:schemaRef ds:uri="http://schemas.microsoft.com/office/infopath/2007/PartnerControls"/>
    <ds:schemaRef ds:uri="http://purl.org/dc/elements/1.1/"/>
    <ds:schemaRef ds:uri="9de50d18-bef0-448b-9d98-5ed7c9a3f82a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D4B6F12-BD67-47A3-9D6D-D0C05F86EF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e50d18-bef0-448b-9d98-5ed7c9a3f82a"/>
    <ds:schemaRef ds:uri="68d1e4c9-bee8-49f8-83dc-8e77356bb0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2022 tillgänglighetsanpassad</Template>
  <TotalTime>6127</TotalTime>
  <Words>255</Words>
  <Application>Microsoft Office PowerPoint</Application>
  <PresentationFormat>Bildspel på skärmen (16:9)</PresentationFormat>
  <Paragraphs>33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Office-tema</vt:lpstr>
      <vt:lpstr>Nationell högspecialiserad vård Mars 2026 Förbundsdirektionen NRF</vt:lpstr>
      <vt:lpstr>Nationell högspecialiserad vård är vård som är komplex eller sällan förekommande och som får bedrivas vid som mest fem enheter i landet. </vt:lpstr>
      <vt:lpstr>Aktuella tillstånd Region Västerbotten och Norra Regionen</vt:lpstr>
      <vt:lpstr>Aktuellt just nu- Remisser</vt:lpstr>
      <vt:lpstr>Aktuellt just nu- Utlysningar</vt:lpstr>
      <vt:lpstr>PowerPoint-presentation</vt:lpstr>
      <vt:lpstr>Årlig uppföljning för 2025 ska vara inrapporterad till 1 april 2026</vt:lpstr>
      <vt:lpstr>PowerPoint-presentation</vt:lpstr>
      <vt:lpstr>Fördjupad tillståndsutvärdering</vt:lpstr>
      <vt:lpstr>1177 för vårdpersonal NHV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Ulrica Bergström</dc:creator>
  <cp:keywords/>
  <dc:description/>
  <cp:lastModifiedBy>Jennie Nyman</cp:lastModifiedBy>
  <cp:revision>9</cp:revision>
  <cp:lastPrinted>2016-03-23T07:52:20Z</cp:lastPrinted>
  <dcterms:created xsi:type="dcterms:W3CDTF">2024-09-02T08:46:16Z</dcterms:created>
  <dcterms:modified xsi:type="dcterms:W3CDTF">2026-03-26T09:07:42Z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0x010100FF53445BF8E2DB498213D1DC98E5134C</vt:lpwstr>
  </property>
</Properties>
</file>