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26"/>
  </p:notesMasterIdLst>
  <p:sldIdLst>
    <p:sldId id="262" r:id="rId6"/>
    <p:sldId id="2145709496" r:id="rId7"/>
    <p:sldId id="2147483372" r:id="rId8"/>
    <p:sldId id="2147483371" r:id="rId9"/>
    <p:sldId id="2147483361" r:id="rId10"/>
    <p:sldId id="267" r:id="rId11"/>
    <p:sldId id="268" r:id="rId12"/>
    <p:sldId id="2147483357" r:id="rId13"/>
    <p:sldId id="304" r:id="rId14"/>
    <p:sldId id="2147483370" r:id="rId15"/>
    <p:sldId id="2145709497" r:id="rId16"/>
    <p:sldId id="451" r:id="rId17"/>
    <p:sldId id="495" r:id="rId18"/>
    <p:sldId id="2145709498" r:id="rId19"/>
    <p:sldId id="2145709490" r:id="rId20"/>
    <p:sldId id="264" r:id="rId21"/>
    <p:sldId id="265" r:id="rId22"/>
    <p:sldId id="2147483360" r:id="rId23"/>
    <p:sldId id="2145709492" r:id="rId24"/>
    <p:sldId id="2147483368" r:id="rId25"/>
  </p:sldIdLst>
  <p:sldSz cx="12192000" cy="6858000"/>
  <p:notesSz cx="6797675" cy="9926638"/>
  <p:defaultTextStyle>
    <a:defPPr>
      <a:defRPr lang="sv-S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24843-4DA4-4BB2-BD78-AA73CFE7C3C3}" v="75" dt="2026-03-26T08:53:26.932"/>
  </p1510:revLst>
</p1510:revInfo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876" autoAdjust="0"/>
  </p:normalViewPr>
  <p:slideViewPr>
    <p:cSldViewPr snapToGrid="0">
      <p:cViewPr varScale="1">
        <p:scale>
          <a:sx n="69" d="100"/>
          <a:sy n="69" d="100"/>
        </p:scale>
        <p:origin x="480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5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5ED16-127A-49EA-9263-ED37AE9DF07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88EFB-57B4-4E79-91FF-300B6C174BAF}">
      <dgm:prSet/>
      <dgm:spPr/>
      <dgm:t>
        <a:bodyPr/>
        <a:lstStyle/>
        <a:p>
          <a:r>
            <a:rPr lang="en-US" dirty="0"/>
            <a:t>27 RPO, </a:t>
          </a:r>
          <a:r>
            <a:rPr lang="en-US" dirty="0" err="1"/>
            <a:t>nästan</a:t>
          </a:r>
          <a:r>
            <a:rPr lang="en-US" dirty="0"/>
            <a:t> alla </a:t>
          </a:r>
          <a:r>
            <a:rPr lang="en-US" dirty="0" err="1"/>
            <a:t>deltog</a:t>
          </a:r>
          <a:r>
            <a:rPr lang="en-US" dirty="0"/>
            <a:t>. </a:t>
          </a:r>
          <a:r>
            <a:rPr lang="en-US" dirty="0" err="1"/>
            <a:t>Ökat</a:t>
          </a:r>
          <a:r>
            <a:rPr lang="en-US" dirty="0"/>
            <a:t> </a:t>
          </a:r>
          <a:r>
            <a:rPr lang="en-US" dirty="0" err="1"/>
            <a:t>deltagande</a:t>
          </a:r>
          <a:r>
            <a:rPr lang="en-US" dirty="0"/>
            <a:t> </a:t>
          </a:r>
          <a:r>
            <a:rPr lang="en-US" dirty="0" err="1"/>
            <a:t>från</a:t>
          </a:r>
          <a:r>
            <a:rPr lang="en-US" dirty="0"/>
            <a:t> </a:t>
          </a:r>
          <a:r>
            <a:rPr lang="en-US" dirty="0" err="1"/>
            <a:t>ledamöter</a:t>
          </a:r>
          <a:endParaRPr lang="en-US" dirty="0"/>
        </a:p>
      </dgm:t>
    </dgm:pt>
    <dgm:pt modelId="{1F70F4A7-6C38-42EF-876B-87CE93F1A524}" type="parTrans" cxnId="{FD766F7C-0DB0-4AB3-9EB7-0E1F724539E8}">
      <dgm:prSet/>
      <dgm:spPr/>
      <dgm:t>
        <a:bodyPr/>
        <a:lstStyle/>
        <a:p>
          <a:endParaRPr lang="en-US"/>
        </a:p>
      </dgm:t>
    </dgm:pt>
    <dgm:pt modelId="{5D49D041-E3F9-47C0-9D1F-513CD25B0E0E}" type="sibTrans" cxnId="{FD766F7C-0DB0-4AB3-9EB7-0E1F724539E8}">
      <dgm:prSet/>
      <dgm:spPr/>
      <dgm:t>
        <a:bodyPr/>
        <a:lstStyle/>
        <a:p>
          <a:endParaRPr lang="en-US"/>
        </a:p>
      </dgm:t>
    </dgm:pt>
    <dgm:pt modelId="{0E4B9EDE-7B82-4DC3-912D-F501B52711E7}">
      <dgm:prSet/>
      <dgm:spPr/>
      <dgm:t>
        <a:bodyPr/>
        <a:lstStyle/>
        <a:p>
          <a:r>
            <a:rPr lang="en-US"/>
            <a:t>Ökad  kunskap och förståelse om kunskapsstyrningssystemet. </a:t>
          </a:r>
        </a:p>
      </dgm:t>
    </dgm:pt>
    <dgm:pt modelId="{337D953B-9A30-42AD-8F55-4A3A33EEAF9D}" type="parTrans" cxnId="{7A51C04B-D30A-46CF-A873-6AD478E23A45}">
      <dgm:prSet/>
      <dgm:spPr/>
      <dgm:t>
        <a:bodyPr/>
        <a:lstStyle/>
        <a:p>
          <a:endParaRPr lang="en-US"/>
        </a:p>
      </dgm:t>
    </dgm:pt>
    <dgm:pt modelId="{321B97FA-43BD-4276-A644-0C53F7F406BD}" type="sibTrans" cxnId="{7A51C04B-D30A-46CF-A873-6AD478E23A45}">
      <dgm:prSet/>
      <dgm:spPr/>
      <dgm:t>
        <a:bodyPr/>
        <a:lstStyle/>
        <a:p>
          <a:endParaRPr lang="en-US"/>
        </a:p>
      </dgm:t>
    </dgm:pt>
    <dgm:pt modelId="{814803F6-3520-4F4A-84A6-5D56B71BAFB6}">
      <dgm:prSet/>
      <dgm:spPr/>
      <dgm:t>
        <a:bodyPr/>
        <a:lstStyle/>
        <a:p>
          <a:r>
            <a:rPr lang="en-US"/>
            <a:t>LPO till de flesta RPO i alla fyra regioner, stärker koppling och kommunikation mellan nivåerna. Kommunikation överlag bra, lite olika i regionerna.</a:t>
          </a:r>
        </a:p>
      </dgm:t>
    </dgm:pt>
    <dgm:pt modelId="{B2E96377-DAB2-45F9-B44D-13FEB27C749B}" type="parTrans" cxnId="{F6EB5EA2-1207-4CD9-A085-12195799918B}">
      <dgm:prSet/>
      <dgm:spPr/>
      <dgm:t>
        <a:bodyPr/>
        <a:lstStyle/>
        <a:p>
          <a:endParaRPr lang="en-US"/>
        </a:p>
      </dgm:t>
    </dgm:pt>
    <dgm:pt modelId="{0AE025EF-06FD-4210-8E37-C2DA0EFEBA4F}" type="sibTrans" cxnId="{F6EB5EA2-1207-4CD9-A085-12195799918B}">
      <dgm:prSet/>
      <dgm:spPr/>
      <dgm:t>
        <a:bodyPr/>
        <a:lstStyle/>
        <a:p>
          <a:endParaRPr lang="en-US"/>
        </a:p>
      </dgm:t>
    </dgm:pt>
    <dgm:pt modelId="{650D5A3C-13BF-4105-930B-9B010CA969A2}">
      <dgm:prSet/>
      <dgm:spPr/>
      <dgm:t>
        <a:bodyPr/>
        <a:lstStyle/>
        <a:p>
          <a:r>
            <a:rPr lang="en-US"/>
            <a:t>Frågor om lågvärde vård och ordnat införande/utfasning diskuteras till viss del.</a:t>
          </a:r>
        </a:p>
      </dgm:t>
    </dgm:pt>
    <dgm:pt modelId="{05011CAF-E633-468E-A2F1-78655167B33C}" type="parTrans" cxnId="{F80497C0-DDF6-453D-B530-FAE8F9FAAD25}">
      <dgm:prSet/>
      <dgm:spPr/>
      <dgm:t>
        <a:bodyPr/>
        <a:lstStyle/>
        <a:p>
          <a:endParaRPr lang="en-US"/>
        </a:p>
      </dgm:t>
    </dgm:pt>
    <dgm:pt modelId="{E3559001-CDBE-4780-8DE3-C55982F6B231}" type="sibTrans" cxnId="{F80497C0-DDF6-453D-B530-FAE8F9FAAD25}">
      <dgm:prSet/>
      <dgm:spPr/>
      <dgm:t>
        <a:bodyPr/>
        <a:lstStyle/>
        <a:p>
          <a:endParaRPr lang="en-US"/>
        </a:p>
      </dgm:t>
    </dgm:pt>
    <dgm:pt modelId="{62C47639-69AA-4171-95D1-11C7B9FCA59F}">
      <dgm:prSet/>
      <dgm:spPr/>
      <dgm:t>
        <a:bodyPr/>
        <a:lstStyle/>
        <a:p>
          <a:r>
            <a:rPr lang="en-US"/>
            <a:t>Uppföljning av resultat är begränsad. Det är svårt att få fram data från IT-system, Cosmic införandet påverkat. Inväntar NPOers Vården i Siffror rapport.</a:t>
          </a:r>
        </a:p>
      </dgm:t>
    </dgm:pt>
    <dgm:pt modelId="{07D6B633-242F-45B4-AF62-A852F2FEB0CD}" type="parTrans" cxnId="{88F4840E-3C79-43F6-929E-F1D782C3DF94}">
      <dgm:prSet/>
      <dgm:spPr/>
      <dgm:t>
        <a:bodyPr/>
        <a:lstStyle/>
        <a:p>
          <a:endParaRPr lang="en-US"/>
        </a:p>
      </dgm:t>
    </dgm:pt>
    <dgm:pt modelId="{C060048A-AB0C-420A-A123-5B8F7CEED578}" type="sibTrans" cxnId="{88F4840E-3C79-43F6-929E-F1D782C3DF94}">
      <dgm:prSet/>
      <dgm:spPr/>
      <dgm:t>
        <a:bodyPr/>
        <a:lstStyle/>
        <a:p>
          <a:endParaRPr lang="en-US"/>
        </a:p>
      </dgm:t>
    </dgm:pt>
    <dgm:pt modelId="{37C27FAE-1909-4E67-A2A5-D0CBD8CE1475}">
      <dgm:prSet/>
      <dgm:spPr/>
      <dgm:t>
        <a:bodyPr/>
        <a:lstStyle/>
        <a:p>
          <a:r>
            <a:rPr lang="en-US"/>
            <a:t>Kvalitetsregister finns inom flera områden, alla anges inte i formulärsvaren. Låg täckningsgrad och manuella rutiner är hinder. Automatisk överföring saknas överlag.</a:t>
          </a:r>
        </a:p>
      </dgm:t>
    </dgm:pt>
    <dgm:pt modelId="{65141763-C2ED-4311-96A8-F075B2B5FFEC}" type="parTrans" cxnId="{8F5EC2AF-A904-4F1D-AA27-F17359918FF1}">
      <dgm:prSet/>
      <dgm:spPr/>
      <dgm:t>
        <a:bodyPr/>
        <a:lstStyle/>
        <a:p>
          <a:endParaRPr lang="en-US"/>
        </a:p>
      </dgm:t>
    </dgm:pt>
    <dgm:pt modelId="{C6C6AAE5-4622-476C-8274-147BF17B07D4}" type="sibTrans" cxnId="{8F5EC2AF-A904-4F1D-AA27-F17359918FF1}">
      <dgm:prSet/>
      <dgm:spPr/>
      <dgm:t>
        <a:bodyPr/>
        <a:lstStyle/>
        <a:p>
          <a:endParaRPr lang="en-US"/>
        </a:p>
      </dgm:t>
    </dgm:pt>
    <dgm:pt modelId="{90ECE141-CD5A-46D4-AA4F-54C7767230A3}" type="pres">
      <dgm:prSet presAssocID="{6D25ED16-127A-49EA-9263-ED37AE9DF075}" presName="root" presStyleCnt="0">
        <dgm:presLayoutVars>
          <dgm:dir/>
          <dgm:resizeHandles val="exact"/>
        </dgm:presLayoutVars>
      </dgm:prSet>
      <dgm:spPr/>
    </dgm:pt>
    <dgm:pt modelId="{FFCC6776-47F3-404E-8461-FADF71FB5DA5}" type="pres">
      <dgm:prSet presAssocID="{6D25ED16-127A-49EA-9263-ED37AE9DF075}" presName="container" presStyleCnt="0">
        <dgm:presLayoutVars>
          <dgm:dir/>
          <dgm:resizeHandles val="exact"/>
        </dgm:presLayoutVars>
      </dgm:prSet>
      <dgm:spPr/>
    </dgm:pt>
    <dgm:pt modelId="{7DF0A59D-F685-4770-88F5-AF71C14ED78F}" type="pres">
      <dgm:prSet presAssocID="{95D88EFB-57B4-4E79-91FF-300B6C174BAF}" presName="compNode" presStyleCnt="0"/>
      <dgm:spPr/>
    </dgm:pt>
    <dgm:pt modelId="{7E1CFA56-363E-4497-863F-C19D0F73B741}" type="pres">
      <dgm:prSet presAssocID="{95D88EFB-57B4-4E79-91FF-300B6C174BAF}" presName="iconBgRect" presStyleLbl="bgShp" presStyleIdx="0" presStyleCnt="6"/>
      <dgm:spPr/>
    </dgm:pt>
    <dgm:pt modelId="{5CF462B0-878C-4DEF-B2E4-B50DFC5320C0}" type="pres">
      <dgm:prSet presAssocID="{95D88EFB-57B4-4E79-91FF-300B6C174BA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"/>
        </a:ext>
      </dgm:extLst>
    </dgm:pt>
    <dgm:pt modelId="{CC52A956-EC5C-4098-A9E6-90BF0AF296CB}" type="pres">
      <dgm:prSet presAssocID="{95D88EFB-57B4-4E79-91FF-300B6C174BAF}" presName="spaceRect" presStyleCnt="0"/>
      <dgm:spPr/>
    </dgm:pt>
    <dgm:pt modelId="{642D18BD-1762-4F10-8955-67D760F5942B}" type="pres">
      <dgm:prSet presAssocID="{95D88EFB-57B4-4E79-91FF-300B6C174BAF}" presName="textRect" presStyleLbl="revTx" presStyleIdx="0" presStyleCnt="6">
        <dgm:presLayoutVars>
          <dgm:chMax val="1"/>
          <dgm:chPref val="1"/>
        </dgm:presLayoutVars>
      </dgm:prSet>
      <dgm:spPr/>
    </dgm:pt>
    <dgm:pt modelId="{2CF531E1-D464-422C-B5B7-0AF738167436}" type="pres">
      <dgm:prSet presAssocID="{5D49D041-E3F9-47C0-9D1F-513CD25B0E0E}" presName="sibTrans" presStyleLbl="sibTrans2D1" presStyleIdx="0" presStyleCnt="0"/>
      <dgm:spPr/>
    </dgm:pt>
    <dgm:pt modelId="{1495F7F7-E4B4-4296-8FA4-6B297967A4F4}" type="pres">
      <dgm:prSet presAssocID="{0E4B9EDE-7B82-4DC3-912D-F501B52711E7}" presName="compNode" presStyleCnt="0"/>
      <dgm:spPr/>
    </dgm:pt>
    <dgm:pt modelId="{A797FA59-6D5E-4999-B9BA-0A2E9D62234F}" type="pres">
      <dgm:prSet presAssocID="{0E4B9EDE-7B82-4DC3-912D-F501B52711E7}" presName="iconBgRect" presStyleLbl="bgShp" presStyleIdx="1" presStyleCnt="6"/>
      <dgm:spPr/>
    </dgm:pt>
    <dgm:pt modelId="{4E8900B9-A998-4B4C-9D49-CCC6BD4443C7}" type="pres">
      <dgm:prSet presAssocID="{0E4B9EDE-7B82-4DC3-912D-F501B52711E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DCCEB9D-1A7C-47ED-98C5-9A584BD658BE}" type="pres">
      <dgm:prSet presAssocID="{0E4B9EDE-7B82-4DC3-912D-F501B52711E7}" presName="spaceRect" presStyleCnt="0"/>
      <dgm:spPr/>
    </dgm:pt>
    <dgm:pt modelId="{41D33D76-8D80-46A4-A430-1992030F59F6}" type="pres">
      <dgm:prSet presAssocID="{0E4B9EDE-7B82-4DC3-912D-F501B52711E7}" presName="textRect" presStyleLbl="revTx" presStyleIdx="1" presStyleCnt="6">
        <dgm:presLayoutVars>
          <dgm:chMax val="1"/>
          <dgm:chPref val="1"/>
        </dgm:presLayoutVars>
      </dgm:prSet>
      <dgm:spPr/>
    </dgm:pt>
    <dgm:pt modelId="{7EF0D299-3C6C-403D-8B30-4A84CEADAD11}" type="pres">
      <dgm:prSet presAssocID="{321B97FA-43BD-4276-A644-0C53F7F406BD}" presName="sibTrans" presStyleLbl="sibTrans2D1" presStyleIdx="0" presStyleCnt="0"/>
      <dgm:spPr/>
    </dgm:pt>
    <dgm:pt modelId="{D72DBE1A-08F5-423C-9DB7-090BFD5FF1F0}" type="pres">
      <dgm:prSet presAssocID="{814803F6-3520-4F4A-84A6-5D56B71BAFB6}" presName="compNode" presStyleCnt="0"/>
      <dgm:spPr/>
    </dgm:pt>
    <dgm:pt modelId="{A7EA7AB8-07E7-4244-B302-14DA1627F42A}" type="pres">
      <dgm:prSet presAssocID="{814803F6-3520-4F4A-84A6-5D56B71BAFB6}" presName="iconBgRect" presStyleLbl="bgShp" presStyleIdx="2" presStyleCnt="6"/>
      <dgm:spPr/>
    </dgm:pt>
    <dgm:pt modelId="{D070A585-B791-4BF9-A982-5B9D1835560D}" type="pres">
      <dgm:prSet presAssocID="{814803F6-3520-4F4A-84A6-5D56B71BAFB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ånkopplad"/>
        </a:ext>
      </dgm:extLst>
    </dgm:pt>
    <dgm:pt modelId="{AB461A2D-FC78-47A5-8E13-672F9D56D7C6}" type="pres">
      <dgm:prSet presAssocID="{814803F6-3520-4F4A-84A6-5D56B71BAFB6}" presName="spaceRect" presStyleCnt="0"/>
      <dgm:spPr/>
    </dgm:pt>
    <dgm:pt modelId="{C54F88F6-641F-4C0A-91EE-A1AE9A32AB2E}" type="pres">
      <dgm:prSet presAssocID="{814803F6-3520-4F4A-84A6-5D56B71BAFB6}" presName="textRect" presStyleLbl="revTx" presStyleIdx="2" presStyleCnt="6">
        <dgm:presLayoutVars>
          <dgm:chMax val="1"/>
          <dgm:chPref val="1"/>
        </dgm:presLayoutVars>
      </dgm:prSet>
      <dgm:spPr/>
    </dgm:pt>
    <dgm:pt modelId="{D922B464-7222-4D6A-9E5C-E0C0B8138FB9}" type="pres">
      <dgm:prSet presAssocID="{0AE025EF-06FD-4210-8E37-C2DA0EFEBA4F}" presName="sibTrans" presStyleLbl="sibTrans2D1" presStyleIdx="0" presStyleCnt="0"/>
      <dgm:spPr/>
    </dgm:pt>
    <dgm:pt modelId="{E333A1F8-77C0-40E8-9CD7-BF721C3EECB9}" type="pres">
      <dgm:prSet presAssocID="{650D5A3C-13BF-4105-930B-9B010CA969A2}" presName="compNode" presStyleCnt="0"/>
      <dgm:spPr/>
    </dgm:pt>
    <dgm:pt modelId="{A783B45D-ED0A-4154-AC8D-0AFF490BCA8C}" type="pres">
      <dgm:prSet presAssocID="{650D5A3C-13BF-4105-930B-9B010CA969A2}" presName="iconBgRect" presStyleLbl="bgShp" presStyleIdx="3" presStyleCnt="6"/>
      <dgm:spPr/>
    </dgm:pt>
    <dgm:pt modelId="{B62BB2BC-73E4-4422-9805-EE120BCD79C6}" type="pres">
      <dgm:prSet presAssocID="{650D5A3C-13BF-4105-930B-9B010CA969A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ågor"/>
        </a:ext>
      </dgm:extLst>
    </dgm:pt>
    <dgm:pt modelId="{AA705CD0-ABAC-4425-BA59-386765138FCC}" type="pres">
      <dgm:prSet presAssocID="{650D5A3C-13BF-4105-930B-9B010CA969A2}" presName="spaceRect" presStyleCnt="0"/>
      <dgm:spPr/>
    </dgm:pt>
    <dgm:pt modelId="{A2414A33-24D9-424F-A545-31958213883C}" type="pres">
      <dgm:prSet presAssocID="{650D5A3C-13BF-4105-930B-9B010CA969A2}" presName="textRect" presStyleLbl="revTx" presStyleIdx="3" presStyleCnt="6">
        <dgm:presLayoutVars>
          <dgm:chMax val="1"/>
          <dgm:chPref val="1"/>
        </dgm:presLayoutVars>
      </dgm:prSet>
      <dgm:spPr/>
    </dgm:pt>
    <dgm:pt modelId="{955B041B-AC69-46CB-A346-9BC44DD0B800}" type="pres">
      <dgm:prSet presAssocID="{E3559001-CDBE-4780-8DE3-C55982F6B231}" presName="sibTrans" presStyleLbl="sibTrans2D1" presStyleIdx="0" presStyleCnt="0"/>
      <dgm:spPr/>
    </dgm:pt>
    <dgm:pt modelId="{FAF72315-5704-4C62-8DC3-280B97642460}" type="pres">
      <dgm:prSet presAssocID="{62C47639-69AA-4171-95D1-11C7B9FCA59F}" presName="compNode" presStyleCnt="0"/>
      <dgm:spPr/>
    </dgm:pt>
    <dgm:pt modelId="{BE4C37F0-220F-4A90-A683-963C3A6878E7}" type="pres">
      <dgm:prSet presAssocID="{62C47639-69AA-4171-95D1-11C7B9FCA59F}" presName="iconBgRect" presStyleLbl="bgShp" presStyleIdx="4" presStyleCnt="6"/>
      <dgm:spPr/>
    </dgm:pt>
    <dgm:pt modelId="{B2A1E583-F41F-45F6-8A1B-BAB7B800628E}" type="pres">
      <dgm:prSet presAssocID="{62C47639-69AA-4171-95D1-11C7B9FCA59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/diskett"/>
        </a:ext>
      </dgm:extLst>
    </dgm:pt>
    <dgm:pt modelId="{C68245EB-66AB-42D6-8C53-604F996A9B1B}" type="pres">
      <dgm:prSet presAssocID="{62C47639-69AA-4171-95D1-11C7B9FCA59F}" presName="spaceRect" presStyleCnt="0"/>
      <dgm:spPr/>
    </dgm:pt>
    <dgm:pt modelId="{DF95BA0D-58A9-4EAB-9996-2BEC21371490}" type="pres">
      <dgm:prSet presAssocID="{62C47639-69AA-4171-95D1-11C7B9FCA59F}" presName="textRect" presStyleLbl="revTx" presStyleIdx="4" presStyleCnt="6">
        <dgm:presLayoutVars>
          <dgm:chMax val="1"/>
          <dgm:chPref val="1"/>
        </dgm:presLayoutVars>
      </dgm:prSet>
      <dgm:spPr/>
    </dgm:pt>
    <dgm:pt modelId="{A333AC98-8C80-4D65-8FFC-568CFCFDD0AD}" type="pres">
      <dgm:prSet presAssocID="{C060048A-AB0C-420A-A123-5B8F7CEED578}" presName="sibTrans" presStyleLbl="sibTrans2D1" presStyleIdx="0" presStyleCnt="0"/>
      <dgm:spPr/>
    </dgm:pt>
    <dgm:pt modelId="{BCBE47B6-8500-4ABA-A358-AA0B9A8989BA}" type="pres">
      <dgm:prSet presAssocID="{37C27FAE-1909-4E67-A2A5-D0CBD8CE1475}" presName="compNode" presStyleCnt="0"/>
      <dgm:spPr/>
    </dgm:pt>
    <dgm:pt modelId="{FF93E211-E7F3-4E0C-A77D-3D9E49A4750E}" type="pres">
      <dgm:prSet presAssocID="{37C27FAE-1909-4E67-A2A5-D0CBD8CE1475}" presName="iconBgRect" presStyleLbl="bgShp" presStyleIdx="5" presStyleCnt="6"/>
      <dgm:spPr/>
    </dgm:pt>
    <dgm:pt modelId="{58C28E01-1A39-4226-9701-E4C43BC48167}" type="pres">
      <dgm:prSet presAssocID="{37C27FAE-1909-4E67-A2A5-D0CBD8CE147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64219A5B-3CA7-48CA-A9F6-EFDFF7357969}" type="pres">
      <dgm:prSet presAssocID="{37C27FAE-1909-4E67-A2A5-D0CBD8CE1475}" presName="spaceRect" presStyleCnt="0"/>
      <dgm:spPr/>
    </dgm:pt>
    <dgm:pt modelId="{74129D64-429A-4CAC-B7A8-935075AC1193}" type="pres">
      <dgm:prSet presAssocID="{37C27FAE-1909-4E67-A2A5-D0CBD8CE147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88F4840E-3C79-43F6-929E-F1D782C3DF94}" srcId="{6D25ED16-127A-49EA-9263-ED37AE9DF075}" destId="{62C47639-69AA-4171-95D1-11C7B9FCA59F}" srcOrd="4" destOrd="0" parTransId="{07D6B633-242F-45B4-AF62-A852F2FEB0CD}" sibTransId="{C060048A-AB0C-420A-A123-5B8F7CEED578}"/>
    <dgm:cxn modelId="{3171DA12-B3C8-4CD0-8F0E-06844A1C5ECE}" type="presOf" srcId="{37C27FAE-1909-4E67-A2A5-D0CBD8CE1475}" destId="{74129D64-429A-4CAC-B7A8-935075AC1193}" srcOrd="0" destOrd="0" presId="urn:microsoft.com/office/officeart/2018/2/layout/IconCircleList"/>
    <dgm:cxn modelId="{6DC4222B-B166-4F61-97F8-B3D986464EE1}" type="presOf" srcId="{62C47639-69AA-4171-95D1-11C7B9FCA59F}" destId="{DF95BA0D-58A9-4EAB-9996-2BEC21371490}" srcOrd="0" destOrd="0" presId="urn:microsoft.com/office/officeart/2018/2/layout/IconCircleList"/>
    <dgm:cxn modelId="{5EF0E735-81BA-4F28-9E2F-032F44D3E8EC}" type="presOf" srcId="{95D88EFB-57B4-4E79-91FF-300B6C174BAF}" destId="{642D18BD-1762-4F10-8955-67D760F5942B}" srcOrd="0" destOrd="0" presId="urn:microsoft.com/office/officeart/2018/2/layout/IconCircleList"/>
    <dgm:cxn modelId="{F18DB938-6791-477B-A04A-5DF5E0B9822C}" type="presOf" srcId="{5D49D041-E3F9-47C0-9D1F-513CD25B0E0E}" destId="{2CF531E1-D464-422C-B5B7-0AF738167436}" srcOrd="0" destOrd="0" presId="urn:microsoft.com/office/officeart/2018/2/layout/IconCircleList"/>
    <dgm:cxn modelId="{7A51C04B-D30A-46CF-A873-6AD478E23A45}" srcId="{6D25ED16-127A-49EA-9263-ED37AE9DF075}" destId="{0E4B9EDE-7B82-4DC3-912D-F501B52711E7}" srcOrd="1" destOrd="0" parTransId="{337D953B-9A30-42AD-8F55-4A3A33EEAF9D}" sibTransId="{321B97FA-43BD-4276-A644-0C53F7F406BD}"/>
    <dgm:cxn modelId="{FD766F7C-0DB0-4AB3-9EB7-0E1F724539E8}" srcId="{6D25ED16-127A-49EA-9263-ED37AE9DF075}" destId="{95D88EFB-57B4-4E79-91FF-300B6C174BAF}" srcOrd="0" destOrd="0" parTransId="{1F70F4A7-6C38-42EF-876B-87CE93F1A524}" sibTransId="{5D49D041-E3F9-47C0-9D1F-513CD25B0E0E}"/>
    <dgm:cxn modelId="{AFFE7B97-B459-4469-8300-30797A42A35E}" type="presOf" srcId="{321B97FA-43BD-4276-A644-0C53F7F406BD}" destId="{7EF0D299-3C6C-403D-8B30-4A84CEADAD11}" srcOrd="0" destOrd="0" presId="urn:microsoft.com/office/officeart/2018/2/layout/IconCircleList"/>
    <dgm:cxn modelId="{F6EB5EA2-1207-4CD9-A085-12195799918B}" srcId="{6D25ED16-127A-49EA-9263-ED37AE9DF075}" destId="{814803F6-3520-4F4A-84A6-5D56B71BAFB6}" srcOrd="2" destOrd="0" parTransId="{B2E96377-DAB2-45F9-B44D-13FEB27C749B}" sibTransId="{0AE025EF-06FD-4210-8E37-C2DA0EFEBA4F}"/>
    <dgm:cxn modelId="{6292D9A5-2847-4A34-B74C-3EB41753E3D6}" type="presOf" srcId="{C060048A-AB0C-420A-A123-5B8F7CEED578}" destId="{A333AC98-8C80-4D65-8FFC-568CFCFDD0AD}" srcOrd="0" destOrd="0" presId="urn:microsoft.com/office/officeart/2018/2/layout/IconCircleList"/>
    <dgm:cxn modelId="{8F5EC2AF-A904-4F1D-AA27-F17359918FF1}" srcId="{6D25ED16-127A-49EA-9263-ED37AE9DF075}" destId="{37C27FAE-1909-4E67-A2A5-D0CBD8CE1475}" srcOrd="5" destOrd="0" parTransId="{65141763-C2ED-4311-96A8-F075B2B5FFEC}" sibTransId="{C6C6AAE5-4622-476C-8274-147BF17B07D4}"/>
    <dgm:cxn modelId="{5B8B42C0-0957-416C-86DB-03B2307D16F9}" type="presOf" srcId="{6D25ED16-127A-49EA-9263-ED37AE9DF075}" destId="{90ECE141-CD5A-46D4-AA4F-54C7767230A3}" srcOrd="0" destOrd="0" presId="urn:microsoft.com/office/officeart/2018/2/layout/IconCircleList"/>
    <dgm:cxn modelId="{F80497C0-DDF6-453D-B530-FAE8F9FAAD25}" srcId="{6D25ED16-127A-49EA-9263-ED37AE9DF075}" destId="{650D5A3C-13BF-4105-930B-9B010CA969A2}" srcOrd="3" destOrd="0" parTransId="{05011CAF-E633-468E-A2F1-78655167B33C}" sibTransId="{E3559001-CDBE-4780-8DE3-C55982F6B231}"/>
    <dgm:cxn modelId="{DF3EAAD3-B2CF-4C25-A9F0-E0490B774D06}" type="presOf" srcId="{0AE025EF-06FD-4210-8E37-C2DA0EFEBA4F}" destId="{D922B464-7222-4D6A-9E5C-E0C0B8138FB9}" srcOrd="0" destOrd="0" presId="urn:microsoft.com/office/officeart/2018/2/layout/IconCircleList"/>
    <dgm:cxn modelId="{CF9357DB-58EC-4A5D-88D8-489262FE2718}" type="presOf" srcId="{814803F6-3520-4F4A-84A6-5D56B71BAFB6}" destId="{C54F88F6-641F-4C0A-91EE-A1AE9A32AB2E}" srcOrd="0" destOrd="0" presId="urn:microsoft.com/office/officeart/2018/2/layout/IconCircleList"/>
    <dgm:cxn modelId="{9487D4DC-DB35-4541-9752-933A5FC18698}" type="presOf" srcId="{650D5A3C-13BF-4105-930B-9B010CA969A2}" destId="{A2414A33-24D9-424F-A545-31958213883C}" srcOrd="0" destOrd="0" presId="urn:microsoft.com/office/officeart/2018/2/layout/IconCircleList"/>
    <dgm:cxn modelId="{1749D5E2-AB2A-4BDA-9CC9-07311CFD4A37}" type="presOf" srcId="{0E4B9EDE-7B82-4DC3-912D-F501B52711E7}" destId="{41D33D76-8D80-46A4-A430-1992030F59F6}" srcOrd="0" destOrd="0" presId="urn:microsoft.com/office/officeart/2018/2/layout/IconCircleList"/>
    <dgm:cxn modelId="{D02E16E6-2C58-4636-A295-9065B0533535}" type="presOf" srcId="{E3559001-CDBE-4780-8DE3-C55982F6B231}" destId="{955B041B-AC69-46CB-A346-9BC44DD0B800}" srcOrd="0" destOrd="0" presId="urn:microsoft.com/office/officeart/2018/2/layout/IconCircleList"/>
    <dgm:cxn modelId="{2B79585C-2DB2-48B9-B8DF-7D6ACFD68755}" type="presParOf" srcId="{90ECE141-CD5A-46D4-AA4F-54C7767230A3}" destId="{FFCC6776-47F3-404E-8461-FADF71FB5DA5}" srcOrd="0" destOrd="0" presId="urn:microsoft.com/office/officeart/2018/2/layout/IconCircleList"/>
    <dgm:cxn modelId="{8CF3D44D-2285-4D1C-8436-A5FD8F397558}" type="presParOf" srcId="{FFCC6776-47F3-404E-8461-FADF71FB5DA5}" destId="{7DF0A59D-F685-4770-88F5-AF71C14ED78F}" srcOrd="0" destOrd="0" presId="urn:microsoft.com/office/officeart/2018/2/layout/IconCircleList"/>
    <dgm:cxn modelId="{27373000-D2E7-48E0-BC1F-E0758E0F53DF}" type="presParOf" srcId="{7DF0A59D-F685-4770-88F5-AF71C14ED78F}" destId="{7E1CFA56-363E-4497-863F-C19D0F73B741}" srcOrd="0" destOrd="0" presId="urn:microsoft.com/office/officeart/2018/2/layout/IconCircleList"/>
    <dgm:cxn modelId="{FEF08786-FE40-4A6A-AC0A-2DD31F7D8554}" type="presParOf" srcId="{7DF0A59D-F685-4770-88F5-AF71C14ED78F}" destId="{5CF462B0-878C-4DEF-B2E4-B50DFC5320C0}" srcOrd="1" destOrd="0" presId="urn:microsoft.com/office/officeart/2018/2/layout/IconCircleList"/>
    <dgm:cxn modelId="{26CAE127-F93B-4362-BC23-8692A320C7E0}" type="presParOf" srcId="{7DF0A59D-F685-4770-88F5-AF71C14ED78F}" destId="{CC52A956-EC5C-4098-A9E6-90BF0AF296CB}" srcOrd="2" destOrd="0" presId="urn:microsoft.com/office/officeart/2018/2/layout/IconCircleList"/>
    <dgm:cxn modelId="{4E000EB4-38E6-4173-8AD1-972768C30BB2}" type="presParOf" srcId="{7DF0A59D-F685-4770-88F5-AF71C14ED78F}" destId="{642D18BD-1762-4F10-8955-67D760F5942B}" srcOrd="3" destOrd="0" presId="urn:microsoft.com/office/officeart/2018/2/layout/IconCircleList"/>
    <dgm:cxn modelId="{7FE9A7B1-0783-49B8-94DC-F741A25FD2A3}" type="presParOf" srcId="{FFCC6776-47F3-404E-8461-FADF71FB5DA5}" destId="{2CF531E1-D464-422C-B5B7-0AF738167436}" srcOrd="1" destOrd="0" presId="urn:microsoft.com/office/officeart/2018/2/layout/IconCircleList"/>
    <dgm:cxn modelId="{0BB2FD73-1729-434B-BB58-5A8ABAE30EBF}" type="presParOf" srcId="{FFCC6776-47F3-404E-8461-FADF71FB5DA5}" destId="{1495F7F7-E4B4-4296-8FA4-6B297967A4F4}" srcOrd="2" destOrd="0" presId="urn:microsoft.com/office/officeart/2018/2/layout/IconCircleList"/>
    <dgm:cxn modelId="{07C69D74-FB53-4C70-B739-6BB5B2751C43}" type="presParOf" srcId="{1495F7F7-E4B4-4296-8FA4-6B297967A4F4}" destId="{A797FA59-6D5E-4999-B9BA-0A2E9D62234F}" srcOrd="0" destOrd="0" presId="urn:microsoft.com/office/officeart/2018/2/layout/IconCircleList"/>
    <dgm:cxn modelId="{7C97ACCF-6C3F-463D-9945-34AB34811321}" type="presParOf" srcId="{1495F7F7-E4B4-4296-8FA4-6B297967A4F4}" destId="{4E8900B9-A998-4B4C-9D49-CCC6BD4443C7}" srcOrd="1" destOrd="0" presId="urn:microsoft.com/office/officeart/2018/2/layout/IconCircleList"/>
    <dgm:cxn modelId="{930A6A0B-A27A-45FE-9F07-D6BF29F4C0FF}" type="presParOf" srcId="{1495F7F7-E4B4-4296-8FA4-6B297967A4F4}" destId="{EDCCEB9D-1A7C-47ED-98C5-9A584BD658BE}" srcOrd="2" destOrd="0" presId="urn:microsoft.com/office/officeart/2018/2/layout/IconCircleList"/>
    <dgm:cxn modelId="{05A006CC-21C2-44BF-A1A9-221EF46A9F2B}" type="presParOf" srcId="{1495F7F7-E4B4-4296-8FA4-6B297967A4F4}" destId="{41D33D76-8D80-46A4-A430-1992030F59F6}" srcOrd="3" destOrd="0" presId="urn:microsoft.com/office/officeart/2018/2/layout/IconCircleList"/>
    <dgm:cxn modelId="{80D4A351-C832-48D7-8ECF-07A0E98DD9EE}" type="presParOf" srcId="{FFCC6776-47F3-404E-8461-FADF71FB5DA5}" destId="{7EF0D299-3C6C-403D-8B30-4A84CEADAD11}" srcOrd="3" destOrd="0" presId="urn:microsoft.com/office/officeart/2018/2/layout/IconCircleList"/>
    <dgm:cxn modelId="{C130DD89-AC24-4778-9C52-525107E7790F}" type="presParOf" srcId="{FFCC6776-47F3-404E-8461-FADF71FB5DA5}" destId="{D72DBE1A-08F5-423C-9DB7-090BFD5FF1F0}" srcOrd="4" destOrd="0" presId="urn:microsoft.com/office/officeart/2018/2/layout/IconCircleList"/>
    <dgm:cxn modelId="{55D18B7B-F13D-413E-9C43-2CF8B45F7BBE}" type="presParOf" srcId="{D72DBE1A-08F5-423C-9DB7-090BFD5FF1F0}" destId="{A7EA7AB8-07E7-4244-B302-14DA1627F42A}" srcOrd="0" destOrd="0" presId="urn:microsoft.com/office/officeart/2018/2/layout/IconCircleList"/>
    <dgm:cxn modelId="{EFE3BE14-FB76-453A-964B-C271C5ACCA42}" type="presParOf" srcId="{D72DBE1A-08F5-423C-9DB7-090BFD5FF1F0}" destId="{D070A585-B791-4BF9-A982-5B9D1835560D}" srcOrd="1" destOrd="0" presId="urn:microsoft.com/office/officeart/2018/2/layout/IconCircleList"/>
    <dgm:cxn modelId="{3243F3FE-FE55-4B83-92A3-959D9583FECA}" type="presParOf" srcId="{D72DBE1A-08F5-423C-9DB7-090BFD5FF1F0}" destId="{AB461A2D-FC78-47A5-8E13-672F9D56D7C6}" srcOrd="2" destOrd="0" presId="urn:microsoft.com/office/officeart/2018/2/layout/IconCircleList"/>
    <dgm:cxn modelId="{349DAC7A-A868-4D89-A18A-9B8985E6CBC1}" type="presParOf" srcId="{D72DBE1A-08F5-423C-9DB7-090BFD5FF1F0}" destId="{C54F88F6-641F-4C0A-91EE-A1AE9A32AB2E}" srcOrd="3" destOrd="0" presId="urn:microsoft.com/office/officeart/2018/2/layout/IconCircleList"/>
    <dgm:cxn modelId="{DF8D19AF-E8B3-448D-8422-392ED72FDC6C}" type="presParOf" srcId="{FFCC6776-47F3-404E-8461-FADF71FB5DA5}" destId="{D922B464-7222-4D6A-9E5C-E0C0B8138FB9}" srcOrd="5" destOrd="0" presId="urn:microsoft.com/office/officeart/2018/2/layout/IconCircleList"/>
    <dgm:cxn modelId="{B8BB0C06-2D0D-49EE-837D-9E389E3BDCC4}" type="presParOf" srcId="{FFCC6776-47F3-404E-8461-FADF71FB5DA5}" destId="{E333A1F8-77C0-40E8-9CD7-BF721C3EECB9}" srcOrd="6" destOrd="0" presId="urn:microsoft.com/office/officeart/2018/2/layout/IconCircleList"/>
    <dgm:cxn modelId="{3F23125E-708C-4ABE-A2B5-0F5C680AE0BA}" type="presParOf" srcId="{E333A1F8-77C0-40E8-9CD7-BF721C3EECB9}" destId="{A783B45D-ED0A-4154-AC8D-0AFF490BCA8C}" srcOrd="0" destOrd="0" presId="urn:microsoft.com/office/officeart/2018/2/layout/IconCircleList"/>
    <dgm:cxn modelId="{2612711C-8893-4D35-A6C9-DBD11C6C32BB}" type="presParOf" srcId="{E333A1F8-77C0-40E8-9CD7-BF721C3EECB9}" destId="{B62BB2BC-73E4-4422-9805-EE120BCD79C6}" srcOrd="1" destOrd="0" presId="urn:microsoft.com/office/officeart/2018/2/layout/IconCircleList"/>
    <dgm:cxn modelId="{D2709FC3-EC49-4B77-B199-4289F9C60C91}" type="presParOf" srcId="{E333A1F8-77C0-40E8-9CD7-BF721C3EECB9}" destId="{AA705CD0-ABAC-4425-BA59-386765138FCC}" srcOrd="2" destOrd="0" presId="urn:microsoft.com/office/officeart/2018/2/layout/IconCircleList"/>
    <dgm:cxn modelId="{9E5D774C-5AFB-4DC1-B98D-AFB83CFEC893}" type="presParOf" srcId="{E333A1F8-77C0-40E8-9CD7-BF721C3EECB9}" destId="{A2414A33-24D9-424F-A545-31958213883C}" srcOrd="3" destOrd="0" presId="urn:microsoft.com/office/officeart/2018/2/layout/IconCircleList"/>
    <dgm:cxn modelId="{BB1BFA0B-DD46-444A-97DF-4BF0E8298E55}" type="presParOf" srcId="{FFCC6776-47F3-404E-8461-FADF71FB5DA5}" destId="{955B041B-AC69-46CB-A346-9BC44DD0B800}" srcOrd="7" destOrd="0" presId="urn:microsoft.com/office/officeart/2018/2/layout/IconCircleList"/>
    <dgm:cxn modelId="{6C48B7EA-F24E-44E2-9F24-7842987C41FD}" type="presParOf" srcId="{FFCC6776-47F3-404E-8461-FADF71FB5DA5}" destId="{FAF72315-5704-4C62-8DC3-280B97642460}" srcOrd="8" destOrd="0" presId="urn:microsoft.com/office/officeart/2018/2/layout/IconCircleList"/>
    <dgm:cxn modelId="{27E4CB1B-0ED7-467E-B225-15A2BEAD6594}" type="presParOf" srcId="{FAF72315-5704-4C62-8DC3-280B97642460}" destId="{BE4C37F0-220F-4A90-A683-963C3A6878E7}" srcOrd="0" destOrd="0" presId="urn:microsoft.com/office/officeart/2018/2/layout/IconCircleList"/>
    <dgm:cxn modelId="{C714D095-28D1-4DD4-AB31-41C466EC16A5}" type="presParOf" srcId="{FAF72315-5704-4C62-8DC3-280B97642460}" destId="{B2A1E583-F41F-45F6-8A1B-BAB7B800628E}" srcOrd="1" destOrd="0" presId="urn:microsoft.com/office/officeart/2018/2/layout/IconCircleList"/>
    <dgm:cxn modelId="{931B246A-AFC9-4124-B4A4-4DEA2B8CAA7D}" type="presParOf" srcId="{FAF72315-5704-4C62-8DC3-280B97642460}" destId="{C68245EB-66AB-42D6-8C53-604F996A9B1B}" srcOrd="2" destOrd="0" presId="urn:microsoft.com/office/officeart/2018/2/layout/IconCircleList"/>
    <dgm:cxn modelId="{B2C1C166-CBAF-4022-B6B4-11B6941117BE}" type="presParOf" srcId="{FAF72315-5704-4C62-8DC3-280B97642460}" destId="{DF95BA0D-58A9-4EAB-9996-2BEC21371490}" srcOrd="3" destOrd="0" presId="urn:microsoft.com/office/officeart/2018/2/layout/IconCircleList"/>
    <dgm:cxn modelId="{F688741C-77CE-4068-BEE1-8F330E60AAF7}" type="presParOf" srcId="{FFCC6776-47F3-404E-8461-FADF71FB5DA5}" destId="{A333AC98-8C80-4D65-8FFC-568CFCFDD0AD}" srcOrd="9" destOrd="0" presId="urn:microsoft.com/office/officeart/2018/2/layout/IconCircleList"/>
    <dgm:cxn modelId="{DCB4C918-EE5C-4C88-A1FD-7FE47F692497}" type="presParOf" srcId="{FFCC6776-47F3-404E-8461-FADF71FB5DA5}" destId="{BCBE47B6-8500-4ABA-A358-AA0B9A8989BA}" srcOrd="10" destOrd="0" presId="urn:microsoft.com/office/officeart/2018/2/layout/IconCircleList"/>
    <dgm:cxn modelId="{5995081F-766E-40F9-B1DF-3EBDD2F560C0}" type="presParOf" srcId="{BCBE47B6-8500-4ABA-A358-AA0B9A8989BA}" destId="{FF93E211-E7F3-4E0C-A77D-3D9E49A4750E}" srcOrd="0" destOrd="0" presId="urn:microsoft.com/office/officeart/2018/2/layout/IconCircleList"/>
    <dgm:cxn modelId="{C7089C8B-A103-4D8B-AED9-6C241A8D8B34}" type="presParOf" srcId="{BCBE47B6-8500-4ABA-A358-AA0B9A8989BA}" destId="{58C28E01-1A39-4226-9701-E4C43BC48167}" srcOrd="1" destOrd="0" presId="urn:microsoft.com/office/officeart/2018/2/layout/IconCircleList"/>
    <dgm:cxn modelId="{F2906817-38F3-4C3E-A8FE-93ACA68799C1}" type="presParOf" srcId="{BCBE47B6-8500-4ABA-A358-AA0B9A8989BA}" destId="{64219A5B-3CA7-48CA-A9F6-EFDFF7357969}" srcOrd="2" destOrd="0" presId="urn:microsoft.com/office/officeart/2018/2/layout/IconCircleList"/>
    <dgm:cxn modelId="{B037454C-8EB7-424A-A2E2-1020892F5C0F}" type="presParOf" srcId="{BCBE47B6-8500-4ABA-A358-AA0B9A8989BA}" destId="{74129D64-429A-4CAC-B7A8-935075AC119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5ED16-127A-49EA-9263-ED37AE9DF07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88EFB-57B4-4E79-91FF-300B6C174BAF}">
      <dgm:prSet/>
      <dgm:spPr/>
      <dgm:t>
        <a:bodyPr/>
        <a:lstStyle/>
        <a:p>
          <a:pPr>
            <a:lnSpc>
              <a:spcPct val="100000"/>
            </a:lnSpc>
          </a:pPr>
          <a:r>
            <a:rPr lang="sv-SE" dirty="0"/>
            <a:t>4 samverkansgrupper (RSG) är aktiva</a:t>
          </a:r>
        </a:p>
        <a:p>
          <a:endParaRPr lang="en-US" dirty="0"/>
        </a:p>
      </dgm:t>
    </dgm:pt>
    <dgm:pt modelId="{1F70F4A7-6C38-42EF-876B-87CE93F1A524}" type="parTrans" cxnId="{FD766F7C-0DB0-4AB3-9EB7-0E1F724539E8}">
      <dgm:prSet/>
      <dgm:spPr/>
      <dgm:t>
        <a:bodyPr/>
        <a:lstStyle/>
        <a:p>
          <a:endParaRPr lang="en-US"/>
        </a:p>
      </dgm:t>
    </dgm:pt>
    <dgm:pt modelId="{5D49D041-E3F9-47C0-9D1F-513CD25B0E0E}" type="sibTrans" cxnId="{FD766F7C-0DB0-4AB3-9EB7-0E1F724539E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14803F6-3520-4F4A-84A6-5D56B71BAFB6}">
      <dgm:prSet/>
      <dgm:spPr/>
      <dgm:t>
        <a:bodyPr/>
        <a:lstStyle/>
        <a:p>
          <a:pPr>
            <a:lnSpc>
              <a:spcPct val="100000"/>
            </a:lnSpc>
          </a:pPr>
          <a:r>
            <a:rPr lang="sv-SE" dirty="0"/>
            <a:t>Uppdrag blivit tydligare och stärks över tid, aktivt stöd sker till RSG MT och RSG uppföljning/hälsodata. RSG SFU vilande, frågor hanteras i RSK.</a:t>
          </a:r>
        </a:p>
        <a:p>
          <a:endParaRPr lang="en-US" dirty="0"/>
        </a:p>
      </dgm:t>
    </dgm:pt>
    <dgm:pt modelId="{B2E96377-DAB2-45F9-B44D-13FEB27C749B}" type="parTrans" cxnId="{F6EB5EA2-1207-4CD9-A085-12195799918B}">
      <dgm:prSet/>
      <dgm:spPr/>
      <dgm:t>
        <a:bodyPr/>
        <a:lstStyle/>
        <a:p>
          <a:endParaRPr lang="en-US"/>
        </a:p>
      </dgm:t>
    </dgm:pt>
    <dgm:pt modelId="{0AE025EF-06FD-4210-8E37-C2DA0EFEBA4F}" type="sibTrans" cxnId="{F6EB5EA2-1207-4CD9-A085-12195799918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0D5A3C-13BF-4105-930B-9B010CA969A2}">
      <dgm:prSet/>
      <dgm:spPr/>
      <dgm:t>
        <a:bodyPr/>
        <a:lstStyle/>
        <a:p>
          <a:pPr>
            <a:lnSpc>
              <a:spcPct val="100000"/>
            </a:lnSpc>
          </a:pPr>
          <a:r>
            <a:rPr lang="sv-SE" dirty="0"/>
            <a:t>Kommunikation mellan de olika nivåerna utvecklas kontinuerligt. </a:t>
          </a:r>
          <a:endParaRPr lang="en-US" dirty="0"/>
        </a:p>
      </dgm:t>
    </dgm:pt>
    <dgm:pt modelId="{05011CAF-E633-468E-A2F1-78655167B33C}" type="parTrans" cxnId="{F80497C0-DDF6-453D-B530-FAE8F9FAAD25}">
      <dgm:prSet/>
      <dgm:spPr/>
      <dgm:t>
        <a:bodyPr/>
        <a:lstStyle/>
        <a:p>
          <a:endParaRPr lang="en-US"/>
        </a:p>
      </dgm:t>
    </dgm:pt>
    <dgm:pt modelId="{E3559001-CDBE-4780-8DE3-C55982F6B231}" type="sibTrans" cxnId="{F80497C0-DDF6-453D-B530-FAE8F9FAAD2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1FCF35-F12D-41F2-BA22-5BE3F5A5E503}">
      <dgm:prSet/>
      <dgm:spPr/>
      <dgm:t>
        <a:bodyPr/>
        <a:lstStyle/>
        <a:p>
          <a:pPr>
            <a:lnSpc>
              <a:spcPct val="100000"/>
            </a:lnSpc>
          </a:pPr>
          <a:r>
            <a:rPr lang="sv-SE" dirty="0"/>
            <a:t>LSG ej utvecklade, tidigare strukturer för MT och LKM är involverade. LSG uppföljning/hälsodata under utveckling.</a:t>
          </a:r>
        </a:p>
      </dgm:t>
    </dgm:pt>
    <dgm:pt modelId="{39285E01-9F5C-4556-859F-76F923ECF7DC}" type="parTrans" cxnId="{6993B942-2216-4F2C-AE67-C93E83D37AE0}">
      <dgm:prSet/>
      <dgm:spPr/>
      <dgm:t>
        <a:bodyPr/>
        <a:lstStyle/>
        <a:p>
          <a:endParaRPr lang="sv-SE"/>
        </a:p>
      </dgm:t>
    </dgm:pt>
    <dgm:pt modelId="{26EAB19B-D485-4F07-8FD0-98DA26675388}" type="sibTrans" cxnId="{6993B942-2216-4F2C-AE67-C93E83D37AE0}">
      <dgm:prSet/>
      <dgm:spPr/>
      <dgm:t>
        <a:bodyPr/>
        <a:lstStyle/>
        <a:p>
          <a:endParaRPr lang="sv-SE"/>
        </a:p>
      </dgm:t>
    </dgm:pt>
    <dgm:pt modelId="{90ECE141-CD5A-46D4-AA4F-54C7767230A3}" type="pres">
      <dgm:prSet presAssocID="{6D25ED16-127A-49EA-9263-ED37AE9DF075}" presName="root" presStyleCnt="0">
        <dgm:presLayoutVars>
          <dgm:dir/>
          <dgm:resizeHandles val="exact"/>
        </dgm:presLayoutVars>
      </dgm:prSet>
      <dgm:spPr/>
    </dgm:pt>
    <dgm:pt modelId="{FFCC6776-47F3-404E-8461-FADF71FB5DA5}" type="pres">
      <dgm:prSet presAssocID="{6D25ED16-127A-49EA-9263-ED37AE9DF075}" presName="container" presStyleCnt="0">
        <dgm:presLayoutVars>
          <dgm:dir/>
          <dgm:resizeHandles val="exact"/>
        </dgm:presLayoutVars>
      </dgm:prSet>
      <dgm:spPr/>
    </dgm:pt>
    <dgm:pt modelId="{7DF0A59D-F685-4770-88F5-AF71C14ED78F}" type="pres">
      <dgm:prSet presAssocID="{95D88EFB-57B4-4E79-91FF-300B6C174BAF}" presName="compNode" presStyleCnt="0"/>
      <dgm:spPr/>
    </dgm:pt>
    <dgm:pt modelId="{7E1CFA56-363E-4497-863F-C19D0F73B741}" type="pres">
      <dgm:prSet presAssocID="{95D88EFB-57B4-4E79-91FF-300B6C174BAF}" presName="iconBgRect" presStyleLbl="bgShp" presStyleIdx="0" presStyleCnt="4"/>
      <dgm:spPr/>
    </dgm:pt>
    <dgm:pt modelId="{5CF462B0-878C-4DEF-B2E4-B50DFC5320C0}" type="pres">
      <dgm:prSet presAssocID="{95D88EFB-57B4-4E79-91FF-300B6C174BA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"/>
        </a:ext>
      </dgm:extLst>
    </dgm:pt>
    <dgm:pt modelId="{CC52A956-EC5C-4098-A9E6-90BF0AF296CB}" type="pres">
      <dgm:prSet presAssocID="{95D88EFB-57B4-4E79-91FF-300B6C174BAF}" presName="spaceRect" presStyleCnt="0"/>
      <dgm:spPr/>
    </dgm:pt>
    <dgm:pt modelId="{642D18BD-1762-4F10-8955-67D760F5942B}" type="pres">
      <dgm:prSet presAssocID="{95D88EFB-57B4-4E79-91FF-300B6C174BAF}" presName="textRect" presStyleLbl="revTx" presStyleIdx="0" presStyleCnt="4">
        <dgm:presLayoutVars>
          <dgm:chMax val="1"/>
          <dgm:chPref val="1"/>
        </dgm:presLayoutVars>
      </dgm:prSet>
      <dgm:spPr/>
    </dgm:pt>
    <dgm:pt modelId="{2CF531E1-D464-422C-B5B7-0AF738167436}" type="pres">
      <dgm:prSet presAssocID="{5D49D041-E3F9-47C0-9D1F-513CD25B0E0E}" presName="sibTrans" presStyleLbl="sibTrans2D1" presStyleIdx="0" presStyleCnt="0"/>
      <dgm:spPr/>
    </dgm:pt>
    <dgm:pt modelId="{D72DBE1A-08F5-423C-9DB7-090BFD5FF1F0}" type="pres">
      <dgm:prSet presAssocID="{814803F6-3520-4F4A-84A6-5D56B71BAFB6}" presName="compNode" presStyleCnt="0"/>
      <dgm:spPr/>
    </dgm:pt>
    <dgm:pt modelId="{A7EA7AB8-07E7-4244-B302-14DA1627F42A}" type="pres">
      <dgm:prSet presAssocID="{814803F6-3520-4F4A-84A6-5D56B71BAFB6}" presName="iconBgRect" presStyleLbl="bgShp" presStyleIdx="1" presStyleCnt="4"/>
      <dgm:spPr/>
    </dgm:pt>
    <dgm:pt modelId="{D070A585-B791-4BF9-A982-5B9D1835560D}" type="pres">
      <dgm:prSet presAssocID="{814803F6-3520-4F4A-84A6-5D56B71BAFB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ånkopplad"/>
        </a:ext>
      </dgm:extLst>
    </dgm:pt>
    <dgm:pt modelId="{AB461A2D-FC78-47A5-8E13-672F9D56D7C6}" type="pres">
      <dgm:prSet presAssocID="{814803F6-3520-4F4A-84A6-5D56B71BAFB6}" presName="spaceRect" presStyleCnt="0"/>
      <dgm:spPr/>
    </dgm:pt>
    <dgm:pt modelId="{C54F88F6-641F-4C0A-91EE-A1AE9A32AB2E}" type="pres">
      <dgm:prSet presAssocID="{814803F6-3520-4F4A-84A6-5D56B71BAFB6}" presName="textRect" presStyleLbl="revTx" presStyleIdx="1" presStyleCnt="4">
        <dgm:presLayoutVars>
          <dgm:chMax val="1"/>
          <dgm:chPref val="1"/>
        </dgm:presLayoutVars>
      </dgm:prSet>
      <dgm:spPr/>
    </dgm:pt>
    <dgm:pt modelId="{D922B464-7222-4D6A-9E5C-E0C0B8138FB9}" type="pres">
      <dgm:prSet presAssocID="{0AE025EF-06FD-4210-8E37-C2DA0EFEBA4F}" presName="sibTrans" presStyleLbl="sibTrans2D1" presStyleIdx="0" presStyleCnt="0"/>
      <dgm:spPr/>
    </dgm:pt>
    <dgm:pt modelId="{E333A1F8-77C0-40E8-9CD7-BF721C3EECB9}" type="pres">
      <dgm:prSet presAssocID="{650D5A3C-13BF-4105-930B-9B010CA969A2}" presName="compNode" presStyleCnt="0"/>
      <dgm:spPr/>
    </dgm:pt>
    <dgm:pt modelId="{A783B45D-ED0A-4154-AC8D-0AFF490BCA8C}" type="pres">
      <dgm:prSet presAssocID="{650D5A3C-13BF-4105-930B-9B010CA969A2}" presName="iconBgRect" presStyleLbl="bgShp" presStyleIdx="2" presStyleCnt="4"/>
      <dgm:spPr/>
    </dgm:pt>
    <dgm:pt modelId="{B62BB2BC-73E4-4422-9805-EE120BCD79C6}" type="pres">
      <dgm:prSet presAssocID="{650D5A3C-13BF-4105-930B-9B010CA969A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ågor"/>
        </a:ext>
      </dgm:extLst>
    </dgm:pt>
    <dgm:pt modelId="{AA705CD0-ABAC-4425-BA59-386765138FCC}" type="pres">
      <dgm:prSet presAssocID="{650D5A3C-13BF-4105-930B-9B010CA969A2}" presName="spaceRect" presStyleCnt="0"/>
      <dgm:spPr/>
    </dgm:pt>
    <dgm:pt modelId="{A2414A33-24D9-424F-A545-31958213883C}" type="pres">
      <dgm:prSet presAssocID="{650D5A3C-13BF-4105-930B-9B010CA969A2}" presName="textRect" presStyleLbl="revTx" presStyleIdx="2" presStyleCnt="4">
        <dgm:presLayoutVars>
          <dgm:chMax val="1"/>
          <dgm:chPref val="1"/>
        </dgm:presLayoutVars>
      </dgm:prSet>
      <dgm:spPr/>
    </dgm:pt>
    <dgm:pt modelId="{A157DAC6-22CE-47E6-AB2B-FE8201201B02}" type="pres">
      <dgm:prSet presAssocID="{E3559001-CDBE-4780-8DE3-C55982F6B231}" presName="sibTrans" presStyleLbl="sibTrans2D1" presStyleIdx="0" presStyleCnt="0"/>
      <dgm:spPr/>
    </dgm:pt>
    <dgm:pt modelId="{088EEBBE-609A-42D8-AFB0-340C6D2FCBE2}" type="pres">
      <dgm:prSet presAssocID="{7D1FCF35-F12D-41F2-BA22-5BE3F5A5E503}" presName="compNode" presStyleCnt="0"/>
      <dgm:spPr/>
    </dgm:pt>
    <dgm:pt modelId="{55D2D10A-E807-4605-9888-2FEE1F96667F}" type="pres">
      <dgm:prSet presAssocID="{7D1FCF35-F12D-41F2-BA22-5BE3F5A5E503}" presName="iconBgRect" presStyleLbl="bgShp" presStyleIdx="3" presStyleCnt="4"/>
      <dgm:spPr/>
    </dgm:pt>
    <dgm:pt modelId="{4BDBBCF4-C07D-4A56-95DD-EAFD2859BE0E}" type="pres">
      <dgm:prSet presAssocID="{7D1FCF35-F12D-41F2-BA22-5BE3F5A5E50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iodiskt diagram med hel fyllning"/>
        </a:ext>
      </dgm:extLst>
    </dgm:pt>
    <dgm:pt modelId="{2E79F405-6614-41C3-A289-69423C7D6764}" type="pres">
      <dgm:prSet presAssocID="{7D1FCF35-F12D-41F2-BA22-5BE3F5A5E503}" presName="spaceRect" presStyleCnt="0"/>
      <dgm:spPr/>
    </dgm:pt>
    <dgm:pt modelId="{EB163D4F-FB19-405A-AF86-F970FCDF613A}" type="pres">
      <dgm:prSet presAssocID="{7D1FCF35-F12D-41F2-BA22-5BE3F5A5E50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A681102-35AC-481F-8DA1-51D937B37202}" type="presOf" srcId="{E3559001-CDBE-4780-8DE3-C55982F6B231}" destId="{A157DAC6-22CE-47E6-AB2B-FE8201201B02}" srcOrd="0" destOrd="0" presId="urn:microsoft.com/office/officeart/2018/2/layout/IconCircleList"/>
    <dgm:cxn modelId="{C9BAF10F-76EA-4BF3-A1FE-7470E0939A13}" type="presOf" srcId="{95D88EFB-57B4-4E79-91FF-300B6C174BAF}" destId="{642D18BD-1762-4F10-8955-67D760F5942B}" srcOrd="0" destOrd="0" presId="urn:microsoft.com/office/officeart/2018/2/layout/IconCircleList"/>
    <dgm:cxn modelId="{59148B2E-8C2A-40C3-83B7-41E1B4CE38E5}" type="presOf" srcId="{0AE025EF-06FD-4210-8E37-C2DA0EFEBA4F}" destId="{D922B464-7222-4D6A-9E5C-E0C0B8138FB9}" srcOrd="0" destOrd="0" presId="urn:microsoft.com/office/officeart/2018/2/layout/IconCircleList"/>
    <dgm:cxn modelId="{52379F5C-A639-445B-84EF-8BF6583FBBB4}" type="presOf" srcId="{5D49D041-E3F9-47C0-9D1F-513CD25B0E0E}" destId="{2CF531E1-D464-422C-B5B7-0AF738167436}" srcOrd="0" destOrd="0" presId="urn:microsoft.com/office/officeart/2018/2/layout/IconCircleList"/>
    <dgm:cxn modelId="{6993B942-2216-4F2C-AE67-C93E83D37AE0}" srcId="{6D25ED16-127A-49EA-9263-ED37AE9DF075}" destId="{7D1FCF35-F12D-41F2-BA22-5BE3F5A5E503}" srcOrd="3" destOrd="0" parTransId="{39285E01-9F5C-4556-859F-76F923ECF7DC}" sibTransId="{26EAB19B-D485-4F07-8FD0-98DA26675388}"/>
    <dgm:cxn modelId="{FD766F7C-0DB0-4AB3-9EB7-0E1F724539E8}" srcId="{6D25ED16-127A-49EA-9263-ED37AE9DF075}" destId="{95D88EFB-57B4-4E79-91FF-300B6C174BAF}" srcOrd="0" destOrd="0" parTransId="{1F70F4A7-6C38-42EF-876B-87CE93F1A524}" sibTransId="{5D49D041-E3F9-47C0-9D1F-513CD25B0E0E}"/>
    <dgm:cxn modelId="{ADD2079D-872B-4D5D-BAE1-F9D6B45C3B55}" type="presOf" srcId="{650D5A3C-13BF-4105-930B-9B010CA969A2}" destId="{A2414A33-24D9-424F-A545-31958213883C}" srcOrd="0" destOrd="0" presId="urn:microsoft.com/office/officeart/2018/2/layout/IconCircleList"/>
    <dgm:cxn modelId="{F6EB5EA2-1207-4CD9-A085-12195799918B}" srcId="{6D25ED16-127A-49EA-9263-ED37AE9DF075}" destId="{814803F6-3520-4F4A-84A6-5D56B71BAFB6}" srcOrd="1" destOrd="0" parTransId="{B2E96377-DAB2-45F9-B44D-13FEB27C749B}" sibTransId="{0AE025EF-06FD-4210-8E37-C2DA0EFEBA4F}"/>
    <dgm:cxn modelId="{5B8B42C0-0957-416C-86DB-03B2307D16F9}" type="presOf" srcId="{6D25ED16-127A-49EA-9263-ED37AE9DF075}" destId="{90ECE141-CD5A-46D4-AA4F-54C7767230A3}" srcOrd="0" destOrd="0" presId="urn:microsoft.com/office/officeart/2018/2/layout/IconCircleList"/>
    <dgm:cxn modelId="{F80497C0-DDF6-453D-B530-FAE8F9FAAD25}" srcId="{6D25ED16-127A-49EA-9263-ED37AE9DF075}" destId="{650D5A3C-13BF-4105-930B-9B010CA969A2}" srcOrd="2" destOrd="0" parTransId="{05011CAF-E633-468E-A2F1-78655167B33C}" sibTransId="{E3559001-CDBE-4780-8DE3-C55982F6B231}"/>
    <dgm:cxn modelId="{F9ED17C8-04DB-46C3-AB63-102E3F604F59}" type="presOf" srcId="{814803F6-3520-4F4A-84A6-5D56B71BAFB6}" destId="{C54F88F6-641F-4C0A-91EE-A1AE9A32AB2E}" srcOrd="0" destOrd="0" presId="urn:microsoft.com/office/officeart/2018/2/layout/IconCircleList"/>
    <dgm:cxn modelId="{6C4240E2-BDD4-44CE-88CE-4BC886325931}" type="presOf" srcId="{7D1FCF35-F12D-41F2-BA22-5BE3F5A5E503}" destId="{EB163D4F-FB19-405A-AF86-F970FCDF613A}" srcOrd="0" destOrd="0" presId="urn:microsoft.com/office/officeart/2018/2/layout/IconCircleList"/>
    <dgm:cxn modelId="{081DA40B-972B-46C6-927D-DFADFE8A18F8}" type="presParOf" srcId="{90ECE141-CD5A-46D4-AA4F-54C7767230A3}" destId="{FFCC6776-47F3-404E-8461-FADF71FB5DA5}" srcOrd="0" destOrd="0" presId="urn:microsoft.com/office/officeart/2018/2/layout/IconCircleList"/>
    <dgm:cxn modelId="{ED2EFFE5-1EA1-40C1-903C-208DAF623B85}" type="presParOf" srcId="{FFCC6776-47F3-404E-8461-FADF71FB5DA5}" destId="{7DF0A59D-F685-4770-88F5-AF71C14ED78F}" srcOrd="0" destOrd="0" presId="urn:microsoft.com/office/officeart/2018/2/layout/IconCircleList"/>
    <dgm:cxn modelId="{52EB74CB-0B35-4D12-8324-53372246D812}" type="presParOf" srcId="{7DF0A59D-F685-4770-88F5-AF71C14ED78F}" destId="{7E1CFA56-363E-4497-863F-C19D0F73B741}" srcOrd="0" destOrd="0" presId="urn:microsoft.com/office/officeart/2018/2/layout/IconCircleList"/>
    <dgm:cxn modelId="{4BFF716A-161C-4045-940E-585F6900BB6F}" type="presParOf" srcId="{7DF0A59D-F685-4770-88F5-AF71C14ED78F}" destId="{5CF462B0-878C-4DEF-B2E4-B50DFC5320C0}" srcOrd="1" destOrd="0" presId="urn:microsoft.com/office/officeart/2018/2/layout/IconCircleList"/>
    <dgm:cxn modelId="{B78B0E49-27E1-4C0D-A1AF-D5ABEC134230}" type="presParOf" srcId="{7DF0A59D-F685-4770-88F5-AF71C14ED78F}" destId="{CC52A956-EC5C-4098-A9E6-90BF0AF296CB}" srcOrd="2" destOrd="0" presId="urn:microsoft.com/office/officeart/2018/2/layout/IconCircleList"/>
    <dgm:cxn modelId="{A703E3C6-DCE9-4A67-9948-A96A68A41459}" type="presParOf" srcId="{7DF0A59D-F685-4770-88F5-AF71C14ED78F}" destId="{642D18BD-1762-4F10-8955-67D760F5942B}" srcOrd="3" destOrd="0" presId="urn:microsoft.com/office/officeart/2018/2/layout/IconCircleList"/>
    <dgm:cxn modelId="{E2F04563-B278-46E9-B1C3-99310CFB6A2A}" type="presParOf" srcId="{FFCC6776-47F3-404E-8461-FADF71FB5DA5}" destId="{2CF531E1-D464-422C-B5B7-0AF738167436}" srcOrd="1" destOrd="0" presId="urn:microsoft.com/office/officeart/2018/2/layout/IconCircleList"/>
    <dgm:cxn modelId="{4E906C66-81EE-4B7B-BDDF-53B670C9E015}" type="presParOf" srcId="{FFCC6776-47F3-404E-8461-FADF71FB5DA5}" destId="{D72DBE1A-08F5-423C-9DB7-090BFD5FF1F0}" srcOrd="2" destOrd="0" presId="urn:microsoft.com/office/officeart/2018/2/layout/IconCircleList"/>
    <dgm:cxn modelId="{DD0B0A25-E572-4ECA-868A-92EDAC41F683}" type="presParOf" srcId="{D72DBE1A-08F5-423C-9DB7-090BFD5FF1F0}" destId="{A7EA7AB8-07E7-4244-B302-14DA1627F42A}" srcOrd="0" destOrd="0" presId="urn:microsoft.com/office/officeart/2018/2/layout/IconCircleList"/>
    <dgm:cxn modelId="{8E02D37F-BAEF-4A77-AFFA-6635F69078EC}" type="presParOf" srcId="{D72DBE1A-08F5-423C-9DB7-090BFD5FF1F0}" destId="{D070A585-B791-4BF9-A982-5B9D1835560D}" srcOrd="1" destOrd="0" presId="urn:microsoft.com/office/officeart/2018/2/layout/IconCircleList"/>
    <dgm:cxn modelId="{E6544474-DE38-4A27-AB6D-E7D5517826DB}" type="presParOf" srcId="{D72DBE1A-08F5-423C-9DB7-090BFD5FF1F0}" destId="{AB461A2D-FC78-47A5-8E13-672F9D56D7C6}" srcOrd="2" destOrd="0" presId="urn:microsoft.com/office/officeart/2018/2/layout/IconCircleList"/>
    <dgm:cxn modelId="{DF7A7E09-E2E6-45E7-9CE6-AA00B538BD60}" type="presParOf" srcId="{D72DBE1A-08F5-423C-9DB7-090BFD5FF1F0}" destId="{C54F88F6-641F-4C0A-91EE-A1AE9A32AB2E}" srcOrd="3" destOrd="0" presId="urn:microsoft.com/office/officeart/2018/2/layout/IconCircleList"/>
    <dgm:cxn modelId="{AA839811-F11F-465F-8E9E-CED6D4918CFC}" type="presParOf" srcId="{FFCC6776-47F3-404E-8461-FADF71FB5DA5}" destId="{D922B464-7222-4D6A-9E5C-E0C0B8138FB9}" srcOrd="3" destOrd="0" presId="urn:microsoft.com/office/officeart/2018/2/layout/IconCircleList"/>
    <dgm:cxn modelId="{56208BFC-A966-47F1-9E39-AB5F5AD34386}" type="presParOf" srcId="{FFCC6776-47F3-404E-8461-FADF71FB5DA5}" destId="{E333A1F8-77C0-40E8-9CD7-BF721C3EECB9}" srcOrd="4" destOrd="0" presId="urn:microsoft.com/office/officeart/2018/2/layout/IconCircleList"/>
    <dgm:cxn modelId="{C4824EFF-BF81-4A4F-9997-D3EF0B75272D}" type="presParOf" srcId="{E333A1F8-77C0-40E8-9CD7-BF721C3EECB9}" destId="{A783B45D-ED0A-4154-AC8D-0AFF490BCA8C}" srcOrd="0" destOrd="0" presId="urn:microsoft.com/office/officeart/2018/2/layout/IconCircleList"/>
    <dgm:cxn modelId="{471B5355-DBAA-4D89-BDD3-2AFFFA1237BD}" type="presParOf" srcId="{E333A1F8-77C0-40E8-9CD7-BF721C3EECB9}" destId="{B62BB2BC-73E4-4422-9805-EE120BCD79C6}" srcOrd="1" destOrd="0" presId="urn:microsoft.com/office/officeart/2018/2/layout/IconCircleList"/>
    <dgm:cxn modelId="{23D99E43-D4F1-40D5-9AEA-4E2E607C66E6}" type="presParOf" srcId="{E333A1F8-77C0-40E8-9CD7-BF721C3EECB9}" destId="{AA705CD0-ABAC-4425-BA59-386765138FCC}" srcOrd="2" destOrd="0" presId="urn:microsoft.com/office/officeart/2018/2/layout/IconCircleList"/>
    <dgm:cxn modelId="{E63D8BB9-25BB-44FF-98EE-6429B39E19F8}" type="presParOf" srcId="{E333A1F8-77C0-40E8-9CD7-BF721C3EECB9}" destId="{A2414A33-24D9-424F-A545-31958213883C}" srcOrd="3" destOrd="0" presId="urn:microsoft.com/office/officeart/2018/2/layout/IconCircleList"/>
    <dgm:cxn modelId="{24C57A02-9D63-4C8C-A274-4AFCBC4EA859}" type="presParOf" srcId="{FFCC6776-47F3-404E-8461-FADF71FB5DA5}" destId="{A157DAC6-22CE-47E6-AB2B-FE8201201B02}" srcOrd="5" destOrd="0" presId="urn:microsoft.com/office/officeart/2018/2/layout/IconCircleList"/>
    <dgm:cxn modelId="{FB2387CA-4E8D-422C-B5C7-028D0FCA34D7}" type="presParOf" srcId="{FFCC6776-47F3-404E-8461-FADF71FB5DA5}" destId="{088EEBBE-609A-42D8-AFB0-340C6D2FCBE2}" srcOrd="6" destOrd="0" presId="urn:microsoft.com/office/officeart/2018/2/layout/IconCircleList"/>
    <dgm:cxn modelId="{331E6D84-FA9F-443C-A578-075C20A9423B}" type="presParOf" srcId="{088EEBBE-609A-42D8-AFB0-340C6D2FCBE2}" destId="{55D2D10A-E807-4605-9888-2FEE1F96667F}" srcOrd="0" destOrd="0" presId="urn:microsoft.com/office/officeart/2018/2/layout/IconCircleList"/>
    <dgm:cxn modelId="{9F6EE421-9171-4211-98A8-077F294353DE}" type="presParOf" srcId="{088EEBBE-609A-42D8-AFB0-340C6D2FCBE2}" destId="{4BDBBCF4-C07D-4A56-95DD-EAFD2859BE0E}" srcOrd="1" destOrd="0" presId="urn:microsoft.com/office/officeart/2018/2/layout/IconCircleList"/>
    <dgm:cxn modelId="{983DFEF5-32D2-4E14-87D6-05BAF6EF7FC6}" type="presParOf" srcId="{088EEBBE-609A-42D8-AFB0-340C6D2FCBE2}" destId="{2E79F405-6614-41C3-A289-69423C7D6764}" srcOrd="2" destOrd="0" presId="urn:microsoft.com/office/officeart/2018/2/layout/IconCircleList"/>
    <dgm:cxn modelId="{9D4E1A74-200E-42CC-B1F7-FA279F4D3121}" type="presParOf" srcId="{088EEBBE-609A-42D8-AFB0-340C6D2FCBE2}" destId="{EB163D4F-FB19-405A-AF86-F970FCDF613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FF8ECB-2835-4CB3-9AD2-81D54FF5D9C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56F211-4B4A-44FD-9DC0-A71E382D4BC1}">
      <dgm:prSet/>
      <dgm:spPr/>
      <dgm:t>
        <a:bodyPr/>
        <a:lstStyle/>
        <a:p>
          <a:r>
            <a:rPr lang="en-US"/>
            <a:t>Bra utvecklingsmål och många av de egna utvecklingsmålen kvarstår även nästa år.</a:t>
          </a:r>
        </a:p>
      </dgm:t>
    </dgm:pt>
    <dgm:pt modelId="{B9D0D2E6-21C8-429A-A6AE-39F39B888A74}" type="parTrans" cxnId="{DFA9562A-075F-444E-90F0-76D7614B4681}">
      <dgm:prSet/>
      <dgm:spPr/>
      <dgm:t>
        <a:bodyPr/>
        <a:lstStyle/>
        <a:p>
          <a:endParaRPr lang="en-US"/>
        </a:p>
      </dgm:t>
    </dgm:pt>
    <dgm:pt modelId="{94D1A550-454E-4908-89BE-BA4C55AFEC95}" type="sibTrans" cxnId="{DFA9562A-075F-444E-90F0-76D7614B4681}">
      <dgm:prSet/>
      <dgm:spPr/>
      <dgm:t>
        <a:bodyPr/>
        <a:lstStyle/>
        <a:p>
          <a:endParaRPr lang="en-US"/>
        </a:p>
      </dgm:t>
    </dgm:pt>
    <dgm:pt modelId="{74C3D490-1784-4AF7-83E5-64366067D93F}">
      <dgm:prSet/>
      <dgm:spPr/>
      <dgm:t>
        <a:bodyPr/>
        <a:lstStyle/>
        <a:p>
          <a:r>
            <a:rPr lang="en-US"/>
            <a:t>Ses en ökad samverkan mellan regionerna, lyfts fram och har utvecklats till att fungera bra.</a:t>
          </a:r>
        </a:p>
      </dgm:t>
    </dgm:pt>
    <dgm:pt modelId="{E141BA10-676C-4E62-80FE-C6712CB8788F}" type="parTrans" cxnId="{56D91231-0EF6-4A25-B9DE-A167265C1440}">
      <dgm:prSet/>
      <dgm:spPr/>
      <dgm:t>
        <a:bodyPr/>
        <a:lstStyle/>
        <a:p>
          <a:endParaRPr lang="en-US"/>
        </a:p>
      </dgm:t>
    </dgm:pt>
    <dgm:pt modelId="{57E2B281-508D-45C1-9A68-EE564BE3AC2F}" type="sibTrans" cxnId="{56D91231-0EF6-4A25-B9DE-A167265C1440}">
      <dgm:prSet/>
      <dgm:spPr/>
      <dgm:t>
        <a:bodyPr/>
        <a:lstStyle/>
        <a:p>
          <a:endParaRPr lang="en-US"/>
        </a:p>
      </dgm:t>
    </dgm:pt>
    <dgm:pt modelId="{54F2B938-8282-40FF-A9D9-29FD715D41F7}">
      <dgm:prSet/>
      <dgm:spPr/>
      <dgm:t>
        <a:bodyPr/>
        <a:lstStyle/>
        <a:p>
          <a:r>
            <a:rPr lang="en-US"/>
            <a:t>Strukturen stödjer på ett bra sätt. Utbytet av kunskap och erfarenheter ger inspiration. Reflektion om att man lär av varandra. Mervärde genom att bjuda in NAG ledamöter regelbundet.</a:t>
          </a:r>
        </a:p>
      </dgm:t>
    </dgm:pt>
    <dgm:pt modelId="{B69482DC-0334-4D80-9A7C-4379344283CE}" type="parTrans" cxnId="{1A256878-F034-473B-B8AD-111BA6D609B5}">
      <dgm:prSet/>
      <dgm:spPr/>
      <dgm:t>
        <a:bodyPr/>
        <a:lstStyle/>
        <a:p>
          <a:endParaRPr lang="en-US"/>
        </a:p>
      </dgm:t>
    </dgm:pt>
    <dgm:pt modelId="{FF80EECC-DA1D-4EF3-8E70-203D1A8101AE}" type="sibTrans" cxnId="{1A256878-F034-473B-B8AD-111BA6D609B5}">
      <dgm:prSet/>
      <dgm:spPr/>
      <dgm:t>
        <a:bodyPr/>
        <a:lstStyle/>
        <a:p>
          <a:endParaRPr lang="en-US"/>
        </a:p>
      </dgm:t>
    </dgm:pt>
    <dgm:pt modelId="{08C7A3C0-7BAC-4241-B59A-9E139233A2E2}">
      <dgm:prSet/>
      <dgm:spPr/>
      <dgm:t>
        <a:bodyPr/>
        <a:lstStyle/>
        <a:p>
          <a:r>
            <a:rPr lang="en-US"/>
            <a:t>Beskrivs att det är värdefullt i uppföljningsdialog att kika tillbaka och framåt med ett strukturerat sätt. Bra att efterfrågan finns på det arbete som utförs.</a:t>
          </a:r>
        </a:p>
      </dgm:t>
    </dgm:pt>
    <dgm:pt modelId="{58DB1B3B-93E2-4A25-B730-9E68D37627BE}" type="parTrans" cxnId="{6BD591EA-FEE4-407A-A5E1-F90772B6D9F1}">
      <dgm:prSet/>
      <dgm:spPr/>
      <dgm:t>
        <a:bodyPr/>
        <a:lstStyle/>
        <a:p>
          <a:endParaRPr lang="en-US"/>
        </a:p>
      </dgm:t>
    </dgm:pt>
    <dgm:pt modelId="{64736EF5-58C8-4781-B410-066CD29F4071}" type="sibTrans" cxnId="{6BD591EA-FEE4-407A-A5E1-F90772B6D9F1}">
      <dgm:prSet/>
      <dgm:spPr/>
      <dgm:t>
        <a:bodyPr/>
        <a:lstStyle/>
        <a:p>
          <a:endParaRPr lang="en-US"/>
        </a:p>
      </dgm:t>
    </dgm:pt>
    <dgm:pt modelId="{05DE0501-D36A-4D1C-96B4-327199E243B2}">
      <dgm:prSet/>
      <dgm:spPr/>
      <dgm:t>
        <a:bodyPr/>
        <a:lstStyle/>
        <a:p>
          <a:r>
            <a:rPr lang="en-US"/>
            <a:t>Positivt med möjlighet till stöd från NRF och andra grupperingar. Tiden behövs för att utveckla och hålla i strukturen långsiktigt</a:t>
          </a:r>
        </a:p>
      </dgm:t>
    </dgm:pt>
    <dgm:pt modelId="{BD70017F-ACD3-4904-9867-AB4DACC2A201}" type="parTrans" cxnId="{BE2541C8-A1DD-42B3-9AB3-D19EF60F06AC}">
      <dgm:prSet/>
      <dgm:spPr/>
      <dgm:t>
        <a:bodyPr/>
        <a:lstStyle/>
        <a:p>
          <a:endParaRPr lang="en-US"/>
        </a:p>
      </dgm:t>
    </dgm:pt>
    <dgm:pt modelId="{738C31A6-AC65-4F56-990C-CB0174B046FD}" type="sibTrans" cxnId="{BE2541C8-A1DD-42B3-9AB3-D19EF60F06AC}">
      <dgm:prSet/>
      <dgm:spPr/>
      <dgm:t>
        <a:bodyPr/>
        <a:lstStyle/>
        <a:p>
          <a:endParaRPr lang="en-US"/>
        </a:p>
      </dgm:t>
    </dgm:pt>
    <dgm:pt modelId="{9B1B7F54-9A58-4D4A-88A1-471C6B3ADF97}">
      <dgm:prSet/>
      <dgm:spPr/>
      <dgm:t>
        <a:bodyPr/>
        <a:lstStyle/>
        <a:p>
          <a:r>
            <a:rPr lang="en-US"/>
            <a:t>Kommunikation med ledning utvecklas och efterfrågan kring arbetet ökar. Medverkan av verksamhetschefer är positivt.</a:t>
          </a:r>
        </a:p>
      </dgm:t>
    </dgm:pt>
    <dgm:pt modelId="{E924466A-A0DB-4E77-9284-DAF0D2BAC546}" type="parTrans" cxnId="{2BC7F413-5544-4679-80A3-669909876FAC}">
      <dgm:prSet/>
      <dgm:spPr/>
      <dgm:t>
        <a:bodyPr/>
        <a:lstStyle/>
        <a:p>
          <a:endParaRPr lang="en-US"/>
        </a:p>
      </dgm:t>
    </dgm:pt>
    <dgm:pt modelId="{07D386FB-D543-43CC-8A0A-1BBD85BE382D}" type="sibTrans" cxnId="{2BC7F413-5544-4679-80A3-669909876FAC}">
      <dgm:prSet/>
      <dgm:spPr/>
      <dgm:t>
        <a:bodyPr/>
        <a:lstStyle/>
        <a:p>
          <a:endParaRPr lang="en-US"/>
        </a:p>
      </dgm:t>
    </dgm:pt>
    <dgm:pt modelId="{78761728-B209-4778-B807-BEA5999680A3}">
      <dgm:prSet/>
      <dgm:spPr/>
      <dgm:t>
        <a:bodyPr/>
        <a:lstStyle/>
        <a:p>
          <a:r>
            <a:rPr lang="en-US"/>
            <a:t>Ett utvecklat stöd för införande och implementering av kunskapsstöd bidrar. </a:t>
          </a:r>
        </a:p>
      </dgm:t>
    </dgm:pt>
    <dgm:pt modelId="{DEAA3222-3EBC-469B-9960-7413F74C9E06}" type="parTrans" cxnId="{A599D118-73AF-4CF0-AF7E-FA58BD79F759}">
      <dgm:prSet/>
      <dgm:spPr/>
      <dgm:t>
        <a:bodyPr/>
        <a:lstStyle/>
        <a:p>
          <a:endParaRPr lang="en-US"/>
        </a:p>
      </dgm:t>
    </dgm:pt>
    <dgm:pt modelId="{8CF64FEA-D1C6-4921-B036-E829B96B4192}" type="sibTrans" cxnId="{A599D118-73AF-4CF0-AF7E-FA58BD79F759}">
      <dgm:prSet/>
      <dgm:spPr/>
      <dgm:t>
        <a:bodyPr/>
        <a:lstStyle/>
        <a:p>
          <a:endParaRPr lang="en-US"/>
        </a:p>
      </dgm:t>
    </dgm:pt>
    <dgm:pt modelId="{7A4A71D6-6C22-4636-B24B-850A79C37702}" type="pres">
      <dgm:prSet presAssocID="{2FFF8ECB-2835-4CB3-9AD2-81D54FF5D9C6}" presName="root" presStyleCnt="0">
        <dgm:presLayoutVars>
          <dgm:dir/>
          <dgm:resizeHandles val="exact"/>
        </dgm:presLayoutVars>
      </dgm:prSet>
      <dgm:spPr/>
    </dgm:pt>
    <dgm:pt modelId="{CC0C5542-7D0B-4F45-8F9B-E545942E05E2}" type="pres">
      <dgm:prSet presAssocID="{9F56F211-4B4A-44FD-9DC0-A71E382D4BC1}" presName="compNode" presStyleCnt="0"/>
      <dgm:spPr/>
    </dgm:pt>
    <dgm:pt modelId="{8C429420-FB8C-4D36-98CC-E12D803DFEBD}" type="pres">
      <dgm:prSet presAssocID="{9F56F211-4B4A-44FD-9DC0-A71E382D4BC1}" presName="bgRect" presStyleLbl="bgShp" presStyleIdx="0" presStyleCnt="7"/>
      <dgm:spPr/>
    </dgm:pt>
    <dgm:pt modelId="{D5FBFB95-D777-4A85-BE56-DFA5FE5AB1C0}" type="pres">
      <dgm:prSet presAssocID="{9F56F211-4B4A-44FD-9DC0-A71E382D4BC1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37E49B7E-1DE8-4B84-9860-C8160D9BDF04}" type="pres">
      <dgm:prSet presAssocID="{9F56F211-4B4A-44FD-9DC0-A71E382D4BC1}" presName="spaceRect" presStyleCnt="0"/>
      <dgm:spPr/>
    </dgm:pt>
    <dgm:pt modelId="{4D286D0E-2688-4667-BF82-B3F37E0CAEEB}" type="pres">
      <dgm:prSet presAssocID="{9F56F211-4B4A-44FD-9DC0-A71E382D4BC1}" presName="parTx" presStyleLbl="revTx" presStyleIdx="0" presStyleCnt="7">
        <dgm:presLayoutVars>
          <dgm:chMax val="0"/>
          <dgm:chPref val="0"/>
        </dgm:presLayoutVars>
      </dgm:prSet>
      <dgm:spPr/>
    </dgm:pt>
    <dgm:pt modelId="{24141018-3CB8-40BA-A64F-95E829BDCC8B}" type="pres">
      <dgm:prSet presAssocID="{94D1A550-454E-4908-89BE-BA4C55AFEC95}" presName="sibTrans" presStyleCnt="0"/>
      <dgm:spPr/>
    </dgm:pt>
    <dgm:pt modelId="{4B1F627E-4302-4EDE-9646-02262B6F34B3}" type="pres">
      <dgm:prSet presAssocID="{74C3D490-1784-4AF7-83E5-64366067D93F}" presName="compNode" presStyleCnt="0"/>
      <dgm:spPr/>
    </dgm:pt>
    <dgm:pt modelId="{B4D629B7-91FF-4890-8CE1-FC8FA7517851}" type="pres">
      <dgm:prSet presAssocID="{74C3D490-1784-4AF7-83E5-64366067D93F}" presName="bgRect" presStyleLbl="bgShp" presStyleIdx="1" presStyleCnt="7"/>
      <dgm:spPr/>
    </dgm:pt>
    <dgm:pt modelId="{95426776-BA91-4E7C-85C1-F183B73118F3}" type="pres">
      <dgm:prSet presAssocID="{74C3D490-1784-4AF7-83E5-64366067D93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F0823C3-F9FB-47AA-A062-3AE96D67BB63}" type="pres">
      <dgm:prSet presAssocID="{74C3D490-1784-4AF7-83E5-64366067D93F}" presName="spaceRect" presStyleCnt="0"/>
      <dgm:spPr/>
    </dgm:pt>
    <dgm:pt modelId="{34627C39-CB2A-4929-AEBD-528F0EE2F192}" type="pres">
      <dgm:prSet presAssocID="{74C3D490-1784-4AF7-83E5-64366067D93F}" presName="parTx" presStyleLbl="revTx" presStyleIdx="1" presStyleCnt="7">
        <dgm:presLayoutVars>
          <dgm:chMax val="0"/>
          <dgm:chPref val="0"/>
        </dgm:presLayoutVars>
      </dgm:prSet>
      <dgm:spPr/>
    </dgm:pt>
    <dgm:pt modelId="{58AFD02D-2F83-4C02-A584-3AD5D69CF6C2}" type="pres">
      <dgm:prSet presAssocID="{57E2B281-508D-45C1-9A68-EE564BE3AC2F}" presName="sibTrans" presStyleCnt="0"/>
      <dgm:spPr/>
    </dgm:pt>
    <dgm:pt modelId="{F869C5DB-7446-45D4-B682-2AAC51C3B14A}" type="pres">
      <dgm:prSet presAssocID="{54F2B938-8282-40FF-A9D9-29FD715D41F7}" presName="compNode" presStyleCnt="0"/>
      <dgm:spPr/>
    </dgm:pt>
    <dgm:pt modelId="{2616149B-B32B-4344-A20B-5FC4339FF063}" type="pres">
      <dgm:prSet presAssocID="{54F2B938-8282-40FF-A9D9-29FD715D41F7}" presName="bgRect" presStyleLbl="bgShp" presStyleIdx="2" presStyleCnt="7"/>
      <dgm:spPr/>
    </dgm:pt>
    <dgm:pt modelId="{F1272470-2DBA-47EB-931F-27399B27594E}" type="pres">
      <dgm:prSet presAssocID="{54F2B938-8282-40FF-A9D9-29FD715D41F7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996D270-C11A-4CD1-ACDB-62E18B302D12}" type="pres">
      <dgm:prSet presAssocID="{54F2B938-8282-40FF-A9D9-29FD715D41F7}" presName="spaceRect" presStyleCnt="0"/>
      <dgm:spPr/>
    </dgm:pt>
    <dgm:pt modelId="{9A2773F1-FABB-47DC-8F93-1803C72F24A8}" type="pres">
      <dgm:prSet presAssocID="{54F2B938-8282-40FF-A9D9-29FD715D41F7}" presName="parTx" presStyleLbl="revTx" presStyleIdx="2" presStyleCnt="7">
        <dgm:presLayoutVars>
          <dgm:chMax val="0"/>
          <dgm:chPref val="0"/>
        </dgm:presLayoutVars>
      </dgm:prSet>
      <dgm:spPr/>
    </dgm:pt>
    <dgm:pt modelId="{1A66B19C-FAA6-46EC-B7B7-9501118ACC68}" type="pres">
      <dgm:prSet presAssocID="{FF80EECC-DA1D-4EF3-8E70-203D1A8101AE}" presName="sibTrans" presStyleCnt="0"/>
      <dgm:spPr/>
    </dgm:pt>
    <dgm:pt modelId="{D6C87EDF-C552-44F5-BAAC-6082835C2EDD}" type="pres">
      <dgm:prSet presAssocID="{08C7A3C0-7BAC-4241-B59A-9E139233A2E2}" presName="compNode" presStyleCnt="0"/>
      <dgm:spPr/>
    </dgm:pt>
    <dgm:pt modelId="{DBCAB3F9-D6C7-4DC9-930F-C1EB8E2874E8}" type="pres">
      <dgm:prSet presAssocID="{08C7A3C0-7BAC-4241-B59A-9E139233A2E2}" presName="bgRect" presStyleLbl="bgShp" presStyleIdx="3" presStyleCnt="7"/>
      <dgm:spPr/>
    </dgm:pt>
    <dgm:pt modelId="{AF5EA808-3F9E-4D87-8C8C-3A3A36E3A876}" type="pres">
      <dgm:prSet presAssocID="{08C7A3C0-7BAC-4241-B59A-9E139233A2E2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äkare"/>
        </a:ext>
      </dgm:extLst>
    </dgm:pt>
    <dgm:pt modelId="{F20C972F-7D84-426E-A554-235DFA88CB8E}" type="pres">
      <dgm:prSet presAssocID="{08C7A3C0-7BAC-4241-B59A-9E139233A2E2}" presName="spaceRect" presStyleCnt="0"/>
      <dgm:spPr/>
    </dgm:pt>
    <dgm:pt modelId="{8A086710-DCAC-4E87-8B4C-44F7B69624BC}" type="pres">
      <dgm:prSet presAssocID="{08C7A3C0-7BAC-4241-B59A-9E139233A2E2}" presName="parTx" presStyleLbl="revTx" presStyleIdx="3" presStyleCnt="7">
        <dgm:presLayoutVars>
          <dgm:chMax val="0"/>
          <dgm:chPref val="0"/>
        </dgm:presLayoutVars>
      </dgm:prSet>
      <dgm:spPr/>
    </dgm:pt>
    <dgm:pt modelId="{5A23B6D8-C707-40AB-8059-E037212D2C39}" type="pres">
      <dgm:prSet presAssocID="{64736EF5-58C8-4781-B410-066CD29F4071}" presName="sibTrans" presStyleCnt="0"/>
      <dgm:spPr/>
    </dgm:pt>
    <dgm:pt modelId="{05031BE1-C66C-426C-BA12-472C229B2B75}" type="pres">
      <dgm:prSet presAssocID="{05DE0501-D36A-4D1C-96B4-327199E243B2}" presName="compNode" presStyleCnt="0"/>
      <dgm:spPr/>
    </dgm:pt>
    <dgm:pt modelId="{07C921EC-6DDB-4997-9216-72C505EB349A}" type="pres">
      <dgm:prSet presAssocID="{05DE0501-D36A-4D1C-96B4-327199E243B2}" presName="bgRect" presStyleLbl="bgShp" presStyleIdx="4" presStyleCnt="7"/>
      <dgm:spPr/>
    </dgm:pt>
    <dgm:pt modelId="{0A684A9A-9757-4CE6-8D6B-B349271D229F}" type="pres">
      <dgm:prSet presAssocID="{05DE0501-D36A-4D1C-96B4-327199E243B2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89F0459F-E260-4FC0-8E09-29711BD8C90E}" type="pres">
      <dgm:prSet presAssocID="{05DE0501-D36A-4D1C-96B4-327199E243B2}" presName="spaceRect" presStyleCnt="0"/>
      <dgm:spPr/>
    </dgm:pt>
    <dgm:pt modelId="{3BFA2191-B7C8-4F06-AF19-435319C90A13}" type="pres">
      <dgm:prSet presAssocID="{05DE0501-D36A-4D1C-96B4-327199E243B2}" presName="parTx" presStyleLbl="revTx" presStyleIdx="4" presStyleCnt="7">
        <dgm:presLayoutVars>
          <dgm:chMax val="0"/>
          <dgm:chPref val="0"/>
        </dgm:presLayoutVars>
      </dgm:prSet>
      <dgm:spPr/>
    </dgm:pt>
    <dgm:pt modelId="{615AD7A0-8CEB-4AA9-9799-9BFC2D9BFDB6}" type="pres">
      <dgm:prSet presAssocID="{738C31A6-AC65-4F56-990C-CB0174B046FD}" presName="sibTrans" presStyleCnt="0"/>
      <dgm:spPr/>
    </dgm:pt>
    <dgm:pt modelId="{8F1AE1D1-FC2B-4CAD-BA24-EBC53C568E64}" type="pres">
      <dgm:prSet presAssocID="{9B1B7F54-9A58-4D4A-88A1-471C6B3ADF97}" presName="compNode" presStyleCnt="0"/>
      <dgm:spPr/>
    </dgm:pt>
    <dgm:pt modelId="{230FDE00-BA53-4CD3-9C7F-8C3D24F6DBE4}" type="pres">
      <dgm:prSet presAssocID="{9B1B7F54-9A58-4D4A-88A1-471C6B3ADF97}" presName="bgRect" presStyleLbl="bgShp" presStyleIdx="5" presStyleCnt="7"/>
      <dgm:spPr/>
    </dgm:pt>
    <dgm:pt modelId="{6019919F-267D-4510-A455-5F69BF563D30}" type="pres">
      <dgm:prSet presAssocID="{9B1B7F54-9A58-4D4A-88A1-471C6B3ADF9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19F3222F-E6F6-429F-94A6-2A53474188E6}" type="pres">
      <dgm:prSet presAssocID="{9B1B7F54-9A58-4D4A-88A1-471C6B3ADF97}" presName="spaceRect" presStyleCnt="0"/>
      <dgm:spPr/>
    </dgm:pt>
    <dgm:pt modelId="{DF652DFD-DC42-4F59-BACC-6B15C21A07DA}" type="pres">
      <dgm:prSet presAssocID="{9B1B7F54-9A58-4D4A-88A1-471C6B3ADF97}" presName="parTx" presStyleLbl="revTx" presStyleIdx="5" presStyleCnt="7">
        <dgm:presLayoutVars>
          <dgm:chMax val="0"/>
          <dgm:chPref val="0"/>
        </dgm:presLayoutVars>
      </dgm:prSet>
      <dgm:spPr/>
    </dgm:pt>
    <dgm:pt modelId="{BAFFA623-5224-47AB-8AC7-EE764D4A4374}" type="pres">
      <dgm:prSet presAssocID="{07D386FB-D543-43CC-8A0A-1BBD85BE382D}" presName="sibTrans" presStyleCnt="0"/>
      <dgm:spPr/>
    </dgm:pt>
    <dgm:pt modelId="{5238FAAC-86CD-41EC-AF07-E3D05DB30239}" type="pres">
      <dgm:prSet presAssocID="{78761728-B209-4778-B807-BEA5999680A3}" presName="compNode" presStyleCnt="0"/>
      <dgm:spPr/>
    </dgm:pt>
    <dgm:pt modelId="{CE561AF4-A8B8-46EB-9EDB-32E8C4973B91}" type="pres">
      <dgm:prSet presAssocID="{78761728-B209-4778-B807-BEA5999680A3}" presName="bgRect" presStyleLbl="bgShp" presStyleIdx="6" presStyleCnt="7"/>
      <dgm:spPr/>
    </dgm:pt>
    <dgm:pt modelId="{54ABED91-9B48-47A9-A741-81128CD34EE0}" type="pres">
      <dgm:prSet presAssocID="{78761728-B209-4778-B807-BEA5999680A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jukvård"/>
        </a:ext>
      </dgm:extLst>
    </dgm:pt>
    <dgm:pt modelId="{F764B617-7C6B-4372-9862-232C78BCA706}" type="pres">
      <dgm:prSet presAssocID="{78761728-B209-4778-B807-BEA5999680A3}" presName="spaceRect" presStyleCnt="0"/>
      <dgm:spPr/>
    </dgm:pt>
    <dgm:pt modelId="{0D30FBA0-6403-4F2C-9F63-68E3956DA979}" type="pres">
      <dgm:prSet presAssocID="{78761728-B209-4778-B807-BEA5999680A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3EA84E07-C11A-4404-9F40-FCD1886FDCF9}" type="presOf" srcId="{9F56F211-4B4A-44FD-9DC0-A71E382D4BC1}" destId="{4D286D0E-2688-4667-BF82-B3F37E0CAEEB}" srcOrd="0" destOrd="0" presId="urn:microsoft.com/office/officeart/2018/2/layout/IconVerticalSolidList"/>
    <dgm:cxn modelId="{2BC7F413-5544-4679-80A3-669909876FAC}" srcId="{2FFF8ECB-2835-4CB3-9AD2-81D54FF5D9C6}" destId="{9B1B7F54-9A58-4D4A-88A1-471C6B3ADF97}" srcOrd="5" destOrd="0" parTransId="{E924466A-A0DB-4E77-9284-DAF0D2BAC546}" sibTransId="{07D386FB-D543-43CC-8A0A-1BBD85BE382D}"/>
    <dgm:cxn modelId="{A599D118-73AF-4CF0-AF7E-FA58BD79F759}" srcId="{2FFF8ECB-2835-4CB3-9AD2-81D54FF5D9C6}" destId="{78761728-B209-4778-B807-BEA5999680A3}" srcOrd="6" destOrd="0" parTransId="{DEAA3222-3EBC-469B-9960-7413F74C9E06}" sibTransId="{8CF64FEA-D1C6-4921-B036-E829B96B4192}"/>
    <dgm:cxn modelId="{AFB56D1C-9915-4385-9803-DF21F5074829}" type="presOf" srcId="{05DE0501-D36A-4D1C-96B4-327199E243B2}" destId="{3BFA2191-B7C8-4F06-AF19-435319C90A13}" srcOrd="0" destOrd="0" presId="urn:microsoft.com/office/officeart/2018/2/layout/IconVerticalSolidList"/>
    <dgm:cxn modelId="{DFA9562A-075F-444E-90F0-76D7614B4681}" srcId="{2FFF8ECB-2835-4CB3-9AD2-81D54FF5D9C6}" destId="{9F56F211-4B4A-44FD-9DC0-A71E382D4BC1}" srcOrd="0" destOrd="0" parTransId="{B9D0D2E6-21C8-429A-A6AE-39F39B888A74}" sibTransId="{94D1A550-454E-4908-89BE-BA4C55AFEC95}"/>
    <dgm:cxn modelId="{56D91231-0EF6-4A25-B9DE-A167265C1440}" srcId="{2FFF8ECB-2835-4CB3-9AD2-81D54FF5D9C6}" destId="{74C3D490-1784-4AF7-83E5-64366067D93F}" srcOrd="1" destOrd="0" parTransId="{E141BA10-676C-4E62-80FE-C6712CB8788F}" sibTransId="{57E2B281-508D-45C1-9A68-EE564BE3AC2F}"/>
    <dgm:cxn modelId="{78C12967-0A2A-418F-B9D3-6E023C9E4FD5}" type="presOf" srcId="{54F2B938-8282-40FF-A9D9-29FD715D41F7}" destId="{9A2773F1-FABB-47DC-8F93-1803C72F24A8}" srcOrd="0" destOrd="0" presId="urn:microsoft.com/office/officeart/2018/2/layout/IconVerticalSolidList"/>
    <dgm:cxn modelId="{3BC0306B-DC38-4F13-8C99-9D35B415839B}" type="presOf" srcId="{78761728-B209-4778-B807-BEA5999680A3}" destId="{0D30FBA0-6403-4F2C-9F63-68E3956DA979}" srcOrd="0" destOrd="0" presId="urn:microsoft.com/office/officeart/2018/2/layout/IconVerticalSolidList"/>
    <dgm:cxn modelId="{C40A1254-E333-498F-B7B0-CAEDE25CFDC7}" type="presOf" srcId="{9B1B7F54-9A58-4D4A-88A1-471C6B3ADF97}" destId="{DF652DFD-DC42-4F59-BACC-6B15C21A07DA}" srcOrd="0" destOrd="0" presId="urn:microsoft.com/office/officeart/2018/2/layout/IconVerticalSolidList"/>
    <dgm:cxn modelId="{1A256878-F034-473B-B8AD-111BA6D609B5}" srcId="{2FFF8ECB-2835-4CB3-9AD2-81D54FF5D9C6}" destId="{54F2B938-8282-40FF-A9D9-29FD715D41F7}" srcOrd="2" destOrd="0" parTransId="{B69482DC-0334-4D80-9A7C-4379344283CE}" sibTransId="{FF80EECC-DA1D-4EF3-8E70-203D1A8101AE}"/>
    <dgm:cxn modelId="{8223E17E-93F6-42A5-A2E7-D195DF1A41ED}" type="presOf" srcId="{08C7A3C0-7BAC-4241-B59A-9E139233A2E2}" destId="{8A086710-DCAC-4E87-8B4C-44F7B69624BC}" srcOrd="0" destOrd="0" presId="urn:microsoft.com/office/officeart/2018/2/layout/IconVerticalSolidList"/>
    <dgm:cxn modelId="{92C2E69D-7E1D-473F-B1A8-4E6212E72DCF}" type="presOf" srcId="{74C3D490-1784-4AF7-83E5-64366067D93F}" destId="{34627C39-CB2A-4929-AEBD-528F0EE2F192}" srcOrd="0" destOrd="0" presId="urn:microsoft.com/office/officeart/2018/2/layout/IconVerticalSolidList"/>
    <dgm:cxn modelId="{534F79C0-A0AE-4A01-B355-521ACF228521}" type="presOf" srcId="{2FFF8ECB-2835-4CB3-9AD2-81D54FF5D9C6}" destId="{7A4A71D6-6C22-4636-B24B-850A79C37702}" srcOrd="0" destOrd="0" presId="urn:microsoft.com/office/officeart/2018/2/layout/IconVerticalSolidList"/>
    <dgm:cxn modelId="{BE2541C8-A1DD-42B3-9AB3-D19EF60F06AC}" srcId="{2FFF8ECB-2835-4CB3-9AD2-81D54FF5D9C6}" destId="{05DE0501-D36A-4D1C-96B4-327199E243B2}" srcOrd="4" destOrd="0" parTransId="{BD70017F-ACD3-4904-9867-AB4DACC2A201}" sibTransId="{738C31A6-AC65-4F56-990C-CB0174B046FD}"/>
    <dgm:cxn modelId="{6BD591EA-FEE4-407A-A5E1-F90772B6D9F1}" srcId="{2FFF8ECB-2835-4CB3-9AD2-81D54FF5D9C6}" destId="{08C7A3C0-7BAC-4241-B59A-9E139233A2E2}" srcOrd="3" destOrd="0" parTransId="{58DB1B3B-93E2-4A25-B730-9E68D37627BE}" sibTransId="{64736EF5-58C8-4781-B410-066CD29F4071}"/>
    <dgm:cxn modelId="{0A841731-6098-47BE-8E6A-EFDF806B84E2}" type="presParOf" srcId="{7A4A71D6-6C22-4636-B24B-850A79C37702}" destId="{CC0C5542-7D0B-4F45-8F9B-E545942E05E2}" srcOrd="0" destOrd="0" presId="urn:microsoft.com/office/officeart/2018/2/layout/IconVerticalSolidList"/>
    <dgm:cxn modelId="{31E2D1DE-0DFC-4A9E-B294-2AD001A61913}" type="presParOf" srcId="{CC0C5542-7D0B-4F45-8F9B-E545942E05E2}" destId="{8C429420-FB8C-4D36-98CC-E12D803DFEBD}" srcOrd="0" destOrd="0" presId="urn:microsoft.com/office/officeart/2018/2/layout/IconVerticalSolidList"/>
    <dgm:cxn modelId="{4F8A811C-C471-40C8-B1BD-0A0CD54DF3FC}" type="presParOf" srcId="{CC0C5542-7D0B-4F45-8F9B-E545942E05E2}" destId="{D5FBFB95-D777-4A85-BE56-DFA5FE5AB1C0}" srcOrd="1" destOrd="0" presId="urn:microsoft.com/office/officeart/2018/2/layout/IconVerticalSolidList"/>
    <dgm:cxn modelId="{C6D030AD-ED58-4ED7-A880-08E799E09061}" type="presParOf" srcId="{CC0C5542-7D0B-4F45-8F9B-E545942E05E2}" destId="{37E49B7E-1DE8-4B84-9860-C8160D9BDF04}" srcOrd="2" destOrd="0" presId="urn:microsoft.com/office/officeart/2018/2/layout/IconVerticalSolidList"/>
    <dgm:cxn modelId="{93E3F3A0-E9AC-4E97-B5C6-E573C50512D4}" type="presParOf" srcId="{CC0C5542-7D0B-4F45-8F9B-E545942E05E2}" destId="{4D286D0E-2688-4667-BF82-B3F37E0CAEEB}" srcOrd="3" destOrd="0" presId="urn:microsoft.com/office/officeart/2018/2/layout/IconVerticalSolidList"/>
    <dgm:cxn modelId="{FECE87BF-E387-4F94-B01F-396E3145B162}" type="presParOf" srcId="{7A4A71D6-6C22-4636-B24B-850A79C37702}" destId="{24141018-3CB8-40BA-A64F-95E829BDCC8B}" srcOrd="1" destOrd="0" presId="urn:microsoft.com/office/officeart/2018/2/layout/IconVerticalSolidList"/>
    <dgm:cxn modelId="{5A2BBFD1-25AD-4571-8B57-4B5ED85DD996}" type="presParOf" srcId="{7A4A71D6-6C22-4636-B24B-850A79C37702}" destId="{4B1F627E-4302-4EDE-9646-02262B6F34B3}" srcOrd="2" destOrd="0" presId="urn:microsoft.com/office/officeart/2018/2/layout/IconVerticalSolidList"/>
    <dgm:cxn modelId="{7F37951B-64B8-41A5-80FD-C593471A530F}" type="presParOf" srcId="{4B1F627E-4302-4EDE-9646-02262B6F34B3}" destId="{B4D629B7-91FF-4890-8CE1-FC8FA7517851}" srcOrd="0" destOrd="0" presId="urn:microsoft.com/office/officeart/2018/2/layout/IconVerticalSolidList"/>
    <dgm:cxn modelId="{C065B040-DD4A-4144-AC6D-8C89470873B6}" type="presParOf" srcId="{4B1F627E-4302-4EDE-9646-02262B6F34B3}" destId="{95426776-BA91-4E7C-85C1-F183B73118F3}" srcOrd="1" destOrd="0" presId="urn:microsoft.com/office/officeart/2018/2/layout/IconVerticalSolidList"/>
    <dgm:cxn modelId="{ED614665-DC28-4F6F-9046-36C089B0DE8D}" type="presParOf" srcId="{4B1F627E-4302-4EDE-9646-02262B6F34B3}" destId="{3F0823C3-F9FB-47AA-A062-3AE96D67BB63}" srcOrd="2" destOrd="0" presId="urn:microsoft.com/office/officeart/2018/2/layout/IconVerticalSolidList"/>
    <dgm:cxn modelId="{2850E5EC-01F5-4742-9188-8A159AB6476C}" type="presParOf" srcId="{4B1F627E-4302-4EDE-9646-02262B6F34B3}" destId="{34627C39-CB2A-4929-AEBD-528F0EE2F192}" srcOrd="3" destOrd="0" presId="urn:microsoft.com/office/officeart/2018/2/layout/IconVerticalSolidList"/>
    <dgm:cxn modelId="{A3B99011-06EC-45C7-B4C9-33B22031E18A}" type="presParOf" srcId="{7A4A71D6-6C22-4636-B24B-850A79C37702}" destId="{58AFD02D-2F83-4C02-A584-3AD5D69CF6C2}" srcOrd="3" destOrd="0" presId="urn:microsoft.com/office/officeart/2018/2/layout/IconVerticalSolidList"/>
    <dgm:cxn modelId="{21FB6537-13FE-4279-B726-ADCFBB9F9326}" type="presParOf" srcId="{7A4A71D6-6C22-4636-B24B-850A79C37702}" destId="{F869C5DB-7446-45D4-B682-2AAC51C3B14A}" srcOrd="4" destOrd="0" presId="urn:microsoft.com/office/officeart/2018/2/layout/IconVerticalSolidList"/>
    <dgm:cxn modelId="{3B1FF850-B425-489E-94B7-9C98FA61D384}" type="presParOf" srcId="{F869C5DB-7446-45D4-B682-2AAC51C3B14A}" destId="{2616149B-B32B-4344-A20B-5FC4339FF063}" srcOrd="0" destOrd="0" presId="urn:microsoft.com/office/officeart/2018/2/layout/IconVerticalSolidList"/>
    <dgm:cxn modelId="{32221DEB-095A-4538-A245-BDCE97984617}" type="presParOf" srcId="{F869C5DB-7446-45D4-B682-2AAC51C3B14A}" destId="{F1272470-2DBA-47EB-931F-27399B27594E}" srcOrd="1" destOrd="0" presId="urn:microsoft.com/office/officeart/2018/2/layout/IconVerticalSolidList"/>
    <dgm:cxn modelId="{939B2B03-D827-4EF3-99A8-6F454278B256}" type="presParOf" srcId="{F869C5DB-7446-45D4-B682-2AAC51C3B14A}" destId="{E996D270-C11A-4CD1-ACDB-62E18B302D12}" srcOrd="2" destOrd="0" presId="urn:microsoft.com/office/officeart/2018/2/layout/IconVerticalSolidList"/>
    <dgm:cxn modelId="{6485DE54-0FBB-4B2A-AD9D-AC6D40327751}" type="presParOf" srcId="{F869C5DB-7446-45D4-B682-2AAC51C3B14A}" destId="{9A2773F1-FABB-47DC-8F93-1803C72F24A8}" srcOrd="3" destOrd="0" presId="urn:microsoft.com/office/officeart/2018/2/layout/IconVerticalSolidList"/>
    <dgm:cxn modelId="{E030FBCC-CC81-40A7-A74A-9B4CDDF44E3C}" type="presParOf" srcId="{7A4A71D6-6C22-4636-B24B-850A79C37702}" destId="{1A66B19C-FAA6-46EC-B7B7-9501118ACC68}" srcOrd="5" destOrd="0" presId="urn:microsoft.com/office/officeart/2018/2/layout/IconVerticalSolidList"/>
    <dgm:cxn modelId="{531C9FC8-152D-484F-82D1-B34F742AE4EC}" type="presParOf" srcId="{7A4A71D6-6C22-4636-B24B-850A79C37702}" destId="{D6C87EDF-C552-44F5-BAAC-6082835C2EDD}" srcOrd="6" destOrd="0" presId="urn:microsoft.com/office/officeart/2018/2/layout/IconVerticalSolidList"/>
    <dgm:cxn modelId="{061A40A6-DD53-48CC-87D0-81F81576C4EC}" type="presParOf" srcId="{D6C87EDF-C552-44F5-BAAC-6082835C2EDD}" destId="{DBCAB3F9-D6C7-4DC9-930F-C1EB8E2874E8}" srcOrd="0" destOrd="0" presId="urn:microsoft.com/office/officeart/2018/2/layout/IconVerticalSolidList"/>
    <dgm:cxn modelId="{9DC6FF00-BFA2-4399-A21C-B8A98746D05A}" type="presParOf" srcId="{D6C87EDF-C552-44F5-BAAC-6082835C2EDD}" destId="{AF5EA808-3F9E-4D87-8C8C-3A3A36E3A876}" srcOrd="1" destOrd="0" presId="urn:microsoft.com/office/officeart/2018/2/layout/IconVerticalSolidList"/>
    <dgm:cxn modelId="{5E2EEED7-97E8-4480-B145-5C11CF64493A}" type="presParOf" srcId="{D6C87EDF-C552-44F5-BAAC-6082835C2EDD}" destId="{F20C972F-7D84-426E-A554-235DFA88CB8E}" srcOrd="2" destOrd="0" presId="urn:microsoft.com/office/officeart/2018/2/layout/IconVerticalSolidList"/>
    <dgm:cxn modelId="{D3F5E626-4E4B-48B1-BE40-0BFCBCE596C4}" type="presParOf" srcId="{D6C87EDF-C552-44F5-BAAC-6082835C2EDD}" destId="{8A086710-DCAC-4E87-8B4C-44F7B69624BC}" srcOrd="3" destOrd="0" presId="urn:microsoft.com/office/officeart/2018/2/layout/IconVerticalSolidList"/>
    <dgm:cxn modelId="{70EC0B35-4826-4E5D-8486-EC8995D4ED20}" type="presParOf" srcId="{7A4A71D6-6C22-4636-B24B-850A79C37702}" destId="{5A23B6D8-C707-40AB-8059-E037212D2C39}" srcOrd="7" destOrd="0" presId="urn:microsoft.com/office/officeart/2018/2/layout/IconVerticalSolidList"/>
    <dgm:cxn modelId="{F4371D72-09C6-414B-8505-482D43E8CF66}" type="presParOf" srcId="{7A4A71D6-6C22-4636-B24B-850A79C37702}" destId="{05031BE1-C66C-426C-BA12-472C229B2B75}" srcOrd="8" destOrd="0" presId="urn:microsoft.com/office/officeart/2018/2/layout/IconVerticalSolidList"/>
    <dgm:cxn modelId="{F4C9688D-CAAB-46CB-89AC-D4D5F7359495}" type="presParOf" srcId="{05031BE1-C66C-426C-BA12-472C229B2B75}" destId="{07C921EC-6DDB-4997-9216-72C505EB349A}" srcOrd="0" destOrd="0" presId="urn:microsoft.com/office/officeart/2018/2/layout/IconVerticalSolidList"/>
    <dgm:cxn modelId="{D97CD650-AAD8-4ADA-8FD1-8F9E8DF70536}" type="presParOf" srcId="{05031BE1-C66C-426C-BA12-472C229B2B75}" destId="{0A684A9A-9757-4CE6-8D6B-B349271D229F}" srcOrd="1" destOrd="0" presId="urn:microsoft.com/office/officeart/2018/2/layout/IconVerticalSolidList"/>
    <dgm:cxn modelId="{EA7FAF2D-2B12-47FA-B3CA-E432F7BBC466}" type="presParOf" srcId="{05031BE1-C66C-426C-BA12-472C229B2B75}" destId="{89F0459F-E260-4FC0-8E09-29711BD8C90E}" srcOrd="2" destOrd="0" presId="urn:microsoft.com/office/officeart/2018/2/layout/IconVerticalSolidList"/>
    <dgm:cxn modelId="{7078276B-2B45-48FA-B122-FC7A5D0E43AF}" type="presParOf" srcId="{05031BE1-C66C-426C-BA12-472C229B2B75}" destId="{3BFA2191-B7C8-4F06-AF19-435319C90A13}" srcOrd="3" destOrd="0" presId="urn:microsoft.com/office/officeart/2018/2/layout/IconVerticalSolidList"/>
    <dgm:cxn modelId="{2191C4DD-A284-44D6-8172-9090202C6E31}" type="presParOf" srcId="{7A4A71D6-6C22-4636-B24B-850A79C37702}" destId="{615AD7A0-8CEB-4AA9-9799-9BFC2D9BFDB6}" srcOrd="9" destOrd="0" presId="urn:microsoft.com/office/officeart/2018/2/layout/IconVerticalSolidList"/>
    <dgm:cxn modelId="{FFFEBE50-D6BC-4AB2-B855-DF0B51873CA1}" type="presParOf" srcId="{7A4A71D6-6C22-4636-B24B-850A79C37702}" destId="{8F1AE1D1-FC2B-4CAD-BA24-EBC53C568E64}" srcOrd="10" destOrd="0" presId="urn:microsoft.com/office/officeart/2018/2/layout/IconVerticalSolidList"/>
    <dgm:cxn modelId="{175B8E15-8E5B-4C4A-96A2-1F388079103C}" type="presParOf" srcId="{8F1AE1D1-FC2B-4CAD-BA24-EBC53C568E64}" destId="{230FDE00-BA53-4CD3-9C7F-8C3D24F6DBE4}" srcOrd="0" destOrd="0" presId="urn:microsoft.com/office/officeart/2018/2/layout/IconVerticalSolidList"/>
    <dgm:cxn modelId="{BCBE3081-BBD9-41A7-ACDA-2FEE569BC88A}" type="presParOf" srcId="{8F1AE1D1-FC2B-4CAD-BA24-EBC53C568E64}" destId="{6019919F-267D-4510-A455-5F69BF563D30}" srcOrd="1" destOrd="0" presId="urn:microsoft.com/office/officeart/2018/2/layout/IconVerticalSolidList"/>
    <dgm:cxn modelId="{6D111680-BAFB-4ACB-81FE-B2C3E18321E5}" type="presParOf" srcId="{8F1AE1D1-FC2B-4CAD-BA24-EBC53C568E64}" destId="{19F3222F-E6F6-429F-94A6-2A53474188E6}" srcOrd="2" destOrd="0" presId="urn:microsoft.com/office/officeart/2018/2/layout/IconVerticalSolidList"/>
    <dgm:cxn modelId="{2FD4E11C-010E-4655-B962-3E10C500B4E2}" type="presParOf" srcId="{8F1AE1D1-FC2B-4CAD-BA24-EBC53C568E64}" destId="{DF652DFD-DC42-4F59-BACC-6B15C21A07DA}" srcOrd="3" destOrd="0" presId="urn:microsoft.com/office/officeart/2018/2/layout/IconVerticalSolidList"/>
    <dgm:cxn modelId="{D80D842E-AB89-473C-B089-54769987B190}" type="presParOf" srcId="{7A4A71D6-6C22-4636-B24B-850A79C37702}" destId="{BAFFA623-5224-47AB-8AC7-EE764D4A4374}" srcOrd="11" destOrd="0" presId="urn:microsoft.com/office/officeart/2018/2/layout/IconVerticalSolidList"/>
    <dgm:cxn modelId="{9CBF458B-04A1-4E62-8897-ECEF803AC04A}" type="presParOf" srcId="{7A4A71D6-6C22-4636-B24B-850A79C37702}" destId="{5238FAAC-86CD-41EC-AF07-E3D05DB30239}" srcOrd="12" destOrd="0" presId="urn:microsoft.com/office/officeart/2018/2/layout/IconVerticalSolidList"/>
    <dgm:cxn modelId="{D9544E49-4704-4BFD-B9F2-FDBA095C120B}" type="presParOf" srcId="{5238FAAC-86CD-41EC-AF07-E3D05DB30239}" destId="{CE561AF4-A8B8-46EB-9EDB-32E8C4973B91}" srcOrd="0" destOrd="0" presId="urn:microsoft.com/office/officeart/2018/2/layout/IconVerticalSolidList"/>
    <dgm:cxn modelId="{9A9E590C-CC0D-414B-9DFF-0D07443ADCAA}" type="presParOf" srcId="{5238FAAC-86CD-41EC-AF07-E3D05DB30239}" destId="{54ABED91-9B48-47A9-A741-81128CD34EE0}" srcOrd="1" destOrd="0" presId="urn:microsoft.com/office/officeart/2018/2/layout/IconVerticalSolidList"/>
    <dgm:cxn modelId="{728B4329-BE0B-470E-BE16-D35A05292693}" type="presParOf" srcId="{5238FAAC-86CD-41EC-AF07-E3D05DB30239}" destId="{F764B617-7C6B-4372-9862-232C78BCA706}" srcOrd="2" destOrd="0" presId="urn:microsoft.com/office/officeart/2018/2/layout/IconVerticalSolidList"/>
    <dgm:cxn modelId="{A1F24486-5945-4859-85E7-63395EC98A54}" type="presParOf" srcId="{5238FAAC-86CD-41EC-AF07-E3D05DB30239}" destId="{0D30FBA0-6403-4F2C-9F63-68E3956DA9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D62C4F-15C4-4BE2-9343-D90AC688CFB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2CD2B7B-701C-4AED-9F00-E6FB296CDC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Införande av kunskapsstöd tar tid, liksom att datafångsten är svår för uppföljning av resultat. En tydlig hantering  är viktig och efterfrågas. Uppföljning har inte kommit igång i någon stor utsträckning.</a:t>
          </a:r>
        </a:p>
      </dgm:t>
    </dgm:pt>
    <dgm:pt modelId="{F0B4F33B-94F2-4683-869A-5BA076C79A44}" type="parTrans" cxnId="{7A083131-7D34-4F83-AA54-C09F702A5CC1}">
      <dgm:prSet/>
      <dgm:spPr/>
      <dgm:t>
        <a:bodyPr/>
        <a:lstStyle/>
        <a:p>
          <a:endParaRPr lang="en-US"/>
        </a:p>
      </dgm:t>
    </dgm:pt>
    <dgm:pt modelId="{013A41C2-4BB6-43C8-A6D7-1BD8C65B9886}" type="sibTrans" cxnId="{7A083131-7D34-4F83-AA54-C09F702A5CC1}">
      <dgm:prSet/>
      <dgm:spPr/>
      <dgm:t>
        <a:bodyPr/>
        <a:lstStyle/>
        <a:p>
          <a:endParaRPr lang="en-US"/>
        </a:p>
      </dgm:t>
    </dgm:pt>
    <dgm:pt modelId="{337B7E1B-D45A-47F2-A053-03DF6138F7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Upplevelse av att det är svårt att nå ut till professionen, samt kopplingen och involveringen i linjeorganisationen. Arbetet tar tid och det behövs tydlighet i arbetet och veta vem som har ansvaret. </a:t>
          </a:r>
        </a:p>
      </dgm:t>
    </dgm:pt>
    <dgm:pt modelId="{601BE0D7-88F3-4D11-9A5F-8A1EF55C3D92}" type="parTrans" cxnId="{0F7BFB26-423C-4BC1-BAC1-EE9312D066A4}">
      <dgm:prSet/>
      <dgm:spPr/>
      <dgm:t>
        <a:bodyPr/>
        <a:lstStyle/>
        <a:p>
          <a:endParaRPr lang="en-US"/>
        </a:p>
      </dgm:t>
    </dgm:pt>
    <dgm:pt modelId="{E7425AF6-897E-4D49-A0E6-B567CEE689B3}" type="sibTrans" cxnId="{0F7BFB26-423C-4BC1-BAC1-EE9312D066A4}">
      <dgm:prSet/>
      <dgm:spPr/>
      <dgm:t>
        <a:bodyPr/>
        <a:lstStyle/>
        <a:p>
          <a:endParaRPr lang="en-US"/>
        </a:p>
      </dgm:t>
    </dgm:pt>
    <dgm:pt modelId="{C4794846-2E3C-41D4-809E-C928067AC5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Förutsättningar att möjliggöra deltagande kvarstår, ofta beroende av bemanning, ekonomi samt under 2025 införande av Cosmic i tre av fyra regioner. Kompetensförsörjning påverkar inom några områden. </a:t>
          </a:r>
        </a:p>
      </dgm:t>
    </dgm:pt>
    <dgm:pt modelId="{F08B3BDC-18D4-416A-94B0-05209E1DB737}" type="parTrans" cxnId="{EBE45614-3726-4344-93F9-D0A9D856D72B}">
      <dgm:prSet/>
      <dgm:spPr/>
      <dgm:t>
        <a:bodyPr/>
        <a:lstStyle/>
        <a:p>
          <a:endParaRPr lang="en-US"/>
        </a:p>
      </dgm:t>
    </dgm:pt>
    <dgm:pt modelId="{2BBA6603-D636-423F-A989-9510E65AE560}" type="sibTrans" cxnId="{EBE45614-3726-4344-93F9-D0A9D856D72B}">
      <dgm:prSet/>
      <dgm:spPr/>
      <dgm:t>
        <a:bodyPr/>
        <a:lstStyle/>
        <a:p>
          <a:endParaRPr lang="en-US"/>
        </a:p>
      </dgm:t>
    </dgm:pt>
    <dgm:pt modelId="{A7FB9C1E-373E-4DC1-B81D-BE0D36E0AC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Primärvårdens organisering och möjligheter utmanar medverkan och samverkan.</a:t>
          </a:r>
        </a:p>
      </dgm:t>
    </dgm:pt>
    <dgm:pt modelId="{2B218028-6B6F-41A6-BE1B-92AA021D7542}" type="parTrans" cxnId="{729B6C31-747F-43CC-AD82-3A3C3BB3EDE4}">
      <dgm:prSet/>
      <dgm:spPr/>
      <dgm:t>
        <a:bodyPr/>
        <a:lstStyle/>
        <a:p>
          <a:endParaRPr lang="en-US"/>
        </a:p>
      </dgm:t>
    </dgm:pt>
    <dgm:pt modelId="{E7ED0F77-2732-4752-9F69-2FC161E72C4B}" type="sibTrans" cxnId="{729B6C31-747F-43CC-AD82-3A3C3BB3EDE4}">
      <dgm:prSet/>
      <dgm:spPr/>
      <dgm:t>
        <a:bodyPr/>
        <a:lstStyle/>
        <a:p>
          <a:endParaRPr lang="en-US"/>
        </a:p>
      </dgm:t>
    </dgm:pt>
    <dgm:pt modelId="{B3DD7571-D510-4D9C-8D20-FBB3C6D200D8}" type="pres">
      <dgm:prSet presAssocID="{DED62C4F-15C4-4BE2-9343-D90AC688CFBA}" presName="root" presStyleCnt="0">
        <dgm:presLayoutVars>
          <dgm:dir/>
          <dgm:resizeHandles val="exact"/>
        </dgm:presLayoutVars>
      </dgm:prSet>
      <dgm:spPr/>
    </dgm:pt>
    <dgm:pt modelId="{C288A798-2A5D-40B7-9E5C-16BCBBF4D491}" type="pres">
      <dgm:prSet presAssocID="{42CD2B7B-701C-4AED-9F00-E6FB296CDC23}" presName="compNode" presStyleCnt="0"/>
      <dgm:spPr/>
    </dgm:pt>
    <dgm:pt modelId="{8CD2BE2C-A5A9-4C91-AAE2-DB18F185305F}" type="pres">
      <dgm:prSet presAssocID="{42CD2B7B-701C-4AED-9F00-E6FB296CDC23}" presName="bgRect" presStyleLbl="bgShp" presStyleIdx="0" presStyleCnt="4"/>
      <dgm:spPr/>
    </dgm:pt>
    <dgm:pt modelId="{8B07B7B5-F37C-40CB-8F17-8FA9A8062F90}" type="pres">
      <dgm:prSet presAssocID="{42CD2B7B-701C-4AED-9F00-E6FB296CDC2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dtagarur"/>
        </a:ext>
      </dgm:extLst>
    </dgm:pt>
    <dgm:pt modelId="{E791A217-1EE2-482D-A48B-69AEF84E312D}" type="pres">
      <dgm:prSet presAssocID="{42CD2B7B-701C-4AED-9F00-E6FB296CDC23}" presName="spaceRect" presStyleCnt="0"/>
      <dgm:spPr/>
    </dgm:pt>
    <dgm:pt modelId="{ADD772D9-E5FA-490F-BCA7-BE138FE6E1AD}" type="pres">
      <dgm:prSet presAssocID="{42CD2B7B-701C-4AED-9F00-E6FB296CDC23}" presName="parTx" presStyleLbl="revTx" presStyleIdx="0" presStyleCnt="4">
        <dgm:presLayoutVars>
          <dgm:chMax val="0"/>
          <dgm:chPref val="0"/>
        </dgm:presLayoutVars>
      </dgm:prSet>
      <dgm:spPr/>
    </dgm:pt>
    <dgm:pt modelId="{A6F95AAD-3585-4122-ACCF-23077892C9EC}" type="pres">
      <dgm:prSet presAssocID="{013A41C2-4BB6-43C8-A6D7-1BD8C65B9886}" presName="sibTrans" presStyleCnt="0"/>
      <dgm:spPr/>
    </dgm:pt>
    <dgm:pt modelId="{9D8F2D34-D424-4FE4-9B62-156BE0816208}" type="pres">
      <dgm:prSet presAssocID="{337B7E1B-D45A-47F2-A053-03DF6138F76B}" presName="compNode" presStyleCnt="0"/>
      <dgm:spPr/>
    </dgm:pt>
    <dgm:pt modelId="{16EA1E46-A1C9-4A88-B230-5AFDC10FFF39}" type="pres">
      <dgm:prSet presAssocID="{337B7E1B-D45A-47F2-A053-03DF6138F76B}" presName="bgRect" presStyleLbl="bgShp" presStyleIdx="1" presStyleCnt="4"/>
      <dgm:spPr/>
    </dgm:pt>
    <dgm:pt modelId="{40480384-AA64-4D17-94F4-88D57945A01E}" type="pres">
      <dgm:prSet presAssocID="{337B7E1B-D45A-47F2-A053-03DF6138F76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erande"/>
        </a:ext>
      </dgm:extLst>
    </dgm:pt>
    <dgm:pt modelId="{4E157840-B6C6-47A1-8BF9-D19C63F5362A}" type="pres">
      <dgm:prSet presAssocID="{337B7E1B-D45A-47F2-A053-03DF6138F76B}" presName="spaceRect" presStyleCnt="0"/>
      <dgm:spPr/>
    </dgm:pt>
    <dgm:pt modelId="{1F1625B5-02E0-4C0A-94B1-474C3EBDC784}" type="pres">
      <dgm:prSet presAssocID="{337B7E1B-D45A-47F2-A053-03DF6138F76B}" presName="parTx" presStyleLbl="revTx" presStyleIdx="1" presStyleCnt="4">
        <dgm:presLayoutVars>
          <dgm:chMax val="0"/>
          <dgm:chPref val="0"/>
        </dgm:presLayoutVars>
      </dgm:prSet>
      <dgm:spPr/>
    </dgm:pt>
    <dgm:pt modelId="{1144F2B0-936A-45A1-9DD4-3B0AB3903587}" type="pres">
      <dgm:prSet presAssocID="{E7425AF6-897E-4D49-A0E6-B567CEE689B3}" presName="sibTrans" presStyleCnt="0"/>
      <dgm:spPr/>
    </dgm:pt>
    <dgm:pt modelId="{F80EA843-FBDC-4B85-98B1-C95825F93737}" type="pres">
      <dgm:prSet presAssocID="{C4794846-2E3C-41D4-809E-C928067AC52C}" presName="compNode" presStyleCnt="0"/>
      <dgm:spPr/>
    </dgm:pt>
    <dgm:pt modelId="{A26BC47F-6640-4ABC-87DD-55E5C07E669D}" type="pres">
      <dgm:prSet presAssocID="{C4794846-2E3C-41D4-809E-C928067AC52C}" presName="bgRect" presStyleLbl="bgShp" presStyleIdx="2" presStyleCnt="4"/>
      <dgm:spPr/>
    </dgm:pt>
    <dgm:pt modelId="{095A3279-CC8E-42AF-9815-BE9484E3D8CA}" type="pres">
      <dgm:prSet presAssocID="{C4794846-2E3C-41D4-809E-C928067AC52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rning"/>
        </a:ext>
      </dgm:extLst>
    </dgm:pt>
    <dgm:pt modelId="{5F525268-AA8E-4856-9D4C-5BB74FA34B13}" type="pres">
      <dgm:prSet presAssocID="{C4794846-2E3C-41D4-809E-C928067AC52C}" presName="spaceRect" presStyleCnt="0"/>
      <dgm:spPr/>
    </dgm:pt>
    <dgm:pt modelId="{1609A112-61C9-4E2B-A3F5-3C68BA0B526A}" type="pres">
      <dgm:prSet presAssocID="{C4794846-2E3C-41D4-809E-C928067AC52C}" presName="parTx" presStyleLbl="revTx" presStyleIdx="2" presStyleCnt="4">
        <dgm:presLayoutVars>
          <dgm:chMax val="0"/>
          <dgm:chPref val="0"/>
        </dgm:presLayoutVars>
      </dgm:prSet>
      <dgm:spPr/>
    </dgm:pt>
    <dgm:pt modelId="{7571EFB4-55D2-47A7-8781-D41ED2A10557}" type="pres">
      <dgm:prSet presAssocID="{2BBA6603-D636-423F-A989-9510E65AE560}" presName="sibTrans" presStyleCnt="0"/>
      <dgm:spPr/>
    </dgm:pt>
    <dgm:pt modelId="{97F0A822-F6C3-4DDD-9C62-3D535D72FCE7}" type="pres">
      <dgm:prSet presAssocID="{A7FB9C1E-373E-4DC1-B81D-BE0D36E0AC5B}" presName="compNode" presStyleCnt="0"/>
      <dgm:spPr/>
    </dgm:pt>
    <dgm:pt modelId="{7C934B52-6430-45EE-8444-145BBE50CFC0}" type="pres">
      <dgm:prSet presAssocID="{A7FB9C1E-373E-4DC1-B81D-BE0D36E0AC5B}" presName="bgRect" presStyleLbl="bgShp" presStyleIdx="3" presStyleCnt="4"/>
      <dgm:spPr/>
    </dgm:pt>
    <dgm:pt modelId="{84A2FA6B-70AC-4A2B-8545-E1557433AAB1}" type="pres">
      <dgm:prSet presAssocID="{A7FB9C1E-373E-4DC1-B81D-BE0D36E0AC5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DDE1A4AC-FE0A-4C6C-94EA-464C07F60930}" type="pres">
      <dgm:prSet presAssocID="{A7FB9C1E-373E-4DC1-B81D-BE0D36E0AC5B}" presName="spaceRect" presStyleCnt="0"/>
      <dgm:spPr/>
    </dgm:pt>
    <dgm:pt modelId="{010B3153-753A-4942-A027-499F0FDE8D1C}" type="pres">
      <dgm:prSet presAssocID="{A7FB9C1E-373E-4DC1-B81D-BE0D36E0AC5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BE45614-3726-4344-93F9-D0A9D856D72B}" srcId="{DED62C4F-15C4-4BE2-9343-D90AC688CFBA}" destId="{C4794846-2E3C-41D4-809E-C928067AC52C}" srcOrd="2" destOrd="0" parTransId="{F08B3BDC-18D4-416A-94B0-05209E1DB737}" sibTransId="{2BBA6603-D636-423F-A989-9510E65AE560}"/>
    <dgm:cxn modelId="{0F7BFB26-423C-4BC1-BAC1-EE9312D066A4}" srcId="{DED62C4F-15C4-4BE2-9343-D90AC688CFBA}" destId="{337B7E1B-D45A-47F2-A053-03DF6138F76B}" srcOrd="1" destOrd="0" parTransId="{601BE0D7-88F3-4D11-9A5F-8A1EF55C3D92}" sibTransId="{E7425AF6-897E-4D49-A0E6-B567CEE689B3}"/>
    <dgm:cxn modelId="{7A083131-7D34-4F83-AA54-C09F702A5CC1}" srcId="{DED62C4F-15C4-4BE2-9343-D90AC688CFBA}" destId="{42CD2B7B-701C-4AED-9F00-E6FB296CDC23}" srcOrd="0" destOrd="0" parTransId="{F0B4F33B-94F2-4683-869A-5BA076C79A44}" sibTransId="{013A41C2-4BB6-43C8-A6D7-1BD8C65B9886}"/>
    <dgm:cxn modelId="{729B6C31-747F-43CC-AD82-3A3C3BB3EDE4}" srcId="{DED62C4F-15C4-4BE2-9343-D90AC688CFBA}" destId="{A7FB9C1E-373E-4DC1-B81D-BE0D36E0AC5B}" srcOrd="3" destOrd="0" parTransId="{2B218028-6B6F-41A6-BE1B-92AA021D7542}" sibTransId="{E7ED0F77-2732-4752-9F69-2FC161E72C4B}"/>
    <dgm:cxn modelId="{BF8CD16F-8A92-4C7D-BD43-41245F941559}" type="presOf" srcId="{337B7E1B-D45A-47F2-A053-03DF6138F76B}" destId="{1F1625B5-02E0-4C0A-94B1-474C3EBDC784}" srcOrd="0" destOrd="0" presId="urn:microsoft.com/office/officeart/2018/2/layout/IconVerticalSolidList"/>
    <dgm:cxn modelId="{7A45A056-6647-439B-986F-A82FE7105483}" type="presOf" srcId="{C4794846-2E3C-41D4-809E-C928067AC52C}" destId="{1609A112-61C9-4E2B-A3F5-3C68BA0B526A}" srcOrd="0" destOrd="0" presId="urn:microsoft.com/office/officeart/2018/2/layout/IconVerticalSolidList"/>
    <dgm:cxn modelId="{0378F37E-1298-4AE2-98CA-7C573DCFE9FA}" type="presOf" srcId="{42CD2B7B-701C-4AED-9F00-E6FB296CDC23}" destId="{ADD772D9-E5FA-490F-BCA7-BE138FE6E1AD}" srcOrd="0" destOrd="0" presId="urn:microsoft.com/office/officeart/2018/2/layout/IconVerticalSolidList"/>
    <dgm:cxn modelId="{F4DB3A98-F792-4320-81FB-AD2BFF7F6C07}" type="presOf" srcId="{DED62C4F-15C4-4BE2-9343-D90AC688CFBA}" destId="{B3DD7571-D510-4D9C-8D20-FBB3C6D200D8}" srcOrd="0" destOrd="0" presId="urn:microsoft.com/office/officeart/2018/2/layout/IconVerticalSolidList"/>
    <dgm:cxn modelId="{9FB9EBCE-B57A-4AAC-90F9-D2B1871BCFF4}" type="presOf" srcId="{A7FB9C1E-373E-4DC1-B81D-BE0D36E0AC5B}" destId="{010B3153-753A-4942-A027-499F0FDE8D1C}" srcOrd="0" destOrd="0" presId="urn:microsoft.com/office/officeart/2018/2/layout/IconVerticalSolidList"/>
    <dgm:cxn modelId="{C46BF8CB-B5AD-4653-A3EC-C6776B2D0A2E}" type="presParOf" srcId="{B3DD7571-D510-4D9C-8D20-FBB3C6D200D8}" destId="{C288A798-2A5D-40B7-9E5C-16BCBBF4D491}" srcOrd="0" destOrd="0" presId="urn:microsoft.com/office/officeart/2018/2/layout/IconVerticalSolidList"/>
    <dgm:cxn modelId="{E04E3A7F-E5D4-40C9-8DF0-E0AE8B673268}" type="presParOf" srcId="{C288A798-2A5D-40B7-9E5C-16BCBBF4D491}" destId="{8CD2BE2C-A5A9-4C91-AAE2-DB18F185305F}" srcOrd="0" destOrd="0" presId="urn:microsoft.com/office/officeart/2018/2/layout/IconVerticalSolidList"/>
    <dgm:cxn modelId="{444D2CBA-B5F5-4BC6-92F7-F90774D221B6}" type="presParOf" srcId="{C288A798-2A5D-40B7-9E5C-16BCBBF4D491}" destId="{8B07B7B5-F37C-40CB-8F17-8FA9A8062F90}" srcOrd="1" destOrd="0" presId="urn:microsoft.com/office/officeart/2018/2/layout/IconVerticalSolidList"/>
    <dgm:cxn modelId="{487C2543-640E-453F-97F9-8D15662AA226}" type="presParOf" srcId="{C288A798-2A5D-40B7-9E5C-16BCBBF4D491}" destId="{E791A217-1EE2-482D-A48B-69AEF84E312D}" srcOrd="2" destOrd="0" presId="urn:microsoft.com/office/officeart/2018/2/layout/IconVerticalSolidList"/>
    <dgm:cxn modelId="{10C850ED-0F7B-449F-A51C-3A29F7B4A3F7}" type="presParOf" srcId="{C288A798-2A5D-40B7-9E5C-16BCBBF4D491}" destId="{ADD772D9-E5FA-490F-BCA7-BE138FE6E1AD}" srcOrd="3" destOrd="0" presId="urn:microsoft.com/office/officeart/2018/2/layout/IconVerticalSolidList"/>
    <dgm:cxn modelId="{C896DF19-9D73-4530-B00F-1A9D856FAE89}" type="presParOf" srcId="{B3DD7571-D510-4D9C-8D20-FBB3C6D200D8}" destId="{A6F95AAD-3585-4122-ACCF-23077892C9EC}" srcOrd="1" destOrd="0" presId="urn:microsoft.com/office/officeart/2018/2/layout/IconVerticalSolidList"/>
    <dgm:cxn modelId="{1F408A10-C42B-46D1-96FE-13A9EF25A4FD}" type="presParOf" srcId="{B3DD7571-D510-4D9C-8D20-FBB3C6D200D8}" destId="{9D8F2D34-D424-4FE4-9B62-156BE0816208}" srcOrd="2" destOrd="0" presId="urn:microsoft.com/office/officeart/2018/2/layout/IconVerticalSolidList"/>
    <dgm:cxn modelId="{2A9217C2-43BC-4447-8146-020B2394D1A3}" type="presParOf" srcId="{9D8F2D34-D424-4FE4-9B62-156BE0816208}" destId="{16EA1E46-A1C9-4A88-B230-5AFDC10FFF39}" srcOrd="0" destOrd="0" presId="urn:microsoft.com/office/officeart/2018/2/layout/IconVerticalSolidList"/>
    <dgm:cxn modelId="{7B8EEC19-0932-478F-80ED-520F78E60F2B}" type="presParOf" srcId="{9D8F2D34-D424-4FE4-9B62-156BE0816208}" destId="{40480384-AA64-4D17-94F4-88D57945A01E}" srcOrd="1" destOrd="0" presId="urn:microsoft.com/office/officeart/2018/2/layout/IconVerticalSolidList"/>
    <dgm:cxn modelId="{8FCCB63A-9B8E-4325-8805-5A0F6F61365D}" type="presParOf" srcId="{9D8F2D34-D424-4FE4-9B62-156BE0816208}" destId="{4E157840-B6C6-47A1-8BF9-D19C63F5362A}" srcOrd="2" destOrd="0" presId="urn:microsoft.com/office/officeart/2018/2/layout/IconVerticalSolidList"/>
    <dgm:cxn modelId="{63C5F872-FF81-4A51-BB36-1AA31848F5C5}" type="presParOf" srcId="{9D8F2D34-D424-4FE4-9B62-156BE0816208}" destId="{1F1625B5-02E0-4C0A-94B1-474C3EBDC784}" srcOrd="3" destOrd="0" presId="urn:microsoft.com/office/officeart/2018/2/layout/IconVerticalSolidList"/>
    <dgm:cxn modelId="{5F206E40-64ED-4013-A1DC-9641AB76EFF5}" type="presParOf" srcId="{B3DD7571-D510-4D9C-8D20-FBB3C6D200D8}" destId="{1144F2B0-936A-45A1-9DD4-3B0AB3903587}" srcOrd="3" destOrd="0" presId="urn:microsoft.com/office/officeart/2018/2/layout/IconVerticalSolidList"/>
    <dgm:cxn modelId="{800766FB-6DA5-4C17-8766-8D981488100F}" type="presParOf" srcId="{B3DD7571-D510-4D9C-8D20-FBB3C6D200D8}" destId="{F80EA843-FBDC-4B85-98B1-C95825F93737}" srcOrd="4" destOrd="0" presId="urn:microsoft.com/office/officeart/2018/2/layout/IconVerticalSolidList"/>
    <dgm:cxn modelId="{05EC2F50-2681-4A5E-A1D4-E3BCFEE31659}" type="presParOf" srcId="{F80EA843-FBDC-4B85-98B1-C95825F93737}" destId="{A26BC47F-6640-4ABC-87DD-55E5C07E669D}" srcOrd="0" destOrd="0" presId="urn:microsoft.com/office/officeart/2018/2/layout/IconVerticalSolidList"/>
    <dgm:cxn modelId="{49D1995B-A497-4B55-B1F7-64820F0D9E47}" type="presParOf" srcId="{F80EA843-FBDC-4B85-98B1-C95825F93737}" destId="{095A3279-CC8E-42AF-9815-BE9484E3D8CA}" srcOrd="1" destOrd="0" presId="urn:microsoft.com/office/officeart/2018/2/layout/IconVerticalSolidList"/>
    <dgm:cxn modelId="{4C353ACD-D108-4FC9-9D83-A07B107FAB78}" type="presParOf" srcId="{F80EA843-FBDC-4B85-98B1-C95825F93737}" destId="{5F525268-AA8E-4856-9D4C-5BB74FA34B13}" srcOrd="2" destOrd="0" presId="urn:microsoft.com/office/officeart/2018/2/layout/IconVerticalSolidList"/>
    <dgm:cxn modelId="{9560ABA4-CC2B-4E92-9363-35262037CCB5}" type="presParOf" srcId="{F80EA843-FBDC-4B85-98B1-C95825F93737}" destId="{1609A112-61C9-4E2B-A3F5-3C68BA0B526A}" srcOrd="3" destOrd="0" presId="urn:microsoft.com/office/officeart/2018/2/layout/IconVerticalSolidList"/>
    <dgm:cxn modelId="{699DF150-CD76-4485-AE34-3C92D50224C1}" type="presParOf" srcId="{B3DD7571-D510-4D9C-8D20-FBB3C6D200D8}" destId="{7571EFB4-55D2-47A7-8781-D41ED2A10557}" srcOrd="5" destOrd="0" presId="urn:microsoft.com/office/officeart/2018/2/layout/IconVerticalSolidList"/>
    <dgm:cxn modelId="{0FFAD437-EF74-4AA5-960C-92CBE7417BA0}" type="presParOf" srcId="{B3DD7571-D510-4D9C-8D20-FBB3C6D200D8}" destId="{97F0A822-F6C3-4DDD-9C62-3D535D72FCE7}" srcOrd="6" destOrd="0" presId="urn:microsoft.com/office/officeart/2018/2/layout/IconVerticalSolidList"/>
    <dgm:cxn modelId="{FA973F18-82B9-4ED2-97EE-F318E1DA8FE2}" type="presParOf" srcId="{97F0A822-F6C3-4DDD-9C62-3D535D72FCE7}" destId="{7C934B52-6430-45EE-8444-145BBE50CFC0}" srcOrd="0" destOrd="0" presId="urn:microsoft.com/office/officeart/2018/2/layout/IconVerticalSolidList"/>
    <dgm:cxn modelId="{84D8902E-1DEE-46D7-B3CC-E49776D7B122}" type="presParOf" srcId="{97F0A822-F6C3-4DDD-9C62-3D535D72FCE7}" destId="{84A2FA6B-70AC-4A2B-8545-E1557433AAB1}" srcOrd="1" destOrd="0" presId="urn:microsoft.com/office/officeart/2018/2/layout/IconVerticalSolidList"/>
    <dgm:cxn modelId="{2504070F-AD48-4071-848B-CA3D369231DA}" type="presParOf" srcId="{97F0A822-F6C3-4DDD-9C62-3D535D72FCE7}" destId="{DDE1A4AC-FE0A-4C6C-94EA-464C07F60930}" srcOrd="2" destOrd="0" presId="urn:microsoft.com/office/officeart/2018/2/layout/IconVerticalSolidList"/>
    <dgm:cxn modelId="{2D2A014A-459B-4FBC-8E02-1E32CCAC5435}" type="presParOf" srcId="{97F0A822-F6C3-4DDD-9C62-3D535D72FCE7}" destId="{010B3153-753A-4942-A027-499F0FDE8D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3693DC-F936-4F9D-9CFC-1F9A4F1430D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A4C7EF-D122-41B5-A2E3-FE2EC66F927E}">
      <dgm:prSet/>
      <dgm:spPr/>
      <dgm:t>
        <a:bodyPr/>
        <a:lstStyle/>
        <a:p>
          <a:r>
            <a:rPr lang="en-US" dirty="0" err="1"/>
            <a:t>Översyn</a:t>
          </a:r>
          <a:r>
            <a:rPr lang="en-US" dirty="0"/>
            <a:t> av </a:t>
          </a:r>
          <a:r>
            <a:rPr lang="en-US" dirty="0" err="1"/>
            <a:t>ansvar</a:t>
          </a:r>
          <a:r>
            <a:rPr lang="en-US" dirty="0"/>
            <a:t> och </a:t>
          </a:r>
          <a:r>
            <a:rPr lang="en-US" dirty="0" err="1"/>
            <a:t>uppgifter</a:t>
          </a:r>
          <a:r>
            <a:rPr lang="en-US" dirty="0"/>
            <a:t> </a:t>
          </a:r>
          <a:r>
            <a:rPr lang="en-US" dirty="0" err="1"/>
            <a:t>inom</a:t>
          </a:r>
          <a:r>
            <a:rPr lang="en-US" dirty="0"/>
            <a:t> </a:t>
          </a:r>
          <a:r>
            <a:rPr lang="en-US" dirty="0" err="1"/>
            <a:t>systemet</a:t>
          </a:r>
          <a:r>
            <a:rPr lang="en-US" dirty="0"/>
            <a:t> för </a:t>
          </a:r>
          <a:r>
            <a:rPr lang="en-US" dirty="0" err="1"/>
            <a:t>kunskapsstyrning</a:t>
          </a:r>
          <a:r>
            <a:rPr lang="en-US" dirty="0"/>
            <a:t>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gjorts</a:t>
          </a:r>
          <a:r>
            <a:rPr lang="en-US" dirty="0"/>
            <a:t>. </a:t>
          </a:r>
          <a:r>
            <a:rPr lang="en-US" dirty="0" err="1"/>
            <a:t>Återrapporterats</a:t>
          </a:r>
          <a:r>
            <a:rPr lang="en-US" dirty="0"/>
            <a:t> till RLS = </a:t>
          </a:r>
          <a:r>
            <a:rPr lang="en-US" dirty="0" err="1"/>
            <a:t>sjukvårdsregional</a:t>
          </a:r>
          <a:r>
            <a:rPr lang="en-US" dirty="0"/>
            <a:t> </a:t>
          </a:r>
          <a:r>
            <a:rPr lang="en-US" dirty="0" err="1"/>
            <a:t>styrgrupp</a:t>
          </a:r>
          <a:r>
            <a:rPr lang="en-US" dirty="0"/>
            <a:t> för </a:t>
          </a:r>
          <a:r>
            <a:rPr lang="en-US" dirty="0" err="1"/>
            <a:t>kunskapsstyrningen</a:t>
          </a:r>
          <a:endParaRPr lang="en-US" dirty="0"/>
        </a:p>
      </dgm:t>
    </dgm:pt>
    <dgm:pt modelId="{3C7F1445-B38C-4DB3-BB4C-8A895693EAA0}" type="parTrans" cxnId="{984AC3D7-B4BF-46AA-9550-4EBF4AABC1E0}">
      <dgm:prSet/>
      <dgm:spPr/>
      <dgm:t>
        <a:bodyPr/>
        <a:lstStyle/>
        <a:p>
          <a:endParaRPr lang="en-US"/>
        </a:p>
      </dgm:t>
    </dgm:pt>
    <dgm:pt modelId="{0383AA41-4AB7-49AF-AD34-FBFED11E9247}" type="sibTrans" cxnId="{984AC3D7-B4BF-46AA-9550-4EBF4AABC1E0}">
      <dgm:prSet/>
      <dgm:spPr/>
      <dgm:t>
        <a:bodyPr/>
        <a:lstStyle/>
        <a:p>
          <a:endParaRPr lang="en-US"/>
        </a:p>
      </dgm:t>
    </dgm:pt>
    <dgm:pt modelId="{9472F115-75F9-4383-8FE9-EC07488DF8D9}">
      <dgm:prSet/>
      <dgm:spPr/>
      <dgm:t>
        <a:bodyPr/>
        <a:lstStyle/>
        <a:p>
          <a:r>
            <a:rPr lang="en-US"/>
            <a:t>Tidutvärderingar är genomförda på kansliet och dialoger har pågått under 2025. </a:t>
          </a:r>
        </a:p>
      </dgm:t>
    </dgm:pt>
    <dgm:pt modelId="{67297BC6-3B40-4855-BED5-0811B349015B}" type="parTrans" cxnId="{B7F2B89B-3187-4334-8600-D601F36E6C07}">
      <dgm:prSet/>
      <dgm:spPr/>
      <dgm:t>
        <a:bodyPr/>
        <a:lstStyle/>
        <a:p>
          <a:endParaRPr lang="en-US"/>
        </a:p>
      </dgm:t>
    </dgm:pt>
    <dgm:pt modelId="{0615B8FC-F3FF-4CB0-98FD-59E1E4521613}" type="sibTrans" cxnId="{B7F2B89B-3187-4334-8600-D601F36E6C07}">
      <dgm:prSet/>
      <dgm:spPr/>
      <dgm:t>
        <a:bodyPr/>
        <a:lstStyle/>
        <a:p>
          <a:endParaRPr lang="en-US"/>
        </a:p>
      </dgm:t>
    </dgm:pt>
    <dgm:pt modelId="{23CC69DC-4DC4-42AB-8462-F8A75CD68C03}">
      <dgm:prSet/>
      <dgm:spPr/>
      <dgm:t>
        <a:bodyPr/>
        <a:lstStyle/>
        <a:p>
          <a:r>
            <a:rPr lang="en-US"/>
            <a:t>VP och förbundsordning riktar in mot strategiska frågor =&gt; styr vilka frågor som ges prioriterat utrymme vid FD</a:t>
          </a:r>
        </a:p>
      </dgm:t>
    </dgm:pt>
    <dgm:pt modelId="{117344F5-E4C6-4B85-A1DF-51D53E6955D3}" type="parTrans" cxnId="{020CA1DC-DFF4-4F5C-9427-84E2C4E9BA0C}">
      <dgm:prSet/>
      <dgm:spPr/>
      <dgm:t>
        <a:bodyPr/>
        <a:lstStyle/>
        <a:p>
          <a:endParaRPr lang="en-US"/>
        </a:p>
      </dgm:t>
    </dgm:pt>
    <dgm:pt modelId="{E221ACEA-EA66-4854-A235-775A90CEDD64}" type="sibTrans" cxnId="{020CA1DC-DFF4-4F5C-9427-84E2C4E9BA0C}">
      <dgm:prSet/>
      <dgm:spPr/>
      <dgm:t>
        <a:bodyPr/>
        <a:lstStyle/>
        <a:p>
          <a:endParaRPr lang="en-US"/>
        </a:p>
      </dgm:t>
    </dgm:pt>
    <dgm:pt modelId="{C9D86164-657D-47C8-A14B-7100DC9B0DC3}">
      <dgm:prSet/>
      <dgm:spPr/>
      <dgm:t>
        <a:bodyPr/>
        <a:lstStyle/>
        <a:p>
          <a:r>
            <a:rPr lang="en-US" dirty="0" err="1"/>
            <a:t>Fortsatt</a:t>
          </a:r>
          <a:r>
            <a:rPr lang="en-US" dirty="0"/>
            <a:t> dialog </a:t>
          </a:r>
          <a:r>
            <a:rPr lang="en-US" dirty="0" err="1"/>
            <a:t>inom</a:t>
          </a:r>
          <a:r>
            <a:rPr lang="en-US" dirty="0"/>
            <a:t> ramen för </a:t>
          </a:r>
          <a:r>
            <a:rPr lang="en-US" dirty="0" err="1"/>
            <a:t>beredning</a:t>
          </a:r>
          <a:r>
            <a:rPr lang="en-US" dirty="0"/>
            <a:t> av budget och </a:t>
          </a:r>
          <a:r>
            <a:rPr lang="en-US" dirty="0" err="1"/>
            <a:t>vp</a:t>
          </a:r>
          <a:r>
            <a:rPr lang="en-US" dirty="0"/>
            <a:t> 2027</a:t>
          </a:r>
        </a:p>
      </dgm:t>
    </dgm:pt>
    <dgm:pt modelId="{72F00585-290A-4DB9-9B66-64CDB8F60E24}" type="parTrans" cxnId="{31FA89B1-9155-429C-8603-EFE085C370BF}">
      <dgm:prSet/>
      <dgm:spPr/>
      <dgm:t>
        <a:bodyPr/>
        <a:lstStyle/>
        <a:p>
          <a:endParaRPr lang="en-US"/>
        </a:p>
      </dgm:t>
    </dgm:pt>
    <dgm:pt modelId="{3078B4B5-3F49-49F8-8E21-B1D9616CEB76}" type="sibTrans" cxnId="{31FA89B1-9155-429C-8603-EFE085C370BF}">
      <dgm:prSet/>
      <dgm:spPr/>
      <dgm:t>
        <a:bodyPr/>
        <a:lstStyle/>
        <a:p>
          <a:endParaRPr lang="en-US"/>
        </a:p>
      </dgm:t>
    </dgm:pt>
    <dgm:pt modelId="{B083E214-3F09-45A8-950E-9135B90024D3}" type="pres">
      <dgm:prSet presAssocID="{BA3693DC-F936-4F9D-9CFC-1F9A4F1430D1}" presName="root" presStyleCnt="0">
        <dgm:presLayoutVars>
          <dgm:dir/>
          <dgm:resizeHandles val="exact"/>
        </dgm:presLayoutVars>
      </dgm:prSet>
      <dgm:spPr/>
    </dgm:pt>
    <dgm:pt modelId="{01D1320E-BEC9-4B47-853D-303D7346F390}" type="pres">
      <dgm:prSet presAssocID="{91A4C7EF-D122-41B5-A2E3-FE2EC66F927E}" presName="compNode" presStyleCnt="0"/>
      <dgm:spPr/>
    </dgm:pt>
    <dgm:pt modelId="{D91EA61C-6695-48B8-A634-C61CF88BA244}" type="pres">
      <dgm:prSet presAssocID="{91A4C7EF-D122-41B5-A2E3-FE2EC66F927E}" presName="bgRect" presStyleLbl="bgShp" presStyleIdx="0" presStyleCnt="4"/>
      <dgm:spPr/>
    </dgm:pt>
    <dgm:pt modelId="{6D50EC48-C6EC-4A5E-A066-B7D10D260731}" type="pres">
      <dgm:prSet presAssocID="{91A4C7EF-D122-41B5-A2E3-FE2EC66F927E}" presName="iconRect" presStyleLbl="node1" presStyleIdx="0" presStyleCnt="4" custLinFactNeighborX="2500" custLinFactNeighborY="-83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rklipp med hel fyllning"/>
        </a:ext>
      </dgm:extLst>
    </dgm:pt>
    <dgm:pt modelId="{045EFFF9-060E-408C-A9AB-7BE037EE80E7}" type="pres">
      <dgm:prSet presAssocID="{91A4C7EF-D122-41B5-A2E3-FE2EC66F927E}" presName="spaceRect" presStyleCnt="0"/>
      <dgm:spPr/>
    </dgm:pt>
    <dgm:pt modelId="{9094D695-804F-4F63-84E1-F97F0C969E5C}" type="pres">
      <dgm:prSet presAssocID="{91A4C7EF-D122-41B5-A2E3-FE2EC66F927E}" presName="parTx" presStyleLbl="revTx" presStyleIdx="0" presStyleCnt="4">
        <dgm:presLayoutVars>
          <dgm:chMax val="0"/>
          <dgm:chPref val="0"/>
        </dgm:presLayoutVars>
      </dgm:prSet>
      <dgm:spPr/>
    </dgm:pt>
    <dgm:pt modelId="{F2E84F9A-965D-4D10-B75E-A953DB303546}" type="pres">
      <dgm:prSet presAssocID="{0383AA41-4AB7-49AF-AD34-FBFED11E9247}" presName="sibTrans" presStyleCnt="0"/>
      <dgm:spPr/>
    </dgm:pt>
    <dgm:pt modelId="{3FD0CDD7-8B31-4E52-818D-033E0C898074}" type="pres">
      <dgm:prSet presAssocID="{9472F115-75F9-4383-8FE9-EC07488DF8D9}" presName="compNode" presStyleCnt="0"/>
      <dgm:spPr/>
    </dgm:pt>
    <dgm:pt modelId="{0DD701D0-4C97-43FD-8F5F-67C20C83F9B1}" type="pres">
      <dgm:prSet presAssocID="{9472F115-75F9-4383-8FE9-EC07488DF8D9}" presName="bgRect" presStyleLbl="bgShp" presStyleIdx="1" presStyleCnt="4"/>
      <dgm:spPr/>
    </dgm:pt>
    <dgm:pt modelId="{951E1A0F-AEBE-4C05-88EA-26A7125B7413}" type="pres">
      <dgm:prSet presAssocID="{9472F115-75F9-4383-8FE9-EC07488DF8D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dtagarur med hel fyllning"/>
        </a:ext>
      </dgm:extLst>
    </dgm:pt>
    <dgm:pt modelId="{790859CE-BD56-4F6F-AF80-0A849DBDDCF2}" type="pres">
      <dgm:prSet presAssocID="{9472F115-75F9-4383-8FE9-EC07488DF8D9}" presName="spaceRect" presStyleCnt="0"/>
      <dgm:spPr/>
    </dgm:pt>
    <dgm:pt modelId="{E1B84CBF-5B76-49E1-9D32-3E436B5D2A09}" type="pres">
      <dgm:prSet presAssocID="{9472F115-75F9-4383-8FE9-EC07488DF8D9}" presName="parTx" presStyleLbl="revTx" presStyleIdx="1" presStyleCnt="4">
        <dgm:presLayoutVars>
          <dgm:chMax val="0"/>
          <dgm:chPref val="0"/>
        </dgm:presLayoutVars>
      </dgm:prSet>
      <dgm:spPr/>
    </dgm:pt>
    <dgm:pt modelId="{9F55DEE6-FB50-4BAE-A2A0-1ACA54FDF494}" type="pres">
      <dgm:prSet presAssocID="{0615B8FC-F3FF-4CB0-98FD-59E1E4521613}" presName="sibTrans" presStyleCnt="0"/>
      <dgm:spPr/>
    </dgm:pt>
    <dgm:pt modelId="{E1F47FAD-A977-43AE-AE5A-4D615DC8A9DA}" type="pres">
      <dgm:prSet presAssocID="{23CC69DC-4DC4-42AB-8462-F8A75CD68C03}" presName="compNode" presStyleCnt="0"/>
      <dgm:spPr/>
    </dgm:pt>
    <dgm:pt modelId="{ECE6183E-98FB-45E5-9076-E1F72CC59A56}" type="pres">
      <dgm:prSet presAssocID="{23CC69DC-4DC4-42AB-8462-F8A75CD68C03}" presName="bgRect" presStyleLbl="bgShp" presStyleIdx="2" presStyleCnt="4"/>
      <dgm:spPr>
        <a:ln>
          <a:noFill/>
        </a:ln>
      </dgm:spPr>
    </dgm:pt>
    <dgm:pt modelId="{E6D2C973-3341-4228-B74E-77CD1B3697A3}" type="pres">
      <dgm:prSet presAssocID="{23CC69DC-4DC4-42AB-8462-F8A75CD68C03}" presName="iconRect" presStyleLbl="node1" presStyleIdx="2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9CEE5C72-BB33-4D81-8BDD-B6E7DAD79BC4}" type="pres">
      <dgm:prSet presAssocID="{23CC69DC-4DC4-42AB-8462-F8A75CD68C03}" presName="spaceRect" presStyleCnt="0"/>
      <dgm:spPr/>
    </dgm:pt>
    <dgm:pt modelId="{FFAB6719-FB43-455F-80A9-A60EDC1889D0}" type="pres">
      <dgm:prSet presAssocID="{23CC69DC-4DC4-42AB-8462-F8A75CD68C03}" presName="parTx" presStyleLbl="revTx" presStyleIdx="2" presStyleCnt="4">
        <dgm:presLayoutVars>
          <dgm:chMax val="0"/>
          <dgm:chPref val="0"/>
        </dgm:presLayoutVars>
      </dgm:prSet>
      <dgm:spPr/>
    </dgm:pt>
    <dgm:pt modelId="{ADEAF622-E860-493F-97E9-A0C6BB4C3ACF}" type="pres">
      <dgm:prSet presAssocID="{E221ACEA-EA66-4854-A235-775A90CEDD64}" presName="sibTrans" presStyleCnt="0"/>
      <dgm:spPr/>
    </dgm:pt>
    <dgm:pt modelId="{1FE590A8-49AA-49DD-BFB3-D511E098539E}" type="pres">
      <dgm:prSet presAssocID="{C9D86164-657D-47C8-A14B-7100DC9B0DC3}" presName="compNode" presStyleCnt="0"/>
      <dgm:spPr/>
    </dgm:pt>
    <dgm:pt modelId="{F30EE21A-FC96-44B3-8DBC-368C7DE7665A}" type="pres">
      <dgm:prSet presAssocID="{C9D86164-657D-47C8-A14B-7100DC9B0DC3}" presName="bgRect" presStyleLbl="bgShp" presStyleIdx="3" presStyleCnt="4"/>
      <dgm:spPr>
        <a:ln>
          <a:noFill/>
        </a:ln>
      </dgm:spPr>
    </dgm:pt>
    <dgm:pt modelId="{EE89ECF8-C93B-47EA-8EBD-4039A9B3514A}" type="pres">
      <dgm:prSet presAssocID="{C9D86164-657D-47C8-A14B-7100DC9B0DC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 med hel fyllning"/>
        </a:ext>
      </dgm:extLst>
    </dgm:pt>
    <dgm:pt modelId="{8AF24569-9588-4795-A8DB-20806A2C5CC4}" type="pres">
      <dgm:prSet presAssocID="{C9D86164-657D-47C8-A14B-7100DC9B0DC3}" presName="spaceRect" presStyleCnt="0"/>
      <dgm:spPr/>
    </dgm:pt>
    <dgm:pt modelId="{E7515CB0-C98D-44A3-B5C2-92EBFD02CC50}" type="pres">
      <dgm:prSet presAssocID="{C9D86164-657D-47C8-A14B-7100DC9B0DC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FD07908-5E95-4233-B6E7-A1C6F39A1DFF}" type="presOf" srcId="{23CC69DC-4DC4-42AB-8462-F8A75CD68C03}" destId="{FFAB6719-FB43-455F-80A9-A60EDC1889D0}" srcOrd="0" destOrd="0" presId="urn:microsoft.com/office/officeart/2018/2/layout/IconVerticalSolidList"/>
    <dgm:cxn modelId="{A1DED77B-06A1-46D1-A3B2-9C78F1D770B0}" type="presOf" srcId="{9472F115-75F9-4383-8FE9-EC07488DF8D9}" destId="{E1B84CBF-5B76-49E1-9D32-3E436B5D2A09}" srcOrd="0" destOrd="0" presId="urn:microsoft.com/office/officeart/2018/2/layout/IconVerticalSolidList"/>
    <dgm:cxn modelId="{B919328A-480F-4865-9B42-0C830A7CDA41}" type="presOf" srcId="{C9D86164-657D-47C8-A14B-7100DC9B0DC3}" destId="{E7515CB0-C98D-44A3-B5C2-92EBFD02CC50}" srcOrd="0" destOrd="0" presId="urn:microsoft.com/office/officeart/2018/2/layout/IconVerticalSolidList"/>
    <dgm:cxn modelId="{B7F2B89B-3187-4334-8600-D601F36E6C07}" srcId="{BA3693DC-F936-4F9D-9CFC-1F9A4F1430D1}" destId="{9472F115-75F9-4383-8FE9-EC07488DF8D9}" srcOrd="1" destOrd="0" parTransId="{67297BC6-3B40-4855-BED5-0811B349015B}" sibTransId="{0615B8FC-F3FF-4CB0-98FD-59E1E4521613}"/>
    <dgm:cxn modelId="{B88610AD-16B5-48D9-A488-6B71CC70FD72}" type="presOf" srcId="{BA3693DC-F936-4F9D-9CFC-1F9A4F1430D1}" destId="{B083E214-3F09-45A8-950E-9135B90024D3}" srcOrd="0" destOrd="0" presId="urn:microsoft.com/office/officeart/2018/2/layout/IconVerticalSolidList"/>
    <dgm:cxn modelId="{31FA89B1-9155-429C-8603-EFE085C370BF}" srcId="{BA3693DC-F936-4F9D-9CFC-1F9A4F1430D1}" destId="{C9D86164-657D-47C8-A14B-7100DC9B0DC3}" srcOrd="3" destOrd="0" parTransId="{72F00585-290A-4DB9-9B66-64CDB8F60E24}" sibTransId="{3078B4B5-3F49-49F8-8E21-B1D9616CEB76}"/>
    <dgm:cxn modelId="{984AC3D7-B4BF-46AA-9550-4EBF4AABC1E0}" srcId="{BA3693DC-F936-4F9D-9CFC-1F9A4F1430D1}" destId="{91A4C7EF-D122-41B5-A2E3-FE2EC66F927E}" srcOrd="0" destOrd="0" parTransId="{3C7F1445-B38C-4DB3-BB4C-8A895693EAA0}" sibTransId="{0383AA41-4AB7-49AF-AD34-FBFED11E9247}"/>
    <dgm:cxn modelId="{020CA1DC-DFF4-4F5C-9427-84E2C4E9BA0C}" srcId="{BA3693DC-F936-4F9D-9CFC-1F9A4F1430D1}" destId="{23CC69DC-4DC4-42AB-8462-F8A75CD68C03}" srcOrd="2" destOrd="0" parTransId="{117344F5-E4C6-4B85-A1DF-51D53E6955D3}" sibTransId="{E221ACEA-EA66-4854-A235-775A90CEDD64}"/>
    <dgm:cxn modelId="{BC718AE8-24D6-4E24-98AE-1F35A50282F6}" type="presOf" srcId="{91A4C7EF-D122-41B5-A2E3-FE2EC66F927E}" destId="{9094D695-804F-4F63-84E1-F97F0C969E5C}" srcOrd="0" destOrd="0" presId="urn:microsoft.com/office/officeart/2018/2/layout/IconVerticalSolidList"/>
    <dgm:cxn modelId="{16F8560D-6958-4E41-93E0-694B15AEDF89}" type="presParOf" srcId="{B083E214-3F09-45A8-950E-9135B90024D3}" destId="{01D1320E-BEC9-4B47-853D-303D7346F390}" srcOrd="0" destOrd="0" presId="urn:microsoft.com/office/officeart/2018/2/layout/IconVerticalSolidList"/>
    <dgm:cxn modelId="{982A5E64-5C2D-40C1-AC38-6C5B3F688714}" type="presParOf" srcId="{01D1320E-BEC9-4B47-853D-303D7346F390}" destId="{D91EA61C-6695-48B8-A634-C61CF88BA244}" srcOrd="0" destOrd="0" presId="urn:microsoft.com/office/officeart/2018/2/layout/IconVerticalSolidList"/>
    <dgm:cxn modelId="{9313C6F5-948D-4C94-90DC-C4F2FF98719A}" type="presParOf" srcId="{01D1320E-BEC9-4B47-853D-303D7346F390}" destId="{6D50EC48-C6EC-4A5E-A066-B7D10D260731}" srcOrd="1" destOrd="0" presId="urn:microsoft.com/office/officeart/2018/2/layout/IconVerticalSolidList"/>
    <dgm:cxn modelId="{FFF997E3-CAF3-494E-8C56-45F411145BDF}" type="presParOf" srcId="{01D1320E-BEC9-4B47-853D-303D7346F390}" destId="{045EFFF9-060E-408C-A9AB-7BE037EE80E7}" srcOrd="2" destOrd="0" presId="urn:microsoft.com/office/officeart/2018/2/layout/IconVerticalSolidList"/>
    <dgm:cxn modelId="{C71C42DF-9413-4B95-A951-8416F3A3D52F}" type="presParOf" srcId="{01D1320E-BEC9-4B47-853D-303D7346F390}" destId="{9094D695-804F-4F63-84E1-F97F0C969E5C}" srcOrd="3" destOrd="0" presId="urn:microsoft.com/office/officeart/2018/2/layout/IconVerticalSolidList"/>
    <dgm:cxn modelId="{99B7D11F-7EF6-4B9D-8AC2-6E97008A74CF}" type="presParOf" srcId="{B083E214-3F09-45A8-950E-9135B90024D3}" destId="{F2E84F9A-965D-4D10-B75E-A953DB303546}" srcOrd="1" destOrd="0" presId="urn:microsoft.com/office/officeart/2018/2/layout/IconVerticalSolidList"/>
    <dgm:cxn modelId="{765C01CF-19D7-408C-A270-99AF40C0ECA3}" type="presParOf" srcId="{B083E214-3F09-45A8-950E-9135B90024D3}" destId="{3FD0CDD7-8B31-4E52-818D-033E0C898074}" srcOrd="2" destOrd="0" presId="urn:microsoft.com/office/officeart/2018/2/layout/IconVerticalSolidList"/>
    <dgm:cxn modelId="{B18D2B01-C542-4ED6-A582-6013B2AABC3F}" type="presParOf" srcId="{3FD0CDD7-8B31-4E52-818D-033E0C898074}" destId="{0DD701D0-4C97-43FD-8F5F-67C20C83F9B1}" srcOrd="0" destOrd="0" presId="urn:microsoft.com/office/officeart/2018/2/layout/IconVerticalSolidList"/>
    <dgm:cxn modelId="{605777D2-CFE6-4A53-B9F4-59C1BAC4672F}" type="presParOf" srcId="{3FD0CDD7-8B31-4E52-818D-033E0C898074}" destId="{951E1A0F-AEBE-4C05-88EA-26A7125B7413}" srcOrd="1" destOrd="0" presId="urn:microsoft.com/office/officeart/2018/2/layout/IconVerticalSolidList"/>
    <dgm:cxn modelId="{82D72A35-4DCE-48C8-BE90-F87D2DAC149E}" type="presParOf" srcId="{3FD0CDD7-8B31-4E52-818D-033E0C898074}" destId="{790859CE-BD56-4F6F-AF80-0A849DBDDCF2}" srcOrd="2" destOrd="0" presId="urn:microsoft.com/office/officeart/2018/2/layout/IconVerticalSolidList"/>
    <dgm:cxn modelId="{F2323636-7CFF-4DD6-8686-DF0000A3A7D7}" type="presParOf" srcId="{3FD0CDD7-8B31-4E52-818D-033E0C898074}" destId="{E1B84CBF-5B76-49E1-9D32-3E436B5D2A09}" srcOrd="3" destOrd="0" presId="urn:microsoft.com/office/officeart/2018/2/layout/IconVerticalSolidList"/>
    <dgm:cxn modelId="{4736E24C-6DDB-497E-B584-8EC3CC59137C}" type="presParOf" srcId="{B083E214-3F09-45A8-950E-9135B90024D3}" destId="{9F55DEE6-FB50-4BAE-A2A0-1ACA54FDF494}" srcOrd="3" destOrd="0" presId="urn:microsoft.com/office/officeart/2018/2/layout/IconVerticalSolidList"/>
    <dgm:cxn modelId="{54BB432E-C292-413E-A3A5-167FA7D5D618}" type="presParOf" srcId="{B083E214-3F09-45A8-950E-9135B90024D3}" destId="{E1F47FAD-A977-43AE-AE5A-4D615DC8A9DA}" srcOrd="4" destOrd="0" presId="urn:microsoft.com/office/officeart/2018/2/layout/IconVerticalSolidList"/>
    <dgm:cxn modelId="{7A7A8196-72BF-47B8-B559-88F23881F46F}" type="presParOf" srcId="{E1F47FAD-A977-43AE-AE5A-4D615DC8A9DA}" destId="{ECE6183E-98FB-45E5-9076-E1F72CC59A56}" srcOrd="0" destOrd="0" presId="urn:microsoft.com/office/officeart/2018/2/layout/IconVerticalSolidList"/>
    <dgm:cxn modelId="{01F14F44-FF6B-49D4-A241-F31FC5AE52C0}" type="presParOf" srcId="{E1F47FAD-A977-43AE-AE5A-4D615DC8A9DA}" destId="{E6D2C973-3341-4228-B74E-77CD1B3697A3}" srcOrd="1" destOrd="0" presId="urn:microsoft.com/office/officeart/2018/2/layout/IconVerticalSolidList"/>
    <dgm:cxn modelId="{4C474975-8821-4EB2-808D-C462AC16BA21}" type="presParOf" srcId="{E1F47FAD-A977-43AE-AE5A-4D615DC8A9DA}" destId="{9CEE5C72-BB33-4D81-8BDD-B6E7DAD79BC4}" srcOrd="2" destOrd="0" presId="urn:microsoft.com/office/officeart/2018/2/layout/IconVerticalSolidList"/>
    <dgm:cxn modelId="{4F42D6D4-DFBE-4F98-A502-447805965432}" type="presParOf" srcId="{E1F47FAD-A977-43AE-AE5A-4D615DC8A9DA}" destId="{FFAB6719-FB43-455F-80A9-A60EDC1889D0}" srcOrd="3" destOrd="0" presId="urn:microsoft.com/office/officeart/2018/2/layout/IconVerticalSolidList"/>
    <dgm:cxn modelId="{36CACDEC-B098-4B09-958A-CD1056242404}" type="presParOf" srcId="{B083E214-3F09-45A8-950E-9135B90024D3}" destId="{ADEAF622-E860-493F-97E9-A0C6BB4C3ACF}" srcOrd="5" destOrd="0" presId="urn:microsoft.com/office/officeart/2018/2/layout/IconVerticalSolidList"/>
    <dgm:cxn modelId="{CF31BBDA-A3FB-40CA-B6BF-40991FF654EC}" type="presParOf" srcId="{B083E214-3F09-45A8-950E-9135B90024D3}" destId="{1FE590A8-49AA-49DD-BFB3-D511E098539E}" srcOrd="6" destOrd="0" presId="urn:microsoft.com/office/officeart/2018/2/layout/IconVerticalSolidList"/>
    <dgm:cxn modelId="{190594C9-EFC4-4C64-A536-1252303E4A77}" type="presParOf" srcId="{1FE590A8-49AA-49DD-BFB3-D511E098539E}" destId="{F30EE21A-FC96-44B3-8DBC-368C7DE7665A}" srcOrd="0" destOrd="0" presId="urn:microsoft.com/office/officeart/2018/2/layout/IconVerticalSolidList"/>
    <dgm:cxn modelId="{03395779-0A97-443A-B0F1-85052138C4F3}" type="presParOf" srcId="{1FE590A8-49AA-49DD-BFB3-D511E098539E}" destId="{EE89ECF8-C93B-47EA-8EBD-4039A9B3514A}" srcOrd="1" destOrd="0" presId="urn:microsoft.com/office/officeart/2018/2/layout/IconVerticalSolidList"/>
    <dgm:cxn modelId="{235DC5E7-76F3-4C2A-B6A2-D726FE21F220}" type="presParOf" srcId="{1FE590A8-49AA-49DD-BFB3-D511E098539E}" destId="{8AF24569-9588-4795-A8DB-20806A2C5CC4}" srcOrd="2" destOrd="0" presId="urn:microsoft.com/office/officeart/2018/2/layout/IconVerticalSolidList"/>
    <dgm:cxn modelId="{B6F360B9-38E5-425B-93F9-C00471E69308}" type="presParOf" srcId="{1FE590A8-49AA-49DD-BFB3-D511E098539E}" destId="{E7515CB0-C98D-44A3-B5C2-92EBFD02CC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CFA56-363E-4497-863F-C19D0F73B741}">
      <dsp:nvSpPr>
        <dsp:cNvPr id="0" name=""/>
        <dsp:cNvSpPr/>
      </dsp:nvSpPr>
      <dsp:spPr>
        <a:xfrm>
          <a:off x="7036" y="409766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462B0-878C-4DEF-B2E4-B50DFC5320C0}">
      <dsp:nvSpPr>
        <dsp:cNvPr id="0" name=""/>
        <dsp:cNvSpPr/>
      </dsp:nvSpPr>
      <dsp:spPr>
        <a:xfrm>
          <a:off x="150701" y="553430"/>
          <a:ext cx="396787" cy="3967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D18BD-1762-4F10-8955-67D760F5942B}">
      <dsp:nvSpPr>
        <dsp:cNvPr id="0" name=""/>
        <dsp:cNvSpPr/>
      </dsp:nvSpPr>
      <dsp:spPr>
        <a:xfrm>
          <a:off x="837750" y="409766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27 RPO, </a:t>
          </a:r>
          <a:r>
            <a:rPr lang="en-US" sz="1100" kern="1200" dirty="0" err="1"/>
            <a:t>nästan</a:t>
          </a:r>
          <a:r>
            <a:rPr lang="en-US" sz="1100" kern="1200" dirty="0"/>
            <a:t> alla </a:t>
          </a:r>
          <a:r>
            <a:rPr lang="en-US" sz="1100" kern="1200" dirty="0" err="1"/>
            <a:t>deltog</a:t>
          </a:r>
          <a:r>
            <a:rPr lang="en-US" sz="1100" kern="1200" dirty="0"/>
            <a:t>. </a:t>
          </a:r>
          <a:r>
            <a:rPr lang="en-US" sz="1100" kern="1200" dirty="0" err="1"/>
            <a:t>Ökat</a:t>
          </a:r>
          <a:r>
            <a:rPr lang="en-US" sz="1100" kern="1200" dirty="0"/>
            <a:t> </a:t>
          </a:r>
          <a:r>
            <a:rPr lang="en-US" sz="1100" kern="1200" dirty="0" err="1"/>
            <a:t>deltagande</a:t>
          </a:r>
          <a:r>
            <a:rPr lang="en-US" sz="1100" kern="1200" dirty="0"/>
            <a:t> </a:t>
          </a:r>
          <a:r>
            <a:rPr lang="en-US" sz="1100" kern="1200" dirty="0" err="1"/>
            <a:t>från</a:t>
          </a:r>
          <a:r>
            <a:rPr lang="en-US" sz="1100" kern="1200" dirty="0"/>
            <a:t> </a:t>
          </a:r>
          <a:r>
            <a:rPr lang="en-US" sz="1100" kern="1200" dirty="0" err="1"/>
            <a:t>ledamöter</a:t>
          </a:r>
          <a:endParaRPr lang="en-US" sz="1100" kern="1200" dirty="0"/>
        </a:p>
      </dsp:txBody>
      <dsp:txXfrm>
        <a:off x="837750" y="409766"/>
        <a:ext cx="1612561" cy="684117"/>
      </dsp:txXfrm>
    </dsp:sp>
    <dsp:sp modelId="{A797FA59-6D5E-4999-B9BA-0A2E9D62234F}">
      <dsp:nvSpPr>
        <dsp:cNvPr id="0" name=""/>
        <dsp:cNvSpPr/>
      </dsp:nvSpPr>
      <dsp:spPr>
        <a:xfrm>
          <a:off x="2731288" y="409766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900B9-A998-4B4C-9D49-CCC6BD4443C7}">
      <dsp:nvSpPr>
        <dsp:cNvPr id="0" name=""/>
        <dsp:cNvSpPr/>
      </dsp:nvSpPr>
      <dsp:spPr>
        <a:xfrm>
          <a:off x="2874952" y="553430"/>
          <a:ext cx="396787" cy="3967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33D76-8D80-46A4-A430-1992030F59F6}">
      <dsp:nvSpPr>
        <dsp:cNvPr id="0" name=""/>
        <dsp:cNvSpPr/>
      </dsp:nvSpPr>
      <dsp:spPr>
        <a:xfrm>
          <a:off x="3562001" y="409766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Ökad  kunskap och förståelse om kunskapsstyrningssystemet. </a:t>
          </a:r>
        </a:p>
      </dsp:txBody>
      <dsp:txXfrm>
        <a:off x="3562001" y="409766"/>
        <a:ext cx="1612561" cy="684117"/>
      </dsp:txXfrm>
    </dsp:sp>
    <dsp:sp modelId="{A7EA7AB8-07E7-4244-B302-14DA1627F42A}">
      <dsp:nvSpPr>
        <dsp:cNvPr id="0" name=""/>
        <dsp:cNvSpPr/>
      </dsp:nvSpPr>
      <dsp:spPr>
        <a:xfrm>
          <a:off x="7036" y="1833610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0A585-B791-4BF9-A982-5B9D1835560D}">
      <dsp:nvSpPr>
        <dsp:cNvPr id="0" name=""/>
        <dsp:cNvSpPr/>
      </dsp:nvSpPr>
      <dsp:spPr>
        <a:xfrm>
          <a:off x="150701" y="1977275"/>
          <a:ext cx="396787" cy="3967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F88F6-641F-4C0A-91EE-A1AE9A32AB2E}">
      <dsp:nvSpPr>
        <dsp:cNvPr id="0" name=""/>
        <dsp:cNvSpPr/>
      </dsp:nvSpPr>
      <dsp:spPr>
        <a:xfrm>
          <a:off x="837750" y="1833610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LPO till de flesta RPO i alla fyra regioner, stärker koppling och kommunikation mellan nivåerna. Kommunikation överlag bra, lite olika i regionerna.</a:t>
          </a:r>
        </a:p>
      </dsp:txBody>
      <dsp:txXfrm>
        <a:off x="837750" y="1833610"/>
        <a:ext cx="1612561" cy="684117"/>
      </dsp:txXfrm>
    </dsp:sp>
    <dsp:sp modelId="{A783B45D-ED0A-4154-AC8D-0AFF490BCA8C}">
      <dsp:nvSpPr>
        <dsp:cNvPr id="0" name=""/>
        <dsp:cNvSpPr/>
      </dsp:nvSpPr>
      <dsp:spPr>
        <a:xfrm>
          <a:off x="2731288" y="1833610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BB2BC-73E4-4422-9805-EE120BCD79C6}">
      <dsp:nvSpPr>
        <dsp:cNvPr id="0" name=""/>
        <dsp:cNvSpPr/>
      </dsp:nvSpPr>
      <dsp:spPr>
        <a:xfrm>
          <a:off x="2874952" y="1977275"/>
          <a:ext cx="396787" cy="3967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14A33-24D9-424F-A545-31958213883C}">
      <dsp:nvSpPr>
        <dsp:cNvPr id="0" name=""/>
        <dsp:cNvSpPr/>
      </dsp:nvSpPr>
      <dsp:spPr>
        <a:xfrm>
          <a:off x="3562001" y="1833610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Frågor om lågvärde vård och ordnat införande/utfasning diskuteras till viss del.</a:t>
          </a:r>
        </a:p>
      </dsp:txBody>
      <dsp:txXfrm>
        <a:off x="3562001" y="1833610"/>
        <a:ext cx="1612561" cy="684117"/>
      </dsp:txXfrm>
    </dsp:sp>
    <dsp:sp modelId="{BE4C37F0-220F-4A90-A683-963C3A6878E7}">
      <dsp:nvSpPr>
        <dsp:cNvPr id="0" name=""/>
        <dsp:cNvSpPr/>
      </dsp:nvSpPr>
      <dsp:spPr>
        <a:xfrm>
          <a:off x="7036" y="3257454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1E583-F41F-45F6-8A1B-BAB7B800628E}">
      <dsp:nvSpPr>
        <dsp:cNvPr id="0" name=""/>
        <dsp:cNvSpPr/>
      </dsp:nvSpPr>
      <dsp:spPr>
        <a:xfrm>
          <a:off x="150701" y="3401119"/>
          <a:ext cx="396787" cy="3967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5BA0D-58A9-4EAB-9996-2BEC21371490}">
      <dsp:nvSpPr>
        <dsp:cNvPr id="0" name=""/>
        <dsp:cNvSpPr/>
      </dsp:nvSpPr>
      <dsp:spPr>
        <a:xfrm>
          <a:off x="837750" y="3257454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Uppföljning av resultat är begränsad. Det är svårt att få fram data från IT-system, Cosmic införandet påverkat. Inväntar NPOers Vården i Siffror rapport.</a:t>
          </a:r>
        </a:p>
      </dsp:txBody>
      <dsp:txXfrm>
        <a:off x="837750" y="3257454"/>
        <a:ext cx="1612561" cy="684117"/>
      </dsp:txXfrm>
    </dsp:sp>
    <dsp:sp modelId="{FF93E211-E7F3-4E0C-A77D-3D9E49A4750E}">
      <dsp:nvSpPr>
        <dsp:cNvPr id="0" name=""/>
        <dsp:cNvSpPr/>
      </dsp:nvSpPr>
      <dsp:spPr>
        <a:xfrm>
          <a:off x="2731288" y="3257454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28E01-1A39-4226-9701-E4C43BC48167}">
      <dsp:nvSpPr>
        <dsp:cNvPr id="0" name=""/>
        <dsp:cNvSpPr/>
      </dsp:nvSpPr>
      <dsp:spPr>
        <a:xfrm>
          <a:off x="2874952" y="3401119"/>
          <a:ext cx="396787" cy="3967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29D64-429A-4CAC-B7A8-935075AC1193}">
      <dsp:nvSpPr>
        <dsp:cNvPr id="0" name=""/>
        <dsp:cNvSpPr/>
      </dsp:nvSpPr>
      <dsp:spPr>
        <a:xfrm>
          <a:off x="3562001" y="3257454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Kvalitetsregister finns inom flera områden, alla anges inte i formulärsvaren. Låg täckningsgrad och manuella rutiner är hinder. Automatisk överföring saknas överlag.</a:t>
          </a:r>
        </a:p>
      </dsp:txBody>
      <dsp:txXfrm>
        <a:off x="3562001" y="3257454"/>
        <a:ext cx="1612561" cy="684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CFA56-363E-4497-863F-C19D0F73B741}">
      <dsp:nvSpPr>
        <dsp:cNvPr id="0" name=""/>
        <dsp:cNvSpPr/>
      </dsp:nvSpPr>
      <dsp:spPr>
        <a:xfrm>
          <a:off x="7036" y="1121688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462B0-878C-4DEF-B2E4-B50DFC5320C0}">
      <dsp:nvSpPr>
        <dsp:cNvPr id="0" name=""/>
        <dsp:cNvSpPr/>
      </dsp:nvSpPr>
      <dsp:spPr>
        <a:xfrm>
          <a:off x="150701" y="1265352"/>
          <a:ext cx="396787" cy="3967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D18BD-1762-4F10-8955-67D760F5942B}">
      <dsp:nvSpPr>
        <dsp:cNvPr id="0" name=""/>
        <dsp:cNvSpPr/>
      </dsp:nvSpPr>
      <dsp:spPr>
        <a:xfrm>
          <a:off x="837750" y="1121688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4 samverkansgrupper (RSG) är aktiva</a:t>
          </a:r>
        </a:p>
        <a:p>
          <a:pPr marL="0" lvl="0" indent="0" algn="l" defTabSz="488950"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837750" y="1121688"/>
        <a:ext cx="1612561" cy="684117"/>
      </dsp:txXfrm>
    </dsp:sp>
    <dsp:sp modelId="{A7EA7AB8-07E7-4244-B302-14DA1627F42A}">
      <dsp:nvSpPr>
        <dsp:cNvPr id="0" name=""/>
        <dsp:cNvSpPr/>
      </dsp:nvSpPr>
      <dsp:spPr>
        <a:xfrm>
          <a:off x="2731288" y="1121688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0A585-B791-4BF9-A982-5B9D1835560D}">
      <dsp:nvSpPr>
        <dsp:cNvPr id="0" name=""/>
        <dsp:cNvSpPr/>
      </dsp:nvSpPr>
      <dsp:spPr>
        <a:xfrm>
          <a:off x="2874952" y="1265352"/>
          <a:ext cx="396787" cy="3967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F88F6-641F-4C0A-91EE-A1AE9A32AB2E}">
      <dsp:nvSpPr>
        <dsp:cNvPr id="0" name=""/>
        <dsp:cNvSpPr/>
      </dsp:nvSpPr>
      <dsp:spPr>
        <a:xfrm>
          <a:off x="3562001" y="1121688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Uppdrag blivit tydligare och stärks över tid, aktivt stöd sker till RSG MT och RSG uppföljning/hälsodata. RSG SFU vilande, frågor hanteras i RSK.</a:t>
          </a:r>
        </a:p>
        <a:p>
          <a:pPr marL="0" lvl="0" indent="0" algn="l" defTabSz="488950"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562001" y="1121688"/>
        <a:ext cx="1612561" cy="684117"/>
      </dsp:txXfrm>
    </dsp:sp>
    <dsp:sp modelId="{A783B45D-ED0A-4154-AC8D-0AFF490BCA8C}">
      <dsp:nvSpPr>
        <dsp:cNvPr id="0" name=""/>
        <dsp:cNvSpPr/>
      </dsp:nvSpPr>
      <dsp:spPr>
        <a:xfrm>
          <a:off x="7036" y="2545532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BB2BC-73E4-4422-9805-EE120BCD79C6}">
      <dsp:nvSpPr>
        <dsp:cNvPr id="0" name=""/>
        <dsp:cNvSpPr/>
      </dsp:nvSpPr>
      <dsp:spPr>
        <a:xfrm>
          <a:off x="150701" y="2689197"/>
          <a:ext cx="396787" cy="3967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14A33-24D9-424F-A545-31958213883C}">
      <dsp:nvSpPr>
        <dsp:cNvPr id="0" name=""/>
        <dsp:cNvSpPr/>
      </dsp:nvSpPr>
      <dsp:spPr>
        <a:xfrm>
          <a:off x="837750" y="2545532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Kommunikation mellan de olika nivåerna utvecklas kontinuerligt. </a:t>
          </a:r>
          <a:endParaRPr lang="en-US" sz="1100" kern="1200" dirty="0"/>
        </a:p>
      </dsp:txBody>
      <dsp:txXfrm>
        <a:off x="837750" y="2545532"/>
        <a:ext cx="1612561" cy="684117"/>
      </dsp:txXfrm>
    </dsp:sp>
    <dsp:sp modelId="{55D2D10A-E807-4605-9888-2FEE1F96667F}">
      <dsp:nvSpPr>
        <dsp:cNvPr id="0" name=""/>
        <dsp:cNvSpPr/>
      </dsp:nvSpPr>
      <dsp:spPr>
        <a:xfrm>
          <a:off x="2731288" y="2545532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BBCF4-C07D-4A56-95DD-EAFD2859BE0E}">
      <dsp:nvSpPr>
        <dsp:cNvPr id="0" name=""/>
        <dsp:cNvSpPr/>
      </dsp:nvSpPr>
      <dsp:spPr>
        <a:xfrm>
          <a:off x="2874952" y="2689197"/>
          <a:ext cx="396787" cy="3967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63D4F-FB19-405A-AF86-F970FCDF613A}">
      <dsp:nvSpPr>
        <dsp:cNvPr id="0" name=""/>
        <dsp:cNvSpPr/>
      </dsp:nvSpPr>
      <dsp:spPr>
        <a:xfrm>
          <a:off x="3562001" y="2545532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LSG ej utvecklade, tidigare strukturer för MT och LKM är involverade. LSG uppföljning/hälsodata under utveckling.</a:t>
          </a:r>
        </a:p>
      </dsp:txBody>
      <dsp:txXfrm>
        <a:off x="3562001" y="2545532"/>
        <a:ext cx="1612561" cy="684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29420-FB8C-4D36-98CC-E12D803DFEBD}">
      <dsp:nvSpPr>
        <dsp:cNvPr id="0" name=""/>
        <dsp:cNvSpPr/>
      </dsp:nvSpPr>
      <dsp:spPr>
        <a:xfrm>
          <a:off x="0" y="37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BFB95-D777-4A85-BE56-DFA5FE5AB1C0}">
      <dsp:nvSpPr>
        <dsp:cNvPr id="0" name=""/>
        <dsp:cNvSpPr/>
      </dsp:nvSpPr>
      <dsp:spPr>
        <a:xfrm>
          <a:off x="154829" y="115534"/>
          <a:ext cx="281509" cy="281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86D0E-2688-4667-BF82-B3F37E0CAEEB}">
      <dsp:nvSpPr>
        <dsp:cNvPr id="0" name=""/>
        <dsp:cNvSpPr/>
      </dsp:nvSpPr>
      <dsp:spPr>
        <a:xfrm>
          <a:off x="591168" y="37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Bra utvecklingsmål och många av de egna utvecklingsmålen kvarstår även nästa år.</a:t>
          </a:r>
        </a:p>
      </dsp:txBody>
      <dsp:txXfrm>
        <a:off x="591168" y="371"/>
        <a:ext cx="9924431" cy="511834"/>
      </dsp:txXfrm>
    </dsp:sp>
    <dsp:sp modelId="{B4D629B7-91FF-4890-8CE1-FC8FA7517851}">
      <dsp:nvSpPr>
        <dsp:cNvPr id="0" name=""/>
        <dsp:cNvSpPr/>
      </dsp:nvSpPr>
      <dsp:spPr>
        <a:xfrm>
          <a:off x="0" y="640165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26776-BA91-4E7C-85C1-F183B73118F3}">
      <dsp:nvSpPr>
        <dsp:cNvPr id="0" name=""/>
        <dsp:cNvSpPr/>
      </dsp:nvSpPr>
      <dsp:spPr>
        <a:xfrm>
          <a:off x="154829" y="755327"/>
          <a:ext cx="281509" cy="2815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27C39-CB2A-4929-AEBD-528F0EE2F192}">
      <dsp:nvSpPr>
        <dsp:cNvPr id="0" name=""/>
        <dsp:cNvSpPr/>
      </dsp:nvSpPr>
      <dsp:spPr>
        <a:xfrm>
          <a:off x="591168" y="640165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Ses en ökad samverkan mellan regionerna, lyfts fram och har utvecklats till att fungera bra.</a:t>
          </a:r>
        </a:p>
      </dsp:txBody>
      <dsp:txXfrm>
        <a:off x="591168" y="640165"/>
        <a:ext cx="9924431" cy="511834"/>
      </dsp:txXfrm>
    </dsp:sp>
    <dsp:sp modelId="{2616149B-B32B-4344-A20B-5FC4339FF063}">
      <dsp:nvSpPr>
        <dsp:cNvPr id="0" name=""/>
        <dsp:cNvSpPr/>
      </dsp:nvSpPr>
      <dsp:spPr>
        <a:xfrm>
          <a:off x="0" y="1279958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72470-2DBA-47EB-931F-27399B27594E}">
      <dsp:nvSpPr>
        <dsp:cNvPr id="0" name=""/>
        <dsp:cNvSpPr/>
      </dsp:nvSpPr>
      <dsp:spPr>
        <a:xfrm>
          <a:off x="154829" y="1395121"/>
          <a:ext cx="281509" cy="2815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773F1-FABB-47DC-8F93-1803C72F24A8}">
      <dsp:nvSpPr>
        <dsp:cNvPr id="0" name=""/>
        <dsp:cNvSpPr/>
      </dsp:nvSpPr>
      <dsp:spPr>
        <a:xfrm>
          <a:off x="591168" y="1279958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Strukturen stödjer på ett bra sätt. Utbytet av kunskap och erfarenheter ger inspiration. Reflektion om att man lär av varandra. Mervärde genom att bjuda in NAG ledamöter regelbundet.</a:t>
          </a:r>
        </a:p>
      </dsp:txBody>
      <dsp:txXfrm>
        <a:off x="591168" y="1279958"/>
        <a:ext cx="9924431" cy="511834"/>
      </dsp:txXfrm>
    </dsp:sp>
    <dsp:sp modelId="{DBCAB3F9-D6C7-4DC9-930F-C1EB8E2874E8}">
      <dsp:nvSpPr>
        <dsp:cNvPr id="0" name=""/>
        <dsp:cNvSpPr/>
      </dsp:nvSpPr>
      <dsp:spPr>
        <a:xfrm>
          <a:off x="0" y="191975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EA808-3F9E-4D87-8C8C-3A3A36E3A876}">
      <dsp:nvSpPr>
        <dsp:cNvPr id="0" name=""/>
        <dsp:cNvSpPr/>
      </dsp:nvSpPr>
      <dsp:spPr>
        <a:xfrm>
          <a:off x="154829" y="2034914"/>
          <a:ext cx="281509" cy="2815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86710-DCAC-4E87-8B4C-44F7B69624BC}">
      <dsp:nvSpPr>
        <dsp:cNvPr id="0" name=""/>
        <dsp:cNvSpPr/>
      </dsp:nvSpPr>
      <dsp:spPr>
        <a:xfrm>
          <a:off x="591168" y="191975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Beskrivs att det är värdefullt i uppföljningsdialog att kika tillbaka och framåt med ett strukturerat sätt. Bra att efterfrågan finns på det arbete som utförs.</a:t>
          </a:r>
        </a:p>
      </dsp:txBody>
      <dsp:txXfrm>
        <a:off x="591168" y="1919751"/>
        <a:ext cx="9924431" cy="511834"/>
      </dsp:txXfrm>
    </dsp:sp>
    <dsp:sp modelId="{07C921EC-6DDB-4997-9216-72C505EB349A}">
      <dsp:nvSpPr>
        <dsp:cNvPr id="0" name=""/>
        <dsp:cNvSpPr/>
      </dsp:nvSpPr>
      <dsp:spPr>
        <a:xfrm>
          <a:off x="0" y="2559544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84A9A-9757-4CE6-8D6B-B349271D229F}">
      <dsp:nvSpPr>
        <dsp:cNvPr id="0" name=""/>
        <dsp:cNvSpPr/>
      </dsp:nvSpPr>
      <dsp:spPr>
        <a:xfrm>
          <a:off x="154829" y="2674707"/>
          <a:ext cx="281509" cy="2815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A2191-B7C8-4F06-AF19-435319C90A13}">
      <dsp:nvSpPr>
        <dsp:cNvPr id="0" name=""/>
        <dsp:cNvSpPr/>
      </dsp:nvSpPr>
      <dsp:spPr>
        <a:xfrm>
          <a:off x="591168" y="2559544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Positivt med möjlighet till stöd från NRF och andra grupperingar. Tiden behövs för att utveckla och hålla i strukturen långsiktigt</a:t>
          </a:r>
        </a:p>
      </dsp:txBody>
      <dsp:txXfrm>
        <a:off x="591168" y="2559544"/>
        <a:ext cx="9924431" cy="511834"/>
      </dsp:txXfrm>
    </dsp:sp>
    <dsp:sp modelId="{230FDE00-BA53-4CD3-9C7F-8C3D24F6DBE4}">
      <dsp:nvSpPr>
        <dsp:cNvPr id="0" name=""/>
        <dsp:cNvSpPr/>
      </dsp:nvSpPr>
      <dsp:spPr>
        <a:xfrm>
          <a:off x="0" y="3199338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9919F-267D-4510-A455-5F69BF563D30}">
      <dsp:nvSpPr>
        <dsp:cNvPr id="0" name=""/>
        <dsp:cNvSpPr/>
      </dsp:nvSpPr>
      <dsp:spPr>
        <a:xfrm>
          <a:off x="154829" y="3314501"/>
          <a:ext cx="281509" cy="2815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52DFD-DC42-4F59-BACC-6B15C21A07DA}">
      <dsp:nvSpPr>
        <dsp:cNvPr id="0" name=""/>
        <dsp:cNvSpPr/>
      </dsp:nvSpPr>
      <dsp:spPr>
        <a:xfrm>
          <a:off x="591168" y="3199338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Kommunikation med ledning utvecklas och efterfrågan kring arbetet ökar. Medverkan av verksamhetschefer är positivt.</a:t>
          </a:r>
        </a:p>
      </dsp:txBody>
      <dsp:txXfrm>
        <a:off x="591168" y="3199338"/>
        <a:ext cx="9924431" cy="511834"/>
      </dsp:txXfrm>
    </dsp:sp>
    <dsp:sp modelId="{CE561AF4-A8B8-46EB-9EDB-32E8C4973B91}">
      <dsp:nvSpPr>
        <dsp:cNvPr id="0" name=""/>
        <dsp:cNvSpPr/>
      </dsp:nvSpPr>
      <dsp:spPr>
        <a:xfrm>
          <a:off x="0" y="383913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BED91-9B48-47A9-A741-81128CD34EE0}">
      <dsp:nvSpPr>
        <dsp:cNvPr id="0" name=""/>
        <dsp:cNvSpPr/>
      </dsp:nvSpPr>
      <dsp:spPr>
        <a:xfrm>
          <a:off x="154829" y="3954294"/>
          <a:ext cx="281509" cy="28150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0FBA0-6403-4F2C-9F63-68E3956DA979}">
      <dsp:nvSpPr>
        <dsp:cNvPr id="0" name=""/>
        <dsp:cNvSpPr/>
      </dsp:nvSpPr>
      <dsp:spPr>
        <a:xfrm>
          <a:off x="591168" y="383913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Ett utvecklat stöd för införande och implementering av kunskapsstöd bidrar. </a:t>
          </a:r>
        </a:p>
      </dsp:txBody>
      <dsp:txXfrm>
        <a:off x="591168" y="3839131"/>
        <a:ext cx="9924431" cy="511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2BE2C-A5A9-4C91-AAE2-DB18F185305F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7B7B5-F37C-40CB-8F17-8FA9A8062F90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772D9-E5FA-490F-BCA7-BE138FE6E1AD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Införande av kunskapsstöd tar tid, liksom att datafångsten är svår för uppföljning av resultat. En tydlig hantering  är viktig och efterfrågas. Uppföljning har inte kommit igång i någon stor utsträckning.</a:t>
          </a:r>
        </a:p>
      </dsp:txBody>
      <dsp:txXfrm>
        <a:off x="1057183" y="1805"/>
        <a:ext cx="9458416" cy="915310"/>
      </dsp:txXfrm>
    </dsp:sp>
    <dsp:sp modelId="{16EA1E46-A1C9-4A88-B230-5AFDC10FFF39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80384-AA64-4D17-94F4-88D57945A01E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625B5-02E0-4C0A-94B1-474C3EBDC784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Upplevelse av att det är svårt att nå ut till professionen, samt kopplingen och involveringen i linjeorganisationen. Arbetet tar tid och det behövs tydlighet i arbetet och veta vem som har ansvaret. </a:t>
          </a:r>
        </a:p>
      </dsp:txBody>
      <dsp:txXfrm>
        <a:off x="1057183" y="1145944"/>
        <a:ext cx="9458416" cy="915310"/>
      </dsp:txXfrm>
    </dsp:sp>
    <dsp:sp modelId="{A26BC47F-6640-4ABC-87DD-55E5C07E669D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A3279-CC8E-42AF-9815-BE9484E3D8CA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9A112-61C9-4E2B-A3F5-3C68BA0B526A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Förutsättningar att möjliggöra deltagande kvarstår, ofta beroende av bemanning, ekonomi samt under 2025 införande av Cosmic i tre av fyra regioner. Kompetensförsörjning påverkar inom några områden. </a:t>
          </a:r>
        </a:p>
      </dsp:txBody>
      <dsp:txXfrm>
        <a:off x="1057183" y="2290082"/>
        <a:ext cx="9458416" cy="915310"/>
      </dsp:txXfrm>
    </dsp:sp>
    <dsp:sp modelId="{7C934B52-6430-45EE-8444-145BBE50CFC0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2FA6B-70AC-4A2B-8545-E1557433AAB1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B3153-753A-4942-A027-499F0FDE8D1C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Primärvårdens organisering och möjligheter utmanar medverkan och samverkan.</a:t>
          </a:r>
        </a:p>
      </dsp:txBody>
      <dsp:txXfrm>
        <a:off x="1057183" y="3434221"/>
        <a:ext cx="9458416" cy="915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EA61C-6695-48B8-A634-C61CF88BA244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0EC48-C6EC-4A5E-A066-B7D10D260731}">
      <dsp:nvSpPr>
        <dsp:cNvPr id="0" name=""/>
        <dsp:cNvSpPr/>
      </dsp:nvSpPr>
      <dsp:spPr>
        <a:xfrm>
          <a:off x="289467" y="203557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4D695-804F-4F63-84E1-F97F0C969E5C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Översyn</a:t>
          </a:r>
          <a:r>
            <a:rPr lang="en-US" sz="2200" kern="1200" dirty="0"/>
            <a:t> av </a:t>
          </a:r>
          <a:r>
            <a:rPr lang="en-US" sz="2200" kern="1200" dirty="0" err="1"/>
            <a:t>ansvar</a:t>
          </a:r>
          <a:r>
            <a:rPr lang="en-US" sz="2200" kern="1200" dirty="0"/>
            <a:t> och </a:t>
          </a:r>
          <a:r>
            <a:rPr lang="en-US" sz="2200" kern="1200" dirty="0" err="1"/>
            <a:t>uppgifter</a:t>
          </a:r>
          <a:r>
            <a:rPr lang="en-US" sz="2200" kern="1200" dirty="0"/>
            <a:t> </a:t>
          </a:r>
          <a:r>
            <a:rPr lang="en-US" sz="2200" kern="1200" dirty="0" err="1"/>
            <a:t>inom</a:t>
          </a:r>
          <a:r>
            <a:rPr lang="en-US" sz="2200" kern="1200" dirty="0"/>
            <a:t> </a:t>
          </a:r>
          <a:r>
            <a:rPr lang="en-US" sz="2200" kern="1200" dirty="0" err="1"/>
            <a:t>systemet</a:t>
          </a:r>
          <a:r>
            <a:rPr lang="en-US" sz="2200" kern="1200" dirty="0"/>
            <a:t> för </a:t>
          </a:r>
          <a:r>
            <a:rPr lang="en-US" sz="2200" kern="1200" dirty="0" err="1"/>
            <a:t>kunskapsstyrning</a:t>
          </a:r>
          <a:r>
            <a:rPr lang="en-US" sz="2200" kern="1200" dirty="0"/>
            <a:t> </a:t>
          </a:r>
          <a:r>
            <a:rPr lang="en-US" sz="2200" kern="1200" dirty="0" err="1"/>
            <a:t>har</a:t>
          </a:r>
          <a:r>
            <a:rPr lang="en-US" sz="2200" kern="1200" dirty="0"/>
            <a:t> </a:t>
          </a:r>
          <a:r>
            <a:rPr lang="en-US" sz="2200" kern="1200" dirty="0" err="1"/>
            <a:t>gjorts</a:t>
          </a:r>
          <a:r>
            <a:rPr lang="en-US" sz="2200" kern="1200" dirty="0"/>
            <a:t>. </a:t>
          </a:r>
          <a:r>
            <a:rPr lang="en-US" sz="2200" kern="1200" dirty="0" err="1"/>
            <a:t>Återrapporterats</a:t>
          </a:r>
          <a:r>
            <a:rPr lang="en-US" sz="2200" kern="1200" dirty="0"/>
            <a:t> till RLS = </a:t>
          </a:r>
          <a:r>
            <a:rPr lang="en-US" sz="2200" kern="1200" dirty="0" err="1"/>
            <a:t>sjukvårdsregional</a:t>
          </a:r>
          <a:r>
            <a:rPr lang="en-US" sz="2200" kern="1200" dirty="0"/>
            <a:t> </a:t>
          </a:r>
          <a:r>
            <a:rPr lang="en-US" sz="2200" kern="1200" dirty="0" err="1"/>
            <a:t>styrgrupp</a:t>
          </a:r>
          <a:r>
            <a:rPr lang="en-US" sz="2200" kern="1200" dirty="0"/>
            <a:t> för </a:t>
          </a:r>
          <a:r>
            <a:rPr lang="en-US" sz="2200" kern="1200" dirty="0" err="1"/>
            <a:t>kunskapsstyrningen</a:t>
          </a:r>
          <a:endParaRPr lang="en-US" sz="2200" kern="1200" dirty="0"/>
        </a:p>
      </dsp:txBody>
      <dsp:txXfrm>
        <a:off x="1057183" y="1805"/>
        <a:ext cx="9458416" cy="915310"/>
      </dsp:txXfrm>
    </dsp:sp>
    <dsp:sp modelId="{0DD701D0-4C97-43FD-8F5F-67C20C83F9B1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E1A0F-AEBE-4C05-88EA-26A7125B7413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84CBF-5B76-49E1-9D32-3E436B5D2A09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Tidutvärderingar är genomförda på kansliet och dialoger har pågått under 2025. </a:t>
          </a:r>
        </a:p>
      </dsp:txBody>
      <dsp:txXfrm>
        <a:off x="1057183" y="1145944"/>
        <a:ext cx="9458416" cy="915310"/>
      </dsp:txXfrm>
    </dsp:sp>
    <dsp:sp modelId="{ECE6183E-98FB-45E5-9076-E1F72CC59A56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2C973-3341-4228-B74E-77CD1B3697A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B6719-FB43-455F-80A9-A60EDC1889D0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VP och förbundsordning riktar in mot strategiska frågor =&gt; styr vilka frågor som ges prioriterat utrymme vid FD</a:t>
          </a:r>
        </a:p>
      </dsp:txBody>
      <dsp:txXfrm>
        <a:off x="1057183" y="2290082"/>
        <a:ext cx="9458416" cy="915310"/>
      </dsp:txXfrm>
    </dsp:sp>
    <dsp:sp modelId="{F30EE21A-FC96-44B3-8DBC-368C7DE7665A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9ECF8-C93B-47EA-8EBD-4039A9B3514A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15CB0-C98D-44A3-B5C2-92EBFD02CC50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Fortsatt</a:t>
          </a:r>
          <a:r>
            <a:rPr lang="en-US" sz="2200" kern="1200" dirty="0"/>
            <a:t> dialog </a:t>
          </a:r>
          <a:r>
            <a:rPr lang="en-US" sz="2200" kern="1200" dirty="0" err="1"/>
            <a:t>inom</a:t>
          </a:r>
          <a:r>
            <a:rPr lang="en-US" sz="2200" kern="1200" dirty="0"/>
            <a:t> ramen för </a:t>
          </a:r>
          <a:r>
            <a:rPr lang="en-US" sz="2200" kern="1200" dirty="0" err="1"/>
            <a:t>beredning</a:t>
          </a:r>
          <a:r>
            <a:rPr lang="en-US" sz="2200" kern="1200" dirty="0"/>
            <a:t> av budget och </a:t>
          </a:r>
          <a:r>
            <a:rPr lang="en-US" sz="2200" kern="1200" dirty="0" err="1"/>
            <a:t>vp</a:t>
          </a:r>
          <a:r>
            <a:rPr lang="en-US" sz="2200" kern="1200" dirty="0"/>
            <a:t> 2027</a:t>
          </a:r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 bwMode="auto"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230418-ABB7-4F86-8CD7-7D39901996FE}" type="datetimeFigureOut">
              <a:rPr lang="sv-SE"/>
              <a:t>2026-03-26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sv-SE"/>
              <a:t>Redigera format för bakgrundstext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 bwMode="auto"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E27B02-90F5-49A0-957E-7AFC388D04D2}" type="slidenum">
              <a:rPr lang="sv-SE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3AE3B-8CEE-1FE3-40C6-450B140F5A4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22CCB2-AB5B-0B98-63DF-F01DDCC86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4E121-2C25-E2CA-CBC2-3BF217A702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E2BD0-B17D-17FF-D41E-1523F6778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CC8026-C6E5-FD95-CC7C-EE43BAF09B2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2711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ECDBF-6623-0A76-5D71-9EECAE8AD72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5E2E6-F16C-2DFB-4A3B-FB782696B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DFB6D8-2E2E-41AA-99BF-BD1F8E5AA2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F5119-027B-603C-9F0C-E624FDE58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CC8026-C6E5-FD95-CC7C-EE43BAF09B2A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480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1652F-6AA3-DD23-9C80-CDBEFB586FE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8045B-79BD-7F28-3C7A-AE5A7DCB5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7AED96-3DFD-A976-E32B-27D1699ED1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716CC-821C-4DA1-1615-0A8EA6903D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CC8026-C6E5-FD95-CC7C-EE43BAF09B2A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719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EBC71-9DFB-419F-BEA5-CD6764B82CE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1063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E27B02-90F5-49A0-957E-7AFC388D04D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6919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1AC97-B180-F818-084E-01AF70F6F0E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36B263-508D-AEEC-3941-8C59516F6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7DF0A-9A59-07EA-C83A-8197B48181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60ECD-E219-EC5E-FD15-285F858603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CC8026-C6E5-FD95-CC7C-EE43BAF09B2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5905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C20F4-C983-61C4-FA00-B581C6A923C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88A855-5D93-4605-CA39-BDE762804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6BC635-9C58-6B62-1AF5-2E8352C361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50F3E-1942-65D3-8AA2-AED52E522E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CC8026-C6E5-FD95-CC7C-EE43BAF09B2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9648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21570-47C5-8D09-D014-7755895EAF0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FD9EB-0066-D499-BE97-D893F7180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004E0-F5CD-39CE-097A-8D249BC7FF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95F36-CF7F-6C5B-91EA-720BA66C0C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CC8026-C6E5-FD95-CC7C-EE43BAF09B2A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806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A990C-E9D6-FFCA-1209-1B820EE3205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9E0DC-B969-2E65-3BC2-90163BBBCD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76EF75-658E-4A93-1B84-6785A74D7D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5BDEF-1458-A8FA-F5E4-D1B3BA98E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CC8026-C6E5-FD95-CC7C-EE43BAF09B2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9923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2707-91DE-631B-BE08-A2EF3A5890B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400821-32E1-7C3F-C654-BD089153D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B26C32-DB13-EB44-7CA4-14429A1B92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7D594-F4FD-753F-FB17-6E2B016F1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CC8026-C6E5-FD95-CC7C-EE43BAF09B2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89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54327-CDBB-E353-BFFF-D94A802C55E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CF8B8B-2388-ED81-FE7B-FCCD40CF1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B66E18-88EA-D372-26D6-88A7AA5B35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8EE4C-2F5D-C7CE-0A50-2B4E2880F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CC8026-C6E5-FD95-CC7C-EE43BAF09B2A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43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0C5EC-BD51-1566-C69F-3957193A502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10795-A4B6-F0E9-738D-35B58BA96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5961EC-694F-C73C-202A-1E172C9EBF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sv-SE" dirty="0"/>
              <a:t>Minskning av organdonatorer under 2025, främst p.g.a. färre donationer vid NUS. Andra delar av regionen har vägt upp med något fler än tidigarr år. </a:t>
            </a:r>
          </a:p>
          <a:p>
            <a:pPr>
              <a:defRPr/>
            </a:pPr>
            <a:r>
              <a:rPr lang="sv-SE" dirty="0"/>
              <a:t>Rikssnitt 22 donatorer per 1 miljon invånare , norra 22.2 per miljon</a:t>
            </a:r>
          </a:p>
          <a:p>
            <a:pPr>
              <a:defRPr/>
            </a:pPr>
            <a:r>
              <a:rPr lang="sv-SE" dirty="0"/>
              <a:t>Analys av sifforna pågår men man tycker sig se fler tolkade nej till donation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Positiv utveckling för vävnadsdonation, särskilt för hornhinnor och uppstart av Sunderbyns ögonvävnadsverksamhet. på sikt kan norra bli självförsörjande på hornhinnor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Starkt nationellt engagemang – vävnadsrådet, NAG donation inom kunskapsstyrningen, socialstyrelsens </a:t>
            </a:r>
            <a:r>
              <a:rPr lang="sv-SE" dirty="0" err="1"/>
              <a:t>bla</a:t>
            </a:r>
            <a:r>
              <a:rPr lang="sv-SE" dirty="0"/>
              <a:t> nationellt forum för donation och transplantation mm Nationella donationslinjen startades 2025 – Norra sjukvårdsregionen tillsammans med sthlm Gotland först att anmäla sig och under hösten har hela landet anslutit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DBB00-24FD-C9C2-EACD-F2E3D003A9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CC8026-C6E5-FD95-CC7C-EE43BAF09B2A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584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CB42A-7DE3-5681-81B1-52C26D7AE7C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68C3F-2888-CD7B-F784-058A55397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7CDEDE-385A-C9D9-DD16-1FF4B5F9A5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A03AC-9E7F-4366-B3B7-546FB3E033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CC8026-C6E5-FD95-CC7C-EE43BAF09B2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16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94593-4904-14D6-C32E-EA3B8BEA551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9DB611-8343-CD1B-3A54-C93ABD573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3D2FA1-A4C6-AD63-BD9E-0F4B4D0231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sv-SE" dirty="0"/>
              <a:t>Minskning av organdonatorer under 2025, främst p.g.a. färre donationer vid NUS. Andra delar av regionen har vägt upp med något fler än tidigarr år. </a:t>
            </a:r>
          </a:p>
          <a:p>
            <a:pPr>
              <a:defRPr/>
            </a:pPr>
            <a:r>
              <a:rPr lang="sv-SE" dirty="0"/>
              <a:t>Rikssnitt 22 donatorer per 1 miljon invånare , norra 22.2 per miljon</a:t>
            </a:r>
          </a:p>
          <a:p>
            <a:pPr>
              <a:defRPr/>
            </a:pPr>
            <a:r>
              <a:rPr lang="sv-SE" dirty="0"/>
              <a:t>Analys av sifforna pågår men man tycker sig se fler tolkade nej till donation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Positiv utveckling för vävnadsdonation, särskilt för hornhinnor och uppstart av Sunderbyns ögonvävnadsverksamhet. på sikt kan norra bli självförsörjande på hornhinnor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Starkt nationellt engagemang – vävnadsrådet, NAG donation inom kunskapsstyrningen, socialstyrelsens </a:t>
            </a:r>
            <a:r>
              <a:rPr lang="sv-SE" dirty="0" err="1"/>
              <a:t>bla</a:t>
            </a:r>
            <a:r>
              <a:rPr lang="sv-SE" dirty="0"/>
              <a:t> nationellt forum för donation och </a:t>
            </a:r>
            <a:r>
              <a:rPr lang="sv-SE" dirty="0" err="1"/>
              <a:t>transpalntation</a:t>
            </a:r>
            <a:r>
              <a:rPr lang="sv-SE" dirty="0"/>
              <a:t> mm Nationella donationslinjen startades 2025 – Norra sjukvårdsregionen tillsammans med sthlm Gotland först att anmäla sig och under hösten har hela landet anslutit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B7697-900C-37B8-34F8-9CFFAE3D0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CC8026-C6E5-FD95-CC7C-EE43BAF09B2A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692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E6E07-A35F-559A-D7CE-D4C24B68AEE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1B42A-E7E0-2843-AF62-7F08F50835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DB9F1-6858-087A-0ED9-A570401B9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F5601-5A5F-78F4-BDD0-19FEA0819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CC8026-C6E5-FD95-CC7C-EE43BAF09B2A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45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Uppföljningsdialogerna utifrån:</a:t>
            </a:r>
          </a:p>
          <a:p>
            <a:r>
              <a:rPr lang="sv-SE" dirty="0"/>
              <a:t>den nationella långsiktiga utvecklingsplanen för kunskapsstyrning 2023 – 2027</a:t>
            </a:r>
          </a:p>
          <a:p>
            <a:r>
              <a:rPr lang="sv-SE" dirty="0"/>
              <a:t>sjukvårdsregionens  generella utgångspunkter för kunskapsstyrning</a:t>
            </a:r>
          </a:p>
          <a:p>
            <a:r>
              <a:rPr lang="sv-SE" dirty="0"/>
              <a:t>utvecklingsområden respektive RPO och RSG har identifierat inför året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E27B02-90F5-49A0-957E-7AFC388D04D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0459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E7986-C751-72FF-71B6-6A151F105C5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F5DAA-3085-AA5A-2993-1587AAFCF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F40943-E3DD-32F5-A1B9-8F1CC15556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B9552-762E-141E-9626-94DD712E7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CC8026-C6E5-FD95-CC7C-EE43BAF09B2A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89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ECE4D-3E47-96E9-FB14-87F147497A4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1F8C0-AB1A-2C65-03C1-3F50692F3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1D2A5F-B758-EC74-D02F-7E38BE9127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1BE84-5F4E-C1EE-9E34-90E68163E0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CC8026-C6E5-FD95-CC7C-EE43BAF09B2A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38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här var första gången hälso- och sjukvårdsledningarna i den norra sjukvårdsregionen möttes på det här sättet och en vilja uttrycktes av att träffas igen längre fram. I utvärderingen av dagen såg vi även att många önskade ett fördjupat samarbete kring särskilda områden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E27B02-90F5-49A0-957E-7AFC388D04D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9335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EBC71-9DFB-419F-BEA5-CD6764B82CE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68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Rubrik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sv-SE"/>
              <a:t>Klicka här för att ändra mall för underrubrikformat</a:t>
            </a:r>
            <a:endParaRPr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744F34-1845-431F-B366-4BB434DBE8C9}" type="datetimeFigureOut">
              <a:rPr lang="sv-SE"/>
              <a:t>2026-03-26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5B11AC-4506-4B32-8FF8-3E9F77A6D515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Lodrät rubrik och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744F34-1845-431F-B366-4BB434DBE8C9}" type="datetimeFigureOut">
              <a:rPr lang="sv-SE"/>
              <a:t>2026-03-26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5B11AC-4506-4B32-8FF8-3E9F77A6D515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6BD4896-4320-BE5E-FBD7-8C8514EF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BB744C-39EF-BE35-E6D0-F096E7D19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40233"/>
            <a:ext cx="9144000" cy="1163782"/>
          </a:xfrm>
        </p:spPr>
        <p:txBody>
          <a:bodyPr lIns="0" rIns="0" anchor="b">
            <a:no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31885D-F9C6-93C6-2064-9335C4A2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03520"/>
            <a:ext cx="9144000" cy="10440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 7" descr="Logotyp för Regionala Cancercentrum i samverkan.">
            <a:extLst>
              <a:ext uri="{FF2B5EF4-FFF2-40B4-BE49-F238E27FC236}">
                <a16:creationId xmlns:a16="http://schemas.microsoft.com/office/drawing/2014/main" id="{C18E324E-C1A7-2570-918E-252C27549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0313" y="6189505"/>
            <a:ext cx="1355411" cy="396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4BBE38B-5F42-4877-3A0C-6A08D8422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8" b="513"/>
          <a:stretch/>
        </p:blipFill>
        <p:spPr>
          <a:xfrm>
            <a:off x="0" y="-17674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8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BB744C-39EF-BE35-E6D0-F096E7D19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40233"/>
            <a:ext cx="9144000" cy="1163782"/>
          </a:xfrm>
        </p:spPr>
        <p:txBody>
          <a:bodyPr lIns="0" rIns="0" anchor="b">
            <a:no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31885D-F9C6-93C6-2064-9335C4A2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03520"/>
            <a:ext cx="9144000" cy="10440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41AC7806-D8D8-EC2B-C89E-F9DEC34DE5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</p:spPr>
        <p:txBody>
          <a:bodyPr tIns="108000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4" name="Bild 3" descr="Logotyp för Regionala Cancercentrum i samverkan.">
            <a:extLst>
              <a:ext uri="{FF2B5EF4-FFF2-40B4-BE49-F238E27FC236}">
                <a16:creationId xmlns:a16="http://schemas.microsoft.com/office/drawing/2014/main" id="{79291B18-783D-7C64-81DD-9AF1F9851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0313" y="6189505"/>
            <a:ext cx="135541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5801A0-86DB-2518-5DD2-FFF46886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9C088A-3265-D860-E847-24B3CDC4D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1080000"/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2643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246C11-7319-CE7A-FDFE-391454B7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71848"/>
            <a:ext cx="5181599" cy="235250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5ECCA-4244-E828-0026-ECCBBE95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3738563"/>
            <a:ext cx="5181599" cy="11064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7C1236E-7139-3EC7-E324-4CFA9983B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" b="229"/>
          <a:stretch/>
        </p:blipFill>
        <p:spPr>
          <a:xfrm>
            <a:off x="7803931" y="0"/>
            <a:ext cx="4406460" cy="6858000"/>
          </a:xfrm>
          <a:custGeom>
            <a:avLst/>
            <a:gdLst>
              <a:gd name="connsiteX0" fmla="*/ 0 w 4385079"/>
              <a:gd name="connsiteY0" fmla="*/ 6657975 h 6858000"/>
              <a:gd name="connsiteX1" fmla="*/ 4385079 w 4385079"/>
              <a:gd name="connsiteY1" fmla="*/ 6657975 h 6858000"/>
              <a:gd name="connsiteX2" fmla="*/ 4385079 w 4385079"/>
              <a:gd name="connsiteY2" fmla="*/ 6858000 h 6858000"/>
              <a:gd name="connsiteX3" fmla="*/ 0 w 4385079"/>
              <a:gd name="connsiteY3" fmla="*/ 6858000 h 6858000"/>
              <a:gd name="connsiteX4" fmla="*/ 0 w 4385079"/>
              <a:gd name="connsiteY4" fmla="*/ 0 h 6858000"/>
              <a:gd name="connsiteX5" fmla="*/ 4385079 w 4385079"/>
              <a:gd name="connsiteY5" fmla="*/ 0 h 6858000"/>
              <a:gd name="connsiteX6" fmla="*/ 4385079 w 4385079"/>
              <a:gd name="connsiteY6" fmla="*/ 6109854 h 6858000"/>
              <a:gd name="connsiteX7" fmla="*/ 0 w 4385079"/>
              <a:gd name="connsiteY7" fmla="*/ 61098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5079" h="6858000">
                <a:moveTo>
                  <a:pt x="0" y="6657975"/>
                </a:moveTo>
                <a:lnTo>
                  <a:pt x="4385079" y="6657975"/>
                </a:lnTo>
                <a:lnTo>
                  <a:pt x="4385079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385079" y="0"/>
                </a:lnTo>
                <a:lnTo>
                  <a:pt x="4385079" y="6109854"/>
                </a:lnTo>
                <a:lnTo>
                  <a:pt x="0" y="6109854"/>
                </a:lnTo>
                <a:close/>
              </a:path>
            </a:pathLst>
          </a:custGeom>
        </p:spPr>
      </p:pic>
      <p:pic>
        <p:nvPicPr>
          <p:cNvPr id="4" name="Bild 3" descr="Logotyp för Regionala Cancercentrum i samverkan.">
            <a:extLst>
              <a:ext uri="{FF2B5EF4-FFF2-40B4-BE49-F238E27FC236}">
                <a16:creationId xmlns:a16="http://schemas.microsoft.com/office/drawing/2014/main" id="{82E1B808-E26B-6B84-C12D-D69C0959C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0313" y="6189505"/>
            <a:ext cx="135541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35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246C11-7319-CE7A-FDFE-391454B7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71848"/>
            <a:ext cx="5181599" cy="235250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5ECCA-4244-E828-0026-ECCBBE95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3738563"/>
            <a:ext cx="5181599" cy="11064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bild 9" descr="Beskriv innehållet i bilden.">
            <a:extLst>
              <a:ext uri="{FF2B5EF4-FFF2-40B4-BE49-F238E27FC236}">
                <a16:creationId xmlns:a16="http://schemas.microsoft.com/office/drawing/2014/main" id="{73032063-D459-B3C5-D191-B841FCB4F5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5651" y="-1"/>
            <a:ext cx="4386349" cy="6859986"/>
          </a:xfrm>
          <a:custGeom>
            <a:avLst/>
            <a:gdLst>
              <a:gd name="connsiteX0" fmla="*/ 0 w 4386349"/>
              <a:gd name="connsiteY0" fmla="*/ 6660996 h 6859986"/>
              <a:gd name="connsiteX1" fmla="*/ 4386349 w 4386349"/>
              <a:gd name="connsiteY1" fmla="*/ 6660996 h 6859986"/>
              <a:gd name="connsiteX2" fmla="*/ 4386349 w 4386349"/>
              <a:gd name="connsiteY2" fmla="*/ 6859986 h 6859986"/>
              <a:gd name="connsiteX3" fmla="*/ 0 w 4386349"/>
              <a:gd name="connsiteY3" fmla="*/ 6859986 h 6859986"/>
              <a:gd name="connsiteX4" fmla="*/ 0 w 4386349"/>
              <a:gd name="connsiteY4" fmla="*/ 0 h 6859986"/>
              <a:gd name="connsiteX5" fmla="*/ 4386349 w 4386349"/>
              <a:gd name="connsiteY5" fmla="*/ 0 h 6859986"/>
              <a:gd name="connsiteX6" fmla="*/ 4386349 w 4386349"/>
              <a:gd name="connsiteY6" fmla="*/ 6110869 h 6859986"/>
              <a:gd name="connsiteX7" fmla="*/ 0 w 4386349"/>
              <a:gd name="connsiteY7" fmla="*/ 6110869 h 685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6349" h="6859986">
                <a:moveTo>
                  <a:pt x="0" y="6660996"/>
                </a:moveTo>
                <a:lnTo>
                  <a:pt x="4386349" y="6660996"/>
                </a:lnTo>
                <a:lnTo>
                  <a:pt x="4386349" y="6859986"/>
                </a:lnTo>
                <a:lnTo>
                  <a:pt x="0" y="6859986"/>
                </a:lnTo>
                <a:close/>
                <a:moveTo>
                  <a:pt x="0" y="0"/>
                </a:moveTo>
                <a:lnTo>
                  <a:pt x="4386349" y="0"/>
                </a:lnTo>
                <a:lnTo>
                  <a:pt x="4386349" y="6110869"/>
                </a:lnTo>
                <a:lnTo>
                  <a:pt x="0" y="6110869"/>
                </a:lnTo>
                <a:close/>
              </a:path>
            </a:pathLst>
          </a:custGeom>
        </p:spPr>
        <p:txBody>
          <a:bodyPr wrap="square" tIns="270000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5" name="Bild 4" descr="Logotyp för Regionala Cancercentrum i samverkan.">
            <a:extLst>
              <a:ext uri="{FF2B5EF4-FFF2-40B4-BE49-F238E27FC236}">
                <a16:creationId xmlns:a16="http://schemas.microsoft.com/office/drawing/2014/main" id="{B03030A8-1080-D8B3-1397-0476F8748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0313" y="6189505"/>
            <a:ext cx="135541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4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9320A7-87AA-B023-5772-52A6607F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0790"/>
            <a:ext cx="10380868" cy="93131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1D1890-9ECE-2DBB-66D9-7BD4EB905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031410" cy="40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76982C-C438-1D5C-EF3C-B4950A3D5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025" y="1825625"/>
            <a:ext cx="5022576" cy="40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19680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6E9188C1-085A-DCB0-75C4-F4308EB5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42B4BB-CB3E-9948-9A25-B99F9F7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1709530"/>
            <a:ext cx="5031410" cy="7509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3A01E1-C0CC-691D-FCD3-B4B1403BD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505075"/>
            <a:ext cx="5031410" cy="334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9336A51-2A9A-7D52-34BC-BE52DE36F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5025" y="1709530"/>
            <a:ext cx="5022576" cy="7509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D2C6FF1-1D30-2129-372B-622D3E407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5024" y="2505075"/>
            <a:ext cx="5040244" cy="334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556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1B0EEE2-9D4A-725B-5C59-F79BA3E0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735643"/>
            <a:ext cx="5984487" cy="102646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A49642-FF82-6FCF-66B8-C5989379C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1940312"/>
            <a:ext cx="5984488" cy="362786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 5" descr="Beskriv innehållet i bilden.">
            <a:extLst>
              <a:ext uri="{FF2B5EF4-FFF2-40B4-BE49-F238E27FC236}">
                <a16:creationId xmlns:a16="http://schemas.microsoft.com/office/drawing/2014/main" id="{772EBB79-AC16-1497-0B74-D53CD88E30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67239" y="1940312"/>
            <a:ext cx="3196684" cy="4007004"/>
          </a:xfrm>
        </p:spPr>
        <p:txBody>
          <a:bodyPr tIns="1368000"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1276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11E9267-79FC-E8F7-AB63-77BA58B1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024" y="4777049"/>
            <a:ext cx="7383953" cy="68184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2650B3-489D-7028-3249-D52098746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04023" y="5457694"/>
            <a:ext cx="7383953" cy="74372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 descr="Beskriv innehållet i bilden.">
            <a:extLst>
              <a:ext uri="{FF2B5EF4-FFF2-40B4-BE49-F238E27FC236}">
                <a16:creationId xmlns:a16="http://schemas.microsoft.com/office/drawing/2014/main" id="{5F1D83C1-691A-FA6E-A9B4-4C6EA8A02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04024" y="598140"/>
            <a:ext cx="7383953" cy="4090738"/>
          </a:xfrm>
        </p:spPr>
        <p:txBody>
          <a:bodyPr tIns="1800000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178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Rubrik och innehål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744F34-1845-431F-B366-4BB434DBE8C9}" type="datetimeFigureOut">
              <a:rPr lang="sv-SE"/>
              <a:t>2026-03-26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8" name="Rektangel 7"/>
          <p:cNvSpPr/>
          <p:nvPr userDrawn="1"/>
        </p:nvSpPr>
        <p:spPr bwMode="auto">
          <a:xfrm>
            <a:off x="12009748" y="0"/>
            <a:ext cx="18225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C3C73-2ECF-463A-3F79-404E7D5A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32244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56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o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6BD4896-4320-BE5E-FBD7-8C8514EF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BB744C-39EF-BE35-E6D0-F096E7D194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4026" y="3907472"/>
            <a:ext cx="4031974" cy="144627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 dirty="0"/>
              <a:t>Slutord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31885D-F9C6-93C6-2064-9335C4A2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4026" y="5417839"/>
            <a:ext cx="4031974" cy="828756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9" name="Bild 8" descr="Logotyp för Regionala Cancercentrum i samverkan.">
            <a:extLst>
              <a:ext uri="{FF2B5EF4-FFF2-40B4-BE49-F238E27FC236}">
                <a16:creationId xmlns:a16="http://schemas.microsoft.com/office/drawing/2014/main" id="{856B5A1D-6073-5A30-4722-FC715FB31D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539" y="4743090"/>
            <a:ext cx="2525994" cy="73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6C4F822-CC3B-1C6B-C1C1-53A59E149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8" b="513"/>
          <a:stretch/>
        </p:blipFill>
        <p:spPr>
          <a:xfrm>
            <a:off x="0" y="-17674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95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vsnittsrubr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744F34-1845-431F-B366-4BB434DBE8C9}" type="datetimeFigureOut">
              <a:rPr lang="sv-SE"/>
              <a:t>2026-03-26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5B11AC-4506-4B32-8FF8-3E9F77A6D515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vå dela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744F34-1845-431F-B366-4BB434DBE8C9}" type="datetimeFigureOut">
              <a:rPr lang="sv-SE"/>
              <a:t>2026-03-26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5B11AC-4506-4B32-8FF8-3E9F77A6D515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Jämförels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744F34-1845-431F-B366-4BB434DBE8C9}" type="datetimeFigureOut">
              <a:rPr lang="sv-SE"/>
              <a:t>2026-03-26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5B11AC-4506-4B32-8FF8-3E9F77A6D515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Endast rubr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744F34-1845-431F-B366-4BB434DBE8C9}" type="datetimeFigureOut">
              <a:rPr lang="sv-SE"/>
              <a:t>2026-03-26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5B11AC-4506-4B32-8FF8-3E9F77A6D515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Text med bild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744F34-1845-431F-B366-4BB434DBE8C9}" type="datetimeFigureOut">
              <a:rPr lang="sv-SE"/>
              <a:t>2026-03-26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5B11AC-4506-4B32-8FF8-3E9F77A6D515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ed bild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sv-SE"/>
              <a:t>Klicka på ikonen för att lägga till en bild</a:t>
            </a:r>
            <a:endParaRPr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744F34-1845-431F-B366-4BB434DBE8C9}" type="datetimeFigureOut">
              <a:rPr lang="sv-SE"/>
              <a:t>2026-03-26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5B11AC-4506-4B32-8FF8-3E9F77A6D515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Rubrik och lodrät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744F34-1845-431F-B366-4BB434DBE8C9}" type="datetimeFigureOut">
              <a:rPr lang="sv-SE"/>
              <a:t>2026-03-26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5B11AC-4506-4B32-8FF8-3E9F77A6D515}" type="slidenum">
              <a:rPr lang="sv-SE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sv-SE"/>
              <a:t>Redigera format för bakgrundstext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744F34-1845-431F-B366-4BB434DBE8C9}" type="datetimeFigureOut">
              <a:rPr lang="sv-SE"/>
              <a:t>2026-03-26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5B11AC-4506-4B32-8FF8-3E9F77A6D515}" type="slidenum">
              <a:rPr lang="sv-SE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64D7CDC-7415-95BC-67E6-AAC47456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0790"/>
            <a:ext cx="10380868" cy="931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371212-88E8-427C-63B4-D28D504DA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825624"/>
            <a:ext cx="10380868" cy="40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FCB151-E9B7-F742-0DEC-A7A342F64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9172" y="6388841"/>
            <a:ext cx="995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94935D-6363-526F-37C4-CA04AF182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8068" y="6381407"/>
            <a:ext cx="3672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266FA1-691C-F3EA-D23E-6A7FEDAC6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88247" y="6381406"/>
            <a:ext cx="415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FBBAA-0DC8-449E-8C1D-C0EC3DE1A67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2CADC74-281C-ED14-70A3-0BC15946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89288"/>
            <a:ext cx="12188583" cy="568712"/>
          </a:xfrm>
          <a:prstGeom prst="rect">
            <a:avLst/>
          </a:prstGeom>
        </p:spPr>
      </p:pic>
      <p:pic>
        <p:nvPicPr>
          <p:cNvPr id="9" name="Bild 8" descr="Logotyp för Regionala Cancercentrum i samverkan.">
            <a:extLst>
              <a:ext uri="{FF2B5EF4-FFF2-40B4-BE49-F238E27FC236}">
                <a16:creationId xmlns:a16="http://schemas.microsoft.com/office/drawing/2014/main" id="{28F43D65-9A2C-4D85-E4A2-9A2CA7E21AB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11943" y="6433159"/>
            <a:ext cx="1112400" cy="3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6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2000"/>
        </a:lnSpc>
        <a:spcBef>
          <a:spcPts val="10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2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2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gi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g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gi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50F13C3-CFE8-6684-EE41-4E6E2AD8FE0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D1D4DB-9DE9-BC96-02F4-4181966B98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264" y="463359"/>
            <a:ext cx="8930455" cy="773864"/>
          </a:xfrm>
        </p:spPr>
        <p:txBody>
          <a:bodyPr/>
          <a:lstStyle/>
          <a:p>
            <a:pPr>
              <a:defRPr/>
            </a:pPr>
            <a:r>
              <a:rPr lang="sv-SE" dirty="0"/>
              <a:t>Förbundsdirektörens rapport 260326</a:t>
            </a:r>
            <a:endParaRPr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EE63C3BE-510E-2923-E267-564DAFDF988C}"/>
              </a:ext>
            </a:extLst>
          </p:cNvPr>
          <p:cNvGrpSpPr/>
          <p:nvPr/>
        </p:nvGrpSpPr>
        <p:grpSpPr bwMode="auto">
          <a:xfrm>
            <a:off x="10792459" y="193720"/>
            <a:ext cx="1117794" cy="1009415"/>
            <a:chOff x="9984259" y="2201400"/>
            <a:chExt cx="1789561" cy="170523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1D1E2D89-C292-5690-1892-A5A7FC2B414B}"/>
                </a:ext>
              </a:extLst>
            </p:cNvPr>
            <p:cNvSpPr/>
            <p:nvPr/>
          </p:nvSpPr>
          <p:spPr bwMode="auto"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DFE679B2-BE2F-DBBD-6E9F-7072FD33A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66EF874-1AF9-1550-E0E9-FE5C682D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§ 10 Donationsrapport 2025 och Verksamhetsplan donation 2026</a:t>
            </a:r>
          </a:p>
          <a:p>
            <a:pPr marL="0" indent="0">
              <a:buNone/>
            </a:pPr>
            <a:r>
              <a:rPr lang="sv-SE" dirty="0"/>
              <a:t>§ 11 Rapport RPO/RSG 2025</a:t>
            </a:r>
          </a:p>
          <a:p>
            <a:pPr marL="0" indent="0">
              <a:buNone/>
            </a:pPr>
            <a:r>
              <a:rPr lang="sv-SE" dirty="0"/>
              <a:t>§ 15 Förbundsdirektörens rapport</a:t>
            </a:r>
          </a:p>
          <a:p>
            <a:r>
              <a:rPr lang="sv-SE" dirty="0"/>
              <a:t>Kunskapsstyrning </a:t>
            </a:r>
          </a:p>
          <a:p>
            <a:r>
              <a:rPr lang="sv-SE" dirty="0"/>
              <a:t>Nationell cancerstrategi</a:t>
            </a:r>
          </a:p>
          <a:p>
            <a:r>
              <a:rPr lang="sv-SE" dirty="0"/>
              <a:t>CCC Umeå - status</a:t>
            </a:r>
          </a:p>
          <a:p>
            <a:r>
              <a:rPr lang="sv-SE" dirty="0"/>
              <a:t>HTA</a:t>
            </a:r>
          </a:p>
          <a:p>
            <a:r>
              <a:rPr lang="sv-SE" dirty="0"/>
              <a:t>Folkhälsa</a:t>
            </a:r>
          </a:p>
          <a:p>
            <a:r>
              <a:rPr lang="sv-SE" dirty="0"/>
              <a:t>Regionvårdsavtalet</a:t>
            </a:r>
          </a:p>
          <a:p>
            <a:r>
              <a:rPr lang="sv-SE" dirty="0"/>
              <a:t>Nära vård i glesbygd </a:t>
            </a:r>
          </a:p>
          <a:p>
            <a:r>
              <a:rPr lang="sv-SE" dirty="0"/>
              <a:t>Dialoger relation R4 och NRF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129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2155439-ADBD-6A51-83D4-B7C47E5F063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36213970-4AE2-6576-444A-35E632AE2FD8}"/>
              </a:ext>
            </a:extLst>
          </p:cNvPr>
          <p:cNvGrpSpPr/>
          <p:nvPr/>
        </p:nvGrpSpPr>
        <p:grpSpPr bwMode="auto">
          <a:xfrm>
            <a:off x="10792459" y="193720"/>
            <a:ext cx="1117794" cy="1009415"/>
            <a:chOff x="9984259" y="2201400"/>
            <a:chExt cx="1789561" cy="170523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36EECA03-EB94-AB41-DBC1-3856CD8E85C8}"/>
                </a:ext>
              </a:extLst>
            </p:cNvPr>
            <p:cNvSpPr/>
            <p:nvPr/>
          </p:nvSpPr>
          <p:spPr bwMode="auto"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2679843B-723B-3F50-6A1B-4DE474A7F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F80A34-9AB8-526A-33F7-AA66E1DC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992" y="0"/>
            <a:ext cx="6365290" cy="699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6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77F2973-15BF-694A-9B08-324FCFD3424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EBA8ED-70F1-F6A7-5FB8-152834D335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264" y="463359"/>
            <a:ext cx="8930455" cy="7738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dirty="0"/>
              <a:t>Uppföljning och samverkan cancerstrategi</a:t>
            </a:r>
            <a:endParaRPr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2D0E5426-C2D4-5529-B2E4-F866402FCE9E}"/>
              </a:ext>
            </a:extLst>
          </p:cNvPr>
          <p:cNvGrpSpPr/>
          <p:nvPr/>
        </p:nvGrpSpPr>
        <p:grpSpPr bwMode="auto">
          <a:xfrm>
            <a:off x="10792459" y="193720"/>
            <a:ext cx="1117794" cy="1009415"/>
            <a:chOff x="9984259" y="2201400"/>
            <a:chExt cx="1789561" cy="170523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5E2EA16D-CDA8-8824-551B-956230E06BDB}"/>
                </a:ext>
              </a:extLst>
            </p:cNvPr>
            <p:cNvSpPr/>
            <p:nvPr/>
          </p:nvSpPr>
          <p:spPr bwMode="auto"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1B80BDEF-E0BF-D4A1-28E7-C52F41DF6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AD486C3-98E9-8FDF-0B35-CA48BCD17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b="1" dirty="0"/>
              <a:t>Myndigheten för vård- och omsorgsanalys </a:t>
            </a:r>
            <a:r>
              <a:rPr lang="sv-SE" dirty="0"/>
              <a:t>får i uppdrag att löpande utvärdera implementeringen och resultaten av den nationella cancerstrategin i förhållande till strategins mål.</a:t>
            </a:r>
          </a:p>
          <a:p>
            <a:r>
              <a:rPr lang="sv-SE" b="1" dirty="0"/>
              <a:t>Ny nationell samverkansgrupp – 15 utpekade specifika uppdrag</a:t>
            </a:r>
          </a:p>
          <a:p>
            <a:pPr lvl="1"/>
            <a:r>
              <a:rPr lang="sv-SE" dirty="0"/>
              <a:t>Socialstyrelsen (sammankallande), RCC i samverkan och CCC-nätverket. Ytterligare aktörer efter behov. </a:t>
            </a:r>
          </a:p>
          <a:p>
            <a:pPr lvl="1"/>
            <a:r>
              <a:rPr lang="sv-SE" dirty="0"/>
              <a:t>Främja ökad vårdkvalitet, förbättrade vårdresultat och ökad resurseffektivitet inom svensk cancervård genom implementering av cancerstrategin. </a:t>
            </a:r>
          </a:p>
          <a:p>
            <a:pPr lvl="1"/>
            <a:r>
              <a:rPr lang="sv-SE" dirty="0"/>
              <a:t>Se till cancervården i sin helhet och samtliga av cancervårdens beståndsdelar och nivåer, inklusive patient- och närståendeperspektivet.</a:t>
            </a:r>
          </a:p>
          <a:p>
            <a:pPr lvl="1"/>
            <a:r>
              <a:rPr lang="sv-SE" dirty="0"/>
              <a:t>Årlig analys till Socialdepartementet av aktuella behov inom svensk cancervård,  förslag till åtgärder och satsningar för utveckling i strategins riktning.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894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E489E-FBCA-3FFB-20D2-C4A4F8AEA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51C6FD39-1380-B346-E6FE-CB3FB0380CF7}"/>
              </a:ext>
            </a:extLst>
          </p:cNvPr>
          <p:cNvSpPr txBox="1"/>
          <p:nvPr/>
        </p:nvSpPr>
        <p:spPr>
          <a:xfrm>
            <a:off x="2418080" y="5168333"/>
            <a:ext cx="6583680" cy="667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/>
              <a:t>Canceröverenskommelsen: 1005 miljoner kronor</a:t>
            </a:r>
          </a:p>
          <a:p>
            <a:pPr algn="ctr"/>
            <a:r>
              <a:rPr lang="sv-SE" sz="1600" b="1" dirty="0"/>
              <a:t>(188 miljoner mer än 2025)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CA0D9FC-7034-63CA-FDD7-201BDE428B9E}"/>
              </a:ext>
            </a:extLst>
          </p:cNvPr>
          <p:cNvSpPr txBox="1"/>
          <p:nvPr/>
        </p:nvSpPr>
        <p:spPr>
          <a:xfrm>
            <a:off x="8291033" y="2310681"/>
            <a:ext cx="3437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Statsbidrag till RCC: </a:t>
            </a:r>
            <a:br>
              <a:rPr lang="sv-SE" sz="2000" b="1" dirty="0"/>
            </a:br>
            <a:r>
              <a:rPr lang="sv-SE" sz="2000" b="1" dirty="0"/>
              <a:t>118,5 miljoner kronor</a:t>
            </a:r>
          </a:p>
          <a:p>
            <a:r>
              <a:rPr lang="sv-SE" sz="1600" b="1" dirty="0"/>
              <a:t>(15,5 mer än 2025)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F20E298-658E-9844-512E-62785215A187}"/>
              </a:ext>
            </a:extLst>
          </p:cNvPr>
          <p:cNvSpPr txBox="1"/>
          <p:nvPr/>
        </p:nvSpPr>
        <p:spPr>
          <a:xfrm>
            <a:off x="463006" y="190008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Myndighetsuppdrag och statsbidrag kompetens-försörjningsmedel: </a:t>
            </a:r>
          </a:p>
          <a:p>
            <a:r>
              <a:rPr lang="sv-SE" sz="2000" b="1" dirty="0"/>
              <a:t>Ca 375 miljoner kronor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2AF1DD-34D9-6044-364F-F8007C00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2026 satsar regeringen 1,5 miljarder kronor på cancerområdet</a:t>
            </a:r>
            <a:br>
              <a:rPr lang="sv-SE" dirty="0"/>
            </a:br>
            <a:endParaRPr lang="sv-SE" dirty="0"/>
          </a:p>
        </p:txBody>
      </p:sp>
      <p:pic>
        <p:nvPicPr>
          <p:cNvPr id="3" name="Platshållare för innehåll 13" descr="En bild som visar skiss, tecknad serie, konst&#10;&#10;Automatiskt genererad beskrivning">
            <a:extLst>
              <a:ext uri="{FF2B5EF4-FFF2-40B4-BE49-F238E27FC236}">
                <a16:creationId xmlns:a16="http://schemas.microsoft.com/office/drawing/2014/main" id="{4D035A41-8084-3B5F-0E1A-6BE247DD2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147" y="1337176"/>
            <a:ext cx="4562465" cy="35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4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237" y="1305972"/>
            <a:ext cx="5375755" cy="53757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63981" y="2872418"/>
            <a:ext cx="157834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7"/>
              </a:lnSpc>
            </a:pPr>
            <a:r>
              <a:rPr lang="en-US" sz="2000" b="1" dirty="0">
                <a:solidFill>
                  <a:srgbClr val="FFFFFF"/>
                </a:solidFill>
                <a:ea typeface="Roboto"/>
                <a:cs typeface="Roboto"/>
                <a:sym typeface="Roboto"/>
              </a:rPr>
              <a:t>250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63981" y="4602594"/>
            <a:ext cx="157834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7"/>
              </a:lnSpc>
            </a:pPr>
            <a:r>
              <a:rPr lang="en-US" sz="2000" b="1" dirty="0">
                <a:solidFill>
                  <a:srgbClr val="FFFFFF"/>
                </a:solidFill>
                <a:ea typeface="Roboto"/>
                <a:cs typeface="Roboto"/>
                <a:sym typeface="Roboto"/>
              </a:rPr>
              <a:t>250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42759" y="4602594"/>
            <a:ext cx="1578340" cy="27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7"/>
              </a:lnSpc>
            </a:pPr>
            <a:r>
              <a:rPr lang="en-US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280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42759" y="2872418"/>
            <a:ext cx="157834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7"/>
              </a:lnSpc>
            </a:pPr>
            <a:r>
              <a:rPr lang="en-US" sz="2000" b="1" dirty="0">
                <a:solidFill>
                  <a:srgbClr val="FFFFFF"/>
                </a:solidFill>
                <a:ea typeface="Roboto"/>
                <a:cs typeface="Roboto"/>
                <a:sym typeface="Roboto"/>
              </a:rPr>
              <a:t>176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31929" y="2057271"/>
            <a:ext cx="157834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7"/>
              </a:lnSpc>
            </a:pPr>
            <a:r>
              <a:rPr lang="en-US" sz="2000" b="1" dirty="0">
                <a:solidFill>
                  <a:srgbClr val="FFFFFF"/>
                </a:solidFill>
                <a:ea typeface="Roboto"/>
                <a:cs typeface="Roboto"/>
                <a:sym typeface="Roboto"/>
              </a:rPr>
              <a:t>49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72122" y="2193975"/>
            <a:ext cx="274850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82"/>
              </a:lnSpc>
            </a:pP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Till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regionerna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 för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arbete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 med SVF,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fördelas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utifrån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befolkningsmängd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87904" y="4630916"/>
            <a:ext cx="2182999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82"/>
              </a:lnSpc>
            </a:pP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Till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regionerna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 för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arbete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 med SVF,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prestationsbaserat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9287" y="4658786"/>
            <a:ext cx="232579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82"/>
              </a:lnSpc>
            </a:pP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Till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regionernas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förbättrings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-</a:t>
            </a:r>
            <a:b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</a:b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projekt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fördelas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 </a:t>
            </a:r>
            <a:b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</a:b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av RCC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760" y="2136374"/>
            <a:ext cx="197766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82"/>
              </a:lnSpc>
            </a:pP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Till RCC, bland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annat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stöd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 till </a:t>
            </a:r>
            <a:r>
              <a:rPr lang="en-US" sz="2000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barncancer</a:t>
            </a: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 </a:t>
            </a:r>
            <a:b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</a:br>
            <a:r>
              <a:rPr lang="en-US" sz="20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och screening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17282" y="1494032"/>
            <a:ext cx="180763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2"/>
              </a:lnSpc>
            </a:pPr>
            <a:r>
              <a:rPr lang="en-US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Nationella</a:t>
            </a:r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Roboto"/>
                <a:cs typeface="Roboto"/>
                <a:sym typeface="Roboto"/>
              </a:rPr>
              <a:t>medel</a:t>
            </a:r>
            <a:endParaRPr lang="en-US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DD6B3877-2800-FEE1-24E6-7554DAC6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94697"/>
            <a:ext cx="10380868" cy="931313"/>
          </a:xfrm>
        </p:spPr>
        <p:txBody>
          <a:bodyPr/>
          <a:lstStyle/>
          <a:p>
            <a:r>
              <a:rPr lang="sv-SE" dirty="0"/>
              <a:t>Fördelning av överenskommelsens medel</a:t>
            </a:r>
          </a:p>
        </p:txBody>
      </p:sp>
      <p:pic>
        <p:nvPicPr>
          <p:cNvPr id="18" name="Bildobjekt 17" descr="En bild som visar text, skärmbild, programvara, Datorikon&#10;&#10;AI-genererat innehåll kan vara felaktigt.">
            <a:extLst>
              <a:ext uri="{FF2B5EF4-FFF2-40B4-BE49-F238E27FC236}">
                <a16:creationId xmlns:a16="http://schemas.microsoft.com/office/drawing/2014/main" id="{B98060F6-BEEB-52EC-09C9-727B6D5E0C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535" t="13592" r="34196" b="11716"/>
          <a:stretch>
            <a:fillRect/>
          </a:stretch>
        </p:blipFill>
        <p:spPr>
          <a:xfrm>
            <a:off x="8779464" y="2057271"/>
            <a:ext cx="2680604" cy="3602867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D6621494-2CF1-CDAF-210F-714E44C375F7}"/>
              </a:ext>
            </a:extLst>
          </p:cNvPr>
          <p:cNvSpPr/>
          <p:nvPr/>
        </p:nvSpPr>
        <p:spPr>
          <a:xfrm>
            <a:off x="8899208" y="2183306"/>
            <a:ext cx="2680604" cy="36028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403339E-7048-2B51-C5A5-A346FCF39AD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FD4EDF-AC53-FEF6-6560-4F08A15565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264" y="463359"/>
            <a:ext cx="8930455" cy="7738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dirty="0"/>
              <a:t>§ 15 </a:t>
            </a:r>
            <a:r>
              <a:rPr lang="sv-SE" dirty="0" err="1"/>
              <a:t>Förbundsdirketören</a:t>
            </a:r>
            <a:r>
              <a:rPr lang="sv-SE" dirty="0"/>
              <a:t> informerar </a:t>
            </a:r>
            <a:br>
              <a:rPr lang="sv-SE" dirty="0"/>
            </a:br>
            <a:r>
              <a:rPr lang="sv-SE" dirty="0"/>
              <a:t>-</a:t>
            </a:r>
            <a:r>
              <a:rPr lang="sv-SE" sz="3100" dirty="0"/>
              <a:t>Status CCC – </a:t>
            </a:r>
            <a:r>
              <a:rPr lang="sv-SE" sz="3100" dirty="0" err="1"/>
              <a:t>comprehensive</a:t>
            </a:r>
            <a:r>
              <a:rPr lang="sv-SE" sz="3100" dirty="0"/>
              <a:t> cancer </a:t>
            </a:r>
            <a:r>
              <a:rPr lang="sv-SE" sz="3100" dirty="0" err="1"/>
              <a:t>centre</a:t>
            </a:r>
            <a:endParaRPr sz="3100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75BE41F7-9BA6-B10E-E151-D7A969B54734}"/>
              </a:ext>
            </a:extLst>
          </p:cNvPr>
          <p:cNvGrpSpPr/>
          <p:nvPr/>
        </p:nvGrpSpPr>
        <p:grpSpPr bwMode="auto">
          <a:xfrm>
            <a:off x="10792459" y="193720"/>
            <a:ext cx="1117794" cy="1009415"/>
            <a:chOff x="9984259" y="2201400"/>
            <a:chExt cx="1789561" cy="170523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24FD337F-56B8-4B13-B3F5-299628D01D0F}"/>
                </a:ext>
              </a:extLst>
            </p:cNvPr>
            <p:cNvSpPr/>
            <p:nvPr/>
          </p:nvSpPr>
          <p:spPr bwMode="auto"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30ADAB50-C3EB-48BD-570E-E9D45219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A34012CB-3676-411D-3C81-566500DA2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Beslutad organisation är uppstartad </a:t>
            </a:r>
          </a:p>
          <a:p>
            <a:r>
              <a:rPr lang="sv-SE" dirty="0"/>
              <a:t>Generella strategin och cancerforskningsstrategin </a:t>
            </a:r>
          </a:p>
          <a:p>
            <a:r>
              <a:rPr lang="sv-SE" dirty="0"/>
              <a:t>Uppföljningsmöte med OECI 13 april – underlag och åtgärder färdigställs inför det. Mötet ger underlag till fortsatt tidplan för ackrediteringen.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8823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E8365EF-5590-90A4-0265-4AD2C99EB21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C8B648-30E7-9899-4BF9-9418BE16A4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264" y="463359"/>
            <a:ext cx="8930455" cy="7738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dirty="0"/>
              <a:t>§ 15 Förbundsdirektören informerar </a:t>
            </a:r>
            <a:br>
              <a:rPr lang="sv-SE" dirty="0"/>
            </a:br>
            <a:r>
              <a:rPr lang="sv-SE" dirty="0"/>
              <a:t>-</a:t>
            </a:r>
            <a:r>
              <a:rPr lang="sv-SE" sz="3100" dirty="0"/>
              <a:t>Omtag HTA norr</a:t>
            </a:r>
            <a:endParaRPr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864877F2-292C-00A2-A088-5A0A87502E34}"/>
              </a:ext>
            </a:extLst>
          </p:cNvPr>
          <p:cNvGrpSpPr/>
          <p:nvPr/>
        </p:nvGrpSpPr>
        <p:grpSpPr bwMode="auto">
          <a:xfrm>
            <a:off x="10792459" y="193720"/>
            <a:ext cx="1117794" cy="1009415"/>
            <a:chOff x="9984259" y="2201400"/>
            <a:chExt cx="1789561" cy="170523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5725B329-5A0D-6250-166A-8055EC8F9F10}"/>
                </a:ext>
              </a:extLst>
            </p:cNvPr>
            <p:cNvSpPr/>
            <p:nvPr/>
          </p:nvSpPr>
          <p:spPr bwMode="auto"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49F7C87C-A876-C893-CDC7-17F821A35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1A90005-5B45-BF39-7555-FF568E26C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imSun" panose="02010600030101010101" pitchFamily="2" charset="-122"/>
                <a:cs typeface="Tahoma" panose="020B0604030504040204" pitchFamily="34" charset="0"/>
              </a:rPr>
              <a:t>Arbetet pågår med att t</a:t>
            </a:r>
            <a:r>
              <a:rPr lang="sv-SE" altLang="sv-SE" dirty="0">
                <a:ea typeface="SimSun" panose="02010600030101010101" pitchFamily="2" charset="-122"/>
                <a:cs typeface="Tahoma" panose="020B0604030504040204" pitchFamily="34" charset="0"/>
              </a:rPr>
              <a:t>ydliggöra HTA </a:t>
            </a:r>
            <a:r>
              <a:rPr lang="sv-SE" altLang="sv-SE" dirty="0" err="1">
                <a:ea typeface="SimSun" panose="02010600030101010101" pitchFamily="2" charset="-122"/>
                <a:cs typeface="Tahoma" panose="020B0604030504040204" pitchFamily="34" charset="0"/>
              </a:rPr>
              <a:t>Norr:s</a:t>
            </a:r>
            <a:r>
              <a:rPr lang="sv-SE" altLang="sv-SE" dirty="0">
                <a:ea typeface="SimSun" panose="02010600030101010101" pitchFamily="2" charset="-122"/>
                <a:cs typeface="Tahoma" panose="020B0604030504040204" pitchFamily="34" charset="0"/>
              </a:rPr>
              <a:t> roll och uppdrag i relation till Kunskapsstyrningen.</a:t>
            </a:r>
            <a:endParaRPr lang="sv-SE" dirty="0">
              <a:ea typeface="SimSun" panose="02010600030101010101" pitchFamily="2" charset="-122"/>
              <a:cs typeface="Tahoma" panose="020B060403050404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1494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B419973-99F8-CF42-87CC-9B4F7D3F31A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67BB46-FEAF-F672-CA82-E6A9E29C66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264" y="463359"/>
            <a:ext cx="9390583" cy="10094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dirty="0"/>
              <a:t>§ 15 </a:t>
            </a:r>
            <a:r>
              <a:rPr lang="sv-SE" dirty="0" err="1"/>
              <a:t>Förbundsdirketören</a:t>
            </a:r>
            <a:r>
              <a:rPr lang="sv-SE" dirty="0"/>
              <a:t> informerar </a:t>
            </a:r>
            <a:br>
              <a:rPr lang="sv-SE" dirty="0"/>
            </a:br>
            <a:r>
              <a:rPr lang="sv-SE" dirty="0"/>
              <a:t>-</a:t>
            </a:r>
            <a:r>
              <a:rPr lang="sv-SE" sz="3100" dirty="0"/>
              <a:t>Information från referensgruppen för folkhälsa </a:t>
            </a:r>
            <a:endParaRPr sz="3100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0F7E9006-BB53-ECDE-8196-E249B2A8C384}"/>
              </a:ext>
            </a:extLst>
          </p:cNvPr>
          <p:cNvGrpSpPr/>
          <p:nvPr/>
        </p:nvGrpSpPr>
        <p:grpSpPr bwMode="auto">
          <a:xfrm>
            <a:off x="10792459" y="193720"/>
            <a:ext cx="1117794" cy="1009415"/>
            <a:chOff x="9984259" y="2201400"/>
            <a:chExt cx="1789561" cy="170523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223CACFA-5DC2-ED6C-9A2D-B68269F8815C}"/>
                </a:ext>
              </a:extLst>
            </p:cNvPr>
            <p:cNvSpPr/>
            <p:nvPr/>
          </p:nvSpPr>
          <p:spPr bwMode="auto"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15A7B1E-BE0C-1C09-B785-A34483040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CA1B580-F5FF-E728-59C8-54BF652AB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Tagit del av goda erfarenheter Västernorrlands arbete avseende barnsäkert och från Västerbotten om deras kommundialoger. </a:t>
            </a:r>
          </a:p>
          <a:p>
            <a:r>
              <a:rPr lang="sv-SE" dirty="0"/>
              <a:t>Gemensamma utbildningsinsatser är planerade, 2 i vår och 2 kommer senare i höst.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30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DC943CD-E3FD-BF55-723C-1C7DFDCE9B6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5959E1-0657-3BF0-3FDA-0D896F72B1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264" y="463359"/>
            <a:ext cx="8930455" cy="7738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dirty="0"/>
              <a:t>§ 15 Förbundsdirektören informerar </a:t>
            </a:r>
            <a:br>
              <a:rPr lang="sv-SE" dirty="0"/>
            </a:br>
            <a:r>
              <a:rPr lang="sv-SE" dirty="0"/>
              <a:t>-</a:t>
            </a:r>
            <a:r>
              <a:rPr lang="sv-SE" sz="3100" dirty="0" err="1"/>
              <a:t>Regonvårdsavtal</a:t>
            </a:r>
            <a:endParaRPr sz="3100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C16A301B-9264-1450-F09F-FB45D294DC4C}"/>
              </a:ext>
            </a:extLst>
          </p:cNvPr>
          <p:cNvGrpSpPr/>
          <p:nvPr/>
        </p:nvGrpSpPr>
        <p:grpSpPr bwMode="auto">
          <a:xfrm>
            <a:off x="10792459" y="193720"/>
            <a:ext cx="1117794" cy="1009415"/>
            <a:chOff x="9984259" y="2201400"/>
            <a:chExt cx="1789561" cy="170523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946BF4A6-9B6A-0F66-DFA7-AF613AC6212F}"/>
                </a:ext>
              </a:extLst>
            </p:cNvPr>
            <p:cNvSpPr/>
            <p:nvPr/>
          </p:nvSpPr>
          <p:spPr bwMode="auto"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498BA287-DFBA-B9FB-AD37-AAFD767F5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8A1A9CD-3077-1009-5851-65FD10975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Arbetsgrupper – vidareremittering samt ekonomisk modell</a:t>
            </a:r>
          </a:p>
          <a:p>
            <a:r>
              <a:rPr lang="sv-SE" dirty="0"/>
              <a:t>Pågående arbete med hur RPO kan stärkas i arbetet med sjukvårdsregional nivåstrukturering. Vidareremittering central fråga.</a:t>
            </a:r>
          </a:p>
          <a:p>
            <a:r>
              <a:rPr lang="sv-SE" dirty="0"/>
              <a:t>Delleverans underlag till ekonomisk modell i januari</a:t>
            </a:r>
          </a:p>
          <a:p>
            <a:r>
              <a:rPr lang="sv-SE" dirty="0"/>
              <a:t>Utmaning att nå samsyn i ett förslag</a:t>
            </a:r>
          </a:p>
          <a:p>
            <a:r>
              <a:rPr lang="sv-SE" dirty="0"/>
              <a:t>Internat planeras</a:t>
            </a:r>
          </a:p>
          <a:p>
            <a:r>
              <a:rPr lang="sv-SE" dirty="0"/>
              <a:t>Nästa styrgruppsmöte 1 april</a:t>
            </a:r>
          </a:p>
          <a:p>
            <a:r>
              <a:rPr lang="sv-SE" dirty="0"/>
              <a:t>Information om inriktning till Förbundsdirektionen juni 2026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3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189401-0F69-BFC2-A99A-4684084D49D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66211E02-78B2-46FF-16E1-CF9105DBEB83}"/>
              </a:ext>
            </a:extLst>
          </p:cNvPr>
          <p:cNvGrpSpPr/>
          <p:nvPr/>
        </p:nvGrpSpPr>
        <p:grpSpPr bwMode="auto">
          <a:xfrm>
            <a:off x="10792459" y="193720"/>
            <a:ext cx="1117794" cy="1009415"/>
            <a:chOff x="9984259" y="2201400"/>
            <a:chExt cx="1789561" cy="170523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75CB4BCF-3362-889E-1C67-1D847C85DC2A}"/>
                </a:ext>
              </a:extLst>
            </p:cNvPr>
            <p:cNvSpPr/>
            <p:nvPr/>
          </p:nvSpPr>
          <p:spPr bwMode="auto"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6AC46549-66E0-4845-8674-721FCFCBD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pic>
        <p:nvPicPr>
          <p:cNvPr id="8" name="Bildobjekt 7">
            <a:extLst>
              <a:ext uri="{FF2B5EF4-FFF2-40B4-BE49-F238E27FC236}">
                <a16:creationId xmlns:a16="http://schemas.microsoft.com/office/drawing/2014/main" id="{2D2B27EB-CB20-4D95-2787-325976783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774" y="896180"/>
            <a:ext cx="4267408" cy="596182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D992F8D-04A9-5D52-F206-9C68144CA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117" y="840051"/>
            <a:ext cx="4165859" cy="596375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E63D786-1BEA-3639-050A-31FF02CFCA80}"/>
              </a:ext>
            </a:extLst>
          </p:cNvPr>
          <p:cNvSpPr txBox="1"/>
          <p:nvPr/>
        </p:nvSpPr>
        <p:spPr>
          <a:xfrm>
            <a:off x="0" y="193720"/>
            <a:ext cx="5264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§15 Förbundsdirektören informerar </a:t>
            </a:r>
          </a:p>
          <a:p>
            <a:r>
              <a:rPr lang="sv-SE" sz="2400" dirty="0"/>
              <a:t>Projektet nära vård i glesbygd</a:t>
            </a:r>
          </a:p>
        </p:txBody>
      </p:sp>
    </p:spTree>
    <p:extLst>
      <p:ext uri="{BB962C8B-B14F-4D97-AF65-F5344CB8AC3E}">
        <p14:creationId xmlns:p14="http://schemas.microsoft.com/office/powerpoint/2010/main" val="1559342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2BEF202-092D-5987-94F9-18CBDB8F02E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61E222-EF01-F2B7-5E42-DE781E5889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264" y="463359"/>
            <a:ext cx="8930455" cy="7738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dirty="0"/>
              <a:t>§ 15 Förbundsdirektören informerar </a:t>
            </a:r>
            <a:br>
              <a:rPr lang="sv-SE" dirty="0"/>
            </a:br>
            <a:r>
              <a:rPr lang="sv-SE" dirty="0"/>
              <a:t>-</a:t>
            </a:r>
            <a:r>
              <a:rPr lang="sv-SE" sz="3100" dirty="0"/>
              <a:t>dialog relation NRF- R4</a:t>
            </a:r>
            <a:endParaRPr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3386EA4A-9094-4C9E-D3BF-FABFA763FFF4}"/>
              </a:ext>
            </a:extLst>
          </p:cNvPr>
          <p:cNvGrpSpPr/>
          <p:nvPr/>
        </p:nvGrpSpPr>
        <p:grpSpPr bwMode="auto">
          <a:xfrm>
            <a:off x="10792459" y="193720"/>
            <a:ext cx="1117794" cy="1009415"/>
            <a:chOff x="9984259" y="2201400"/>
            <a:chExt cx="1789561" cy="170523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5EBFF5FF-E632-FB6E-8AF3-71503C2019D2}"/>
                </a:ext>
              </a:extLst>
            </p:cNvPr>
            <p:cNvSpPr/>
            <p:nvPr/>
          </p:nvSpPr>
          <p:spPr bwMode="auto"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0228C0B9-D7D2-72B5-939C-1E3BEA548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740E660-1A03-A739-265A-9EE48F7F7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Dialoger utifrån NRF 2.0</a:t>
            </a:r>
            <a:endParaRPr lang="sv-SE" dirty="0"/>
          </a:p>
          <a:p>
            <a:r>
              <a:rPr lang="sv-SE" dirty="0"/>
              <a:t>NRF bidrar så långt det är möjligt inom förbundsordningens ramar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597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5C93345-CCDD-FE91-0A9B-3182BEF0116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A05C4B-31E6-0152-274C-F901963A0A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264" y="463359"/>
            <a:ext cx="8930455" cy="7738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dirty="0"/>
              <a:t>§ </a:t>
            </a:r>
            <a:r>
              <a:rPr lang="sv-SE" b="1" dirty="0"/>
              <a:t>10</a:t>
            </a:r>
            <a:r>
              <a:rPr lang="sv-SE" dirty="0"/>
              <a:t> Donationsverksamheten rapport 2025</a:t>
            </a:r>
            <a:endParaRPr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FBB2C9CA-06C0-8B9E-BAC7-A1612FA26987}"/>
              </a:ext>
            </a:extLst>
          </p:cNvPr>
          <p:cNvGrpSpPr/>
          <p:nvPr/>
        </p:nvGrpSpPr>
        <p:grpSpPr bwMode="auto">
          <a:xfrm>
            <a:off x="10792459" y="193720"/>
            <a:ext cx="1117794" cy="1009415"/>
            <a:chOff x="9984259" y="2201400"/>
            <a:chExt cx="1789561" cy="170523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86087341-5D84-B232-6E38-871C0511396A}"/>
                </a:ext>
              </a:extLst>
            </p:cNvPr>
            <p:cNvSpPr/>
            <p:nvPr/>
          </p:nvSpPr>
          <p:spPr bwMode="auto"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5D8C2C65-674C-CFB9-6220-1C6148A87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A169976-3141-6ACC-AA0B-A96EB4CBB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2053" cy="4351338"/>
          </a:xfrm>
        </p:spPr>
        <p:txBody>
          <a:bodyPr>
            <a:normAutofit/>
          </a:bodyPr>
          <a:lstStyle/>
          <a:p>
            <a:r>
              <a:rPr lang="sv-SE" dirty="0"/>
              <a:t>Minskning av organdonatorer –  färre donationer vid NUS.  Marginellt över rikssnittet. </a:t>
            </a:r>
          </a:p>
          <a:p>
            <a:r>
              <a:rPr lang="sv-SE" dirty="0"/>
              <a:t>Positiv utveckling för vävnadsdonation – uppstart ögonvävnad Sunderbyn</a:t>
            </a:r>
          </a:p>
          <a:p>
            <a:r>
              <a:rPr lang="sv-SE" dirty="0"/>
              <a:t>Starkt nationellt engagemang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324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328C067-FE3A-C450-2F80-DE703075D0B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8BF97-B64E-F03C-B147-D1D658591B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264" y="463359"/>
            <a:ext cx="8930455" cy="7738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dirty="0"/>
              <a:t>§ 15 och 21 </a:t>
            </a:r>
            <a:br>
              <a:rPr lang="sv-SE" dirty="0"/>
            </a:br>
            <a:r>
              <a:rPr lang="sv-SE" dirty="0"/>
              <a:t>Uppdraget upplägg och struktur för NRF</a:t>
            </a:r>
            <a:endParaRPr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2F11AC5E-5521-233E-E04C-630437C238B1}"/>
              </a:ext>
            </a:extLst>
          </p:cNvPr>
          <p:cNvGrpSpPr/>
          <p:nvPr/>
        </p:nvGrpSpPr>
        <p:grpSpPr bwMode="auto">
          <a:xfrm>
            <a:off x="10792459" y="193720"/>
            <a:ext cx="1117794" cy="1009415"/>
            <a:chOff x="9984259" y="2201400"/>
            <a:chExt cx="1789561" cy="170523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F8541B6F-FA08-59A2-6228-B492F672C5D0}"/>
                </a:ext>
              </a:extLst>
            </p:cNvPr>
            <p:cNvSpPr/>
            <p:nvPr/>
          </p:nvSpPr>
          <p:spPr bwMode="auto"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5B86699A-234D-6A46-6DDB-6A8FC4FF2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4E3139FB-301F-5564-CAEC-8DCC4F3EF0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6030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284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F2F7420-4A34-6953-550A-5FC2DE4D5CA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4F352F-B640-89CF-03C0-A34414B699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264" y="463359"/>
            <a:ext cx="9848842" cy="73977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dirty="0"/>
              <a:t>§</a:t>
            </a:r>
            <a:r>
              <a:rPr lang="sv-SE" b="1" dirty="0"/>
              <a:t> 10 </a:t>
            </a:r>
            <a:r>
              <a:rPr lang="sv-SE" dirty="0"/>
              <a:t>Donationsverksamheten verksamhetsplan mål 2026</a:t>
            </a:r>
            <a:endParaRPr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086F265B-6CFA-0049-059C-BB02BD45045D}"/>
              </a:ext>
            </a:extLst>
          </p:cNvPr>
          <p:cNvGrpSpPr/>
          <p:nvPr/>
        </p:nvGrpSpPr>
        <p:grpSpPr bwMode="auto">
          <a:xfrm>
            <a:off x="10792459" y="193720"/>
            <a:ext cx="1117794" cy="1009415"/>
            <a:chOff x="9984259" y="2201400"/>
            <a:chExt cx="1789561" cy="170523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BD07B606-B85F-64C9-D2D6-3A516C2FEF45}"/>
                </a:ext>
              </a:extLst>
            </p:cNvPr>
            <p:cNvSpPr/>
            <p:nvPr/>
          </p:nvSpPr>
          <p:spPr bwMode="auto"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BB12A434-757F-0D89-4943-669A07D7D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6F143A9-2DBD-1370-3C8F-D421C2AB9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20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Donationsfrämjande aktiviteter organ och vävnader</a:t>
            </a:r>
          </a:p>
          <a:p>
            <a:pPr marL="0" indent="0">
              <a:buNone/>
            </a:pPr>
            <a:r>
              <a:rPr lang="sv-SE" dirty="0"/>
              <a:t>Samverkan för informationsspridning</a:t>
            </a:r>
          </a:p>
          <a:p>
            <a:pPr marL="0" indent="0">
              <a:buNone/>
            </a:pPr>
            <a:r>
              <a:rPr lang="sv-SE" dirty="0"/>
              <a:t>Utbildningsinsatser personalkategorier som normalt inte kommer i kontakt med donationsverksamhet </a:t>
            </a:r>
          </a:p>
          <a:p>
            <a:pPr marL="0" indent="0">
              <a:buNone/>
            </a:pPr>
            <a:r>
              <a:rPr lang="sv-SE" dirty="0"/>
              <a:t>Digitala utbildningar</a:t>
            </a:r>
          </a:p>
          <a:p>
            <a:pPr marL="0" indent="0">
              <a:buNone/>
            </a:pPr>
            <a:r>
              <a:rPr lang="sv-SE" dirty="0"/>
              <a:t>Kvalitetsmätningar</a:t>
            </a:r>
          </a:p>
          <a:p>
            <a:pPr marL="0" indent="0">
              <a:buNone/>
            </a:pPr>
            <a:r>
              <a:rPr lang="sv-SE" dirty="0"/>
              <a:t>Informationsinhämtning och samverkan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650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9070C60-C9E4-1703-15FA-A3FF6ED38F1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76A3CC-0DC8-4EF0-F05D-B7F1A8F850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264" y="463359"/>
            <a:ext cx="8930455" cy="7738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§ </a:t>
            </a:r>
            <a:r>
              <a:rPr lang="sv-SE" b="1" dirty="0"/>
              <a:t>10</a:t>
            </a:r>
            <a:r>
              <a:rPr lang="sv-SE" dirty="0"/>
              <a:t> Donation - mål</a:t>
            </a:r>
            <a:endParaRPr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488B38A4-2FE1-5F9A-54E8-3B6B0ACDFF88}"/>
              </a:ext>
            </a:extLst>
          </p:cNvPr>
          <p:cNvGrpSpPr/>
          <p:nvPr/>
        </p:nvGrpSpPr>
        <p:grpSpPr bwMode="auto">
          <a:xfrm>
            <a:off x="10792459" y="193720"/>
            <a:ext cx="1117794" cy="1009415"/>
            <a:chOff x="9984259" y="2201400"/>
            <a:chExt cx="1789561" cy="170523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A51FB2B3-E835-A39F-DB83-0EB3A3712D81}"/>
                </a:ext>
              </a:extLst>
            </p:cNvPr>
            <p:cNvSpPr/>
            <p:nvPr/>
          </p:nvSpPr>
          <p:spPr bwMode="auto"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6BD18E19-7F0F-DBDA-79D4-A32F84AD3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84341F-17C9-46CB-138B-821A27426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20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Alla möjliga organdonatorer skall identifieras av regionens intensivvårdsavdelningar. </a:t>
            </a:r>
          </a:p>
          <a:p>
            <a:endParaRPr lang="sv-SE" dirty="0"/>
          </a:p>
          <a:p>
            <a:r>
              <a:rPr lang="sv-SE" dirty="0"/>
              <a:t>Norra regionen ska bli självförsörjande på donerade hornhinnor och långa </a:t>
            </a:r>
            <a:r>
              <a:rPr lang="sv-SE" dirty="0" err="1"/>
              <a:t>rörben</a:t>
            </a:r>
            <a:r>
              <a:rPr lang="sv-SE" dirty="0"/>
              <a:t> för transplantation genom samverkan i regionen.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76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C371C89-CEB2-001E-CBE1-7B0D69ED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§11 RPO och RSG- rapport</a:t>
            </a:r>
          </a:p>
        </p:txBody>
      </p:sp>
      <p:graphicFrame>
        <p:nvGraphicFramePr>
          <p:cNvPr id="7" name="Platshållare för innehåll 2">
            <a:extLst>
              <a:ext uri="{FF2B5EF4-FFF2-40B4-BE49-F238E27FC236}">
                <a16:creationId xmlns:a16="http://schemas.microsoft.com/office/drawing/2014/main" id="{0FD22679-8013-92A5-F1E1-AB89CEDC4E3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34787" y="178049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2CAEA428-37F9-C2A9-A1AD-8DFEA2D34006}"/>
              </a:ext>
            </a:extLst>
          </p:cNvPr>
          <p:cNvGraphicFramePr>
            <a:graphicFrameLocks/>
          </p:cNvGraphicFramePr>
          <p:nvPr/>
        </p:nvGraphicFramePr>
        <p:xfrm>
          <a:off x="6275614" y="178049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7402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A2E7825-A6C6-F7D3-7FA9-412D7B2EC14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8A532C-3226-CF2F-09C4-750B189482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264" y="463359"/>
            <a:ext cx="8930455" cy="773864"/>
          </a:xfrm>
        </p:spPr>
        <p:txBody>
          <a:bodyPr/>
          <a:lstStyle/>
          <a:p>
            <a:pPr>
              <a:defRPr/>
            </a:pPr>
            <a:r>
              <a:rPr lang="sv-SE" dirty="0"/>
              <a:t>Framgångar</a:t>
            </a:r>
            <a:endParaRPr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2C63A65-E16F-72C8-8E79-665F09E7B98F}"/>
              </a:ext>
            </a:extLst>
          </p:cNvPr>
          <p:cNvGrpSpPr/>
          <p:nvPr/>
        </p:nvGrpSpPr>
        <p:grpSpPr bwMode="auto">
          <a:xfrm>
            <a:off x="10792459" y="193720"/>
            <a:ext cx="1117794" cy="1009415"/>
            <a:chOff x="9984259" y="2201400"/>
            <a:chExt cx="1789561" cy="170523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E66CE837-766F-3CD0-01B0-136350C12238}"/>
                </a:ext>
              </a:extLst>
            </p:cNvPr>
            <p:cNvSpPr/>
            <p:nvPr/>
          </p:nvSpPr>
          <p:spPr bwMode="auto"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50094DF1-7CC6-8753-3F79-8EB8CC92F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11A1963-30AA-E4DD-396E-6B7D1B827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nn</a:t>
            </a:r>
            <a:endParaRPr lang="sv-SE" dirty="0"/>
          </a:p>
          <a:p>
            <a:endParaRPr lang="sv-SE" dirty="0"/>
          </a:p>
        </p:txBody>
      </p:sp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CA142D22-B3E9-7D72-1F39-E13D71F09397}"/>
              </a:ext>
            </a:extLst>
          </p:cNvPr>
          <p:cNvGraphicFramePr>
            <a:graphicFrameLocks/>
          </p:cNvGraphicFramePr>
          <p:nvPr/>
        </p:nvGraphicFramePr>
        <p:xfrm>
          <a:off x="60559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249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C9D4848-6182-FDD9-674B-E3F50C14101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60FA6-03E5-E417-88E4-8A519C5546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264" y="463359"/>
            <a:ext cx="8930455" cy="773864"/>
          </a:xfrm>
        </p:spPr>
        <p:txBody>
          <a:bodyPr/>
          <a:lstStyle/>
          <a:p>
            <a:pPr>
              <a:defRPr/>
            </a:pPr>
            <a:r>
              <a:rPr lang="sv-SE" dirty="0"/>
              <a:t>Utmaningar</a:t>
            </a:r>
            <a:endParaRPr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78B47443-DF95-815E-0224-B450D32E0F14}"/>
              </a:ext>
            </a:extLst>
          </p:cNvPr>
          <p:cNvGrpSpPr/>
          <p:nvPr/>
        </p:nvGrpSpPr>
        <p:grpSpPr bwMode="auto">
          <a:xfrm>
            <a:off x="10792459" y="193720"/>
            <a:ext cx="1117794" cy="1009415"/>
            <a:chOff x="9984259" y="2201400"/>
            <a:chExt cx="1789561" cy="170523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DAF57B92-1DA3-84D5-8FF8-CF2F38A3CC3E}"/>
                </a:ext>
              </a:extLst>
            </p:cNvPr>
            <p:cNvSpPr/>
            <p:nvPr/>
          </p:nvSpPr>
          <p:spPr bwMode="auto"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CF3B051C-AE39-6F9B-9DC8-A4173152D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326DC2A-1F2B-4FA2-E96C-03C4A13F1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nn</a:t>
            </a:r>
            <a:endParaRPr lang="sv-SE" dirty="0"/>
          </a:p>
          <a:p>
            <a:endParaRPr lang="sv-SE" dirty="0"/>
          </a:p>
        </p:txBody>
      </p:sp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EC0CDA01-3A0A-E9CF-4165-16B2F588B06F}"/>
              </a:ext>
            </a:extLst>
          </p:cNvPr>
          <p:cNvGraphicFramePr>
            <a:graphicFrameLocks/>
          </p:cNvGraphicFramePr>
          <p:nvPr/>
        </p:nvGraphicFramePr>
        <p:xfrm>
          <a:off x="534729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454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E236C-1D24-0486-FCF0-C03F47414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7D1DAD-356F-4F11-9DF5-A6067F59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31" y="213288"/>
            <a:ext cx="10819138" cy="1325563"/>
          </a:xfrm>
        </p:spPr>
        <p:txBody>
          <a:bodyPr>
            <a:noAutofit/>
          </a:bodyPr>
          <a:lstStyle/>
          <a:p>
            <a:r>
              <a:rPr lang="sv-S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§15 förbundsdirektören informerar</a:t>
            </a:r>
            <a:br>
              <a:rPr lang="sv-S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sv-S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Strategidag norra sjukvårdsregionen 30 januari</a:t>
            </a:r>
            <a:br>
              <a:rPr lang="sv-S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sv-SE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hur kan kunskapsstyrning integreras mer i hälso- och sjukvårdens ledningsarbete</a:t>
            </a:r>
            <a:endParaRPr lang="sv-SE" sz="2400" i="1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BCC5E7-F8A6-69E1-68B8-68A554DBF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02CFB83-2452-7F73-0A2E-C8648E6498AD}"/>
              </a:ext>
            </a:extLst>
          </p:cNvPr>
          <p:cNvSpPr txBox="1"/>
          <p:nvPr/>
        </p:nvSpPr>
        <p:spPr>
          <a:xfrm>
            <a:off x="622927" y="5752749"/>
            <a:ext cx="94215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2000" dirty="0"/>
              <a:t>Ledningsgrupper och nyckelpersoner från de fyra regionerna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rgbClr val="000000"/>
                </a:solidFill>
                <a:latin typeface="Aptos" panose="020B0004020202020204" pitchFamily="34" charset="0"/>
              </a:rPr>
              <a:t>D</a:t>
            </a:r>
            <a:r>
              <a:rPr lang="sv-SE" sz="2000" dirty="0"/>
              <a:t>iskutera hur kunskapsstyrningen kan bidra till en hållbar och effektiv utveckling som ger stöd till prioriteringar, beslutsfattande och uppföljning.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C76EB35-FF26-F360-9885-981BFFA73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2023" y="4639002"/>
            <a:ext cx="1543554" cy="2100125"/>
          </a:xfrm>
          <a:prstGeom prst="rect">
            <a:avLst/>
          </a:prstGeom>
        </p:spPr>
      </p:pic>
      <p:sp>
        <p:nvSpPr>
          <p:cNvPr id="19" name="Pratbubbla: oval 18">
            <a:extLst>
              <a:ext uri="{FF2B5EF4-FFF2-40B4-BE49-F238E27FC236}">
                <a16:creationId xmlns:a16="http://schemas.microsoft.com/office/drawing/2014/main" id="{663B913D-A869-54B7-A3D3-45FBA7DC8227}"/>
              </a:ext>
            </a:extLst>
          </p:cNvPr>
          <p:cNvSpPr/>
          <p:nvPr/>
        </p:nvSpPr>
        <p:spPr>
          <a:xfrm>
            <a:off x="6838056" y="1595424"/>
            <a:ext cx="2631947" cy="1282637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Hur efterfrågas  och används uppföljning och utvärdering för att driva förbättringar</a:t>
            </a:r>
          </a:p>
        </p:txBody>
      </p:sp>
      <p:sp>
        <p:nvSpPr>
          <p:cNvPr id="21" name="Pratbubbla: oval 20">
            <a:extLst>
              <a:ext uri="{FF2B5EF4-FFF2-40B4-BE49-F238E27FC236}">
                <a16:creationId xmlns:a16="http://schemas.microsoft.com/office/drawing/2014/main" id="{60508E1A-B734-99A8-6781-FDA791AD201A}"/>
              </a:ext>
            </a:extLst>
          </p:cNvPr>
          <p:cNvSpPr/>
          <p:nvPr/>
        </p:nvSpPr>
        <p:spPr>
          <a:xfrm>
            <a:off x="9143966" y="2159679"/>
            <a:ext cx="2839409" cy="2492639"/>
          </a:xfrm>
          <a:prstGeom prst="wedgeEllipseCallout">
            <a:avLst>
              <a:gd name="adj1" fmla="val -45353"/>
              <a:gd name="adj2" fmla="val 72521"/>
            </a:avLst>
          </a:prstGeom>
          <a:solidFill>
            <a:srgbClr val="EEEF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Att integrera kunskapsstyrning närmare ledning och styrning ger förutsättningar för en effektiv och hållbar sjukvård där resultat och erfarenheter tas tillvara för kontinuerlig förbättring</a:t>
            </a:r>
          </a:p>
        </p:txBody>
      </p:sp>
      <p:sp>
        <p:nvSpPr>
          <p:cNvPr id="22" name="Pratbubbla: oval 21">
            <a:extLst>
              <a:ext uri="{FF2B5EF4-FFF2-40B4-BE49-F238E27FC236}">
                <a16:creationId xmlns:a16="http://schemas.microsoft.com/office/drawing/2014/main" id="{9022CEDB-431A-D90E-9B66-8ACCF3C53192}"/>
              </a:ext>
            </a:extLst>
          </p:cNvPr>
          <p:cNvSpPr/>
          <p:nvPr/>
        </p:nvSpPr>
        <p:spPr>
          <a:xfrm>
            <a:off x="154024" y="2510221"/>
            <a:ext cx="2309890" cy="1325562"/>
          </a:xfrm>
          <a:prstGeom prst="wedgeEllipseCallout">
            <a:avLst>
              <a:gd name="adj1" fmla="val 56078"/>
              <a:gd name="adj2" fmla="val 79502"/>
            </a:avLst>
          </a:prstGeom>
          <a:solidFill>
            <a:srgbClr val="EEEF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Stärka kunskapsstyrningen i vardagen och förenkla beslutsfattandet </a:t>
            </a:r>
          </a:p>
        </p:txBody>
      </p:sp>
      <p:sp>
        <p:nvSpPr>
          <p:cNvPr id="24" name="Pratbubbla: oval 23">
            <a:extLst>
              <a:ext uri="{FF2B5EF4-FFF2-40B4-BE49-F238E27FC236}">
                <a16:creationId xmlns:a16="http://schemas.microsoft.com/office/drawing/2014/main" id="{BD853994-4244-BDDE-1A7F-A4F5FC1138F5}"/>
              </a:ext>
            </a:extLst>
          </p:cNvPr>
          <p:cNvSpPr/>
          <p:nvPr/>
        </p:nvSpPr>
        <p:spPr>
          <a:xfrm>
            <a:off x="6680514" y="3551888"/>
            <a:ext cx="2309890" cy="1613417"/>
          </a:xfrm>
          <a:prstGeom prst="wedgeEllipseCallout">
            <a:avLst>
              <a:gd name="adj1" fmla="val -48591"/>
              <a:gd name="adj2" fmla="val 7899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Kunskapsstyrning är vanlig verksamhetsutveckling och systematiskt kvalitetsarbete</a:t>
            </a:r>
          </a:p>
        </p:txBody>
      </p:sp>
      <p:sp>
        <p:nvSpPr>
          <p:cNvPr id="26" name="Pratbubbla: oval 25">
            <a:extLst>
              <a:ext uri="{FF2B5EF4-FFF2-40B4-BE49-F238E27FC236}">
                <a16:creationId xmlns:a16="http://schemas.microsoft.com/office/drawing/2014/main" id="{C74B0D6D-8FE1-19E9-992E-E9A7572BFBE0}"/>
              </a:ext>
            </a:extLst>
          </p:cNvPr>
          <p:cNvSpPr/>
          <p:nvPr/>
        </p:nvSpPr>
        <p:spPr>
          <a:xfrm>
            <a:off x="2712757" y="3551107"/>
            <a:ext cx="3428650" cy="1970027"/>
          </a:xfrm>
          <a:prstGeom prst="wedgeEllipseCallout">
            <a:avLst>
              <a:gd name="adj1" fmla="val 40024"/>
              <a:gd name="adj2" fmla="val 661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Goda erfarenheter från de olika regionerna visade hur strukturer för lärande, samarbete och systematisk uppföljning kan bidra till stabilitet och mer strukturerade arbetssätt</a:t>
            </a:r>
          </a:p>
        </p:txBody>
      </p:sp>
      <p:sp>
        <p:nvSpPr>
          <p:cNvPr id="27" name="Pratbubbla: oval 26">
            <a:extLst>
              <a:ext uri="{FF2B5EF4-FFF2-40B4-BE49-F238E27FC236}">
                <a16:creationId xmlns:a16="http://schemas.microsoft.com/office/drawing/2014/main" id="{5AA8E5BE-F051-5483-6493-FCA2D114BD52}"/>
              </a:ext>
            </a:extLst>
          </p:cNvPr>
          <p:cNvSpPr/>
          <p:nvPr/>
        </p:nvSpPr>
        <p:spPr>
          <a:xfrm>
            <a:off x="4584011" y="1624679"/>
            <a:ext cx="1983486" cy="1282637"/>
          </a:xfrm>
          <a:prstGeom prst="wedgeEllipseCallout">
            <a:avLst>
              <a:gd name="adj1" fmla="val -7925"/>
              <a:gd name="adj2" fmla="val 10171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Diskussioner om att stötta och lära av varandra.</a:t>
            </a:r>
          </a:p>
        </p:txBody>
      </p:sp>
      <p:sp>
        <p:nvSpPr>
          <p:cNvPr id="28" name="Pratbubbla: oval 27">
            <a:extLst>
              <a:ext uri="{FF2B5EF4-FFF2-40B4-BE49-F238E27FC236}">
                <a16:creationId xmlns:a16="http://schemas.microsoft.com/office/drawing/2014/main" id="{70C267E1-F12E-3DBE-0CE1-03E2C0E4710D}"/>
              </a:ext>
            </a:extLst>
          </p:cNvPr>
          <p:cNvSpPr/>
          <p:nvPr/>
        </p:nvSpPr>
        <p:spPr>
          <a:xfrm>
            <a:off x="2367273" y="1936674"/>
            <a:ext cx="1709928" cy="955246"/>
          </a:xfrm>
          <a:prstGeom prst="wedgeEllipseCallout">
            <a:avLst>
              <a:gd name="adj1" fmla="val 3231"/>
              <a:gd name="adj2" fmla="val 7303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Tydligare prioriteringar och enhetliga arbetssätt</a:t>
            </a:r>
          </a:p>
        </p:txBody>
      </p:sp>
    </p:spTree>
    <p:extLst>
      <p:ext uri="{BB962C8B-B14F-4D97-AF65-F5344CB8AC3E}">
        <p14:creationId xmlns:p14="http://schemas.microsoft.com/office/powerpoint/2010/main" val="396326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1A683C49-ACEB-E9C5-BB72-28438389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Strategin i siffror</a:t>
            </a:r>
          </a:p>
        </p:txBody>
      </p:sp>
      <p:pic>
        <p:nvPicPr>
          <p:cNvPr id="6" name="Platshållare för innehåll 5" descr="En bild som visar klädsel, utomhus, person, träd&#10;&#10;AI-genererat innehåll kan vara felaktigt.">
            <a:extLst>
              <a:ext uri="{FF2B5EF4-FFF2-40B4-BE49-F238E27FC236}">
                <a16:creationId xmlns:a16="http://schemas.microsoft.com/office/drawing/2014/main" id="{78C26A10-769F-67A2-33AD-591F09299BD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64" y="288163"/>
            <a:ext cx="4049712" cy="5711825"/>
          </a:xfrm>
        </p:spPr>
      </p:pic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25D918D-4322-1181-BC1A-9BBA244E1DB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406029" y="4698725"/>
            <a:ext cx="4797425" cy="938212"/>
          </a:xfrm>
        </p:spPr>
        <p:txBody>
          <a:bodyPr/>
          <a:lstStyle/>
          <a:p>
            <a:pPr marL="0" lvl="0" indent="0">
              <a:buNone/>
            </a:pPr>
            <a:r>
              <a:rPr lang="sv-SE" dirty="0"/>
              <a:t>Det finns tre huvudmål uppdelat på 23 delmål.</a:t>
            </a:r>
          </a:p>
        </p:txBody>
      </p:sp>
      <p:sp>
        <p:nvSpPr>
          <p:cNvPr id="11" name="Platshållare för innehåll 9">
            <a:extLst>
              <a:ext uri="{FF2B5EF4-FFF2-40B4-BE49-F238E27FC236}">
                <a16:creationId xmlns:a16="http://schemas.microsoft.com/office/drawing/2014/main" id="{76DD59E1-2BFE-FC57-F327-86D9692E013E}"/>
              </a:ext>
            </a:extLst>
          </p:cNvPr>
          <p:cNvSpPr txBox="1">
            <a:spLocks/>
          </p:cNvSpPr>
          <p:nvPr/>
        </p:nvSpPr>
        <p:spPr>
          <a:xfrm>
            <a:off x="2341757" y="3551714"/>
            <a:ext cx="4049898" cy="629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2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Perspektivet är 10 till 15 år.</a:t>
            </a:r>
          </a:p>
        </p:txBody>
      </p:sp>
      <p:sp>
        <p:nvSpPr>
          <p:cNvPr id="12" name="Platshållare för innehåll 9">
            <a:extLst>
              <a:ext uri="{FF2B5EF4-FFF2-40B4-BE49-F238E27FC236}">
                <a16:creationId xmlns:a16="http://schemas.microsoft.com/office/drawing/2014/main" id="{56CA2E25-DAF8-9CB8-2A99-AD89FD9930D1}"/>
              </a:ext>
            </a:extLst>
          </p:cNvPr>
          <p:cNvSpPr txBox="1">
            <a:spLocks/>
          </p:cNvSpPr>
          <p:nvPr/>
        </p:nvSpPr>
        <p:spPr>
          <a:xfrm>
            <a:off x="2406029" y="2169406"/>
            <a:ext cx="3589867" cy="629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2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2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 är ingen tegelsten. Bara 40 sidor</a:t>
            </a:r>
          </a:p>
        </p:txBody>
      </p:sp>
      <p:pic>
        <p:nvPicPr>
          <p:cNvPr id="4" name="Bildobjekt 3" descr="En bild som visar logotyp, symbol, Grafik, Teckensnitt&#10;&#10;AI-genererat innehåll kan vara felaktigt.">
            <a:extLst>
              <a:ext uri="{FF2B5EF4-FFF2-40B4-BE49-F238E27FC236}">
                <a16:creationId xmlns:a16="http://schemas.microsoft.com/office/drawing/2014/main" id="{0134695B-669B-0D6F-27B3-073A6F664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82"/>
          <a:stretch>
            <a:fillRect/>
          </a:stretch>
        </p:blipFill>
        <p:spPr>
          <a:xfrm>
            <a:off x="591124" y="1674105"/>
            <a:ext cx="1740169" cy="411090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B5EB89A-A667-0C35-B945-CC4502506674}"/>
              </a:ext>
            </a:extLst>
          </p:cNvPr>
          <p:cNvSpPr txBox="1"/>
          <p:nvPr/>
        </p:nvSpPr>
        <p:spPr>
          <a:xfrm>
            <a:off x="223024" y="288163"/>
            <a:ext cx="599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§ 15 </a:t>
            </a:r>
            <a:r>
              <a:rPr lang="sv-SE" dirty="0" err="1"/>
              <a:t>Förbundsdirketören</a:t>
            </a:r>
            <a:r>
              <a:rPr lang="sv-SE" dirty="0"/>
              <a:t> informerar </a:t>
            </a:r>
            <a:br>
              <a:rPr lang="sv-SE" dirty="0"/>
            </a:br>
            <a:r>
              <a:rPr lang="sv-SE" dirty="0"/>
              <a:t>-Nationell cancerstrategi</a:t>
            </a:r>
          </a:p>
        </p:txBody>
      </p:sp>
    </p:spTree>
    <p:extLst>
      <p:ext uri="{BB962C8B-B14F-4D97-AF65-F5344CB8AC3E}">
        <p14:creationId xmlns:p14="http://schemas.microsoft.com/office/powerpoint/2010/main" val="89516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R RCC">
  <a:themeElements>
    <a:clrScheme name="SKR RCC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5092"/>
      </a:accent1>
      <a:accent2>
        <a:srgbClr val="19975D"/>
      </a:accent2>
      <a:accent3>
        <a:srgbClr val="E56284"/>
      </a:accent3>
      <a:accent4>
        <a:srgbClr val="00B3F6"/>
      </a:accent4>
      <a:accent5>
        <a:srgbClr val="DB5524"/>
      </a:accent5>
      <a:accent6>
        <a:srgbClr val="A29B96"/>
      </a:accent6>
      <a:hlink>
        <a:srgbClr val="7C458A"/>
      </a:hlink>
      <a:folHlink>
        <a:srgbClr val="DB5524"/>
      </a:folHlink>
    </a:clrScheme>
    <a:fontScheme name="SKR R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RCC.potx" id="{73E52DD1-9756-43B7-A3A7-07C09D35AAEF}" vid="{ED5A9AE9-93BF-4680-A597-F6F0C889E0C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95455e-55da-4213-b046-9ddb582e9226" xsi:nil="true"/>
    <lcf76f155ced4ddcb4097134ff3c332f xmlns="83a01c7f-1f1b-4b5d-b680-d3352cf30bb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C88C4E9648934DA983C00EFF432646" ma:contentTypeVersion="14" ma:contentTypeDescription="Create a new document." ma:contentTypeScope="" ma:versionID="c0723e67ecfba4df01a74798de1bb5fc">
  <xsd:schema xmlns:xsd="http://www.w3.org/2001/XMLSchema" xmlns:xs="http://www.w3.org/2001/XMLSchema" xmlns:p="http://schemas.microsoft.com/office/2006/metadata/properties" xmlns:ns2="83a01c7f-1f1b-4b5d-b680-d3352cf30bb5" xmlns:ns3="1b95455e-55da-4213-b046-9ddb582e9226" targetNamespace="http://schemas.microsoft.com/office/2006/metadata/properties" ma:root="true" ma:fieldsID="4286c89b8b0680dc8bb60f131db45aec" ns2:_="" ns3:_="">
    <xsd:import namespace="83a01c7f-1f1b-4b5d-b680-d3352cf30bb5"/>
    <xsd:import namespace="1b95455e-55da-4213-b046-9ddb582e9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01c7f-1f1b-4b5d-b680-d3352cf30b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a75cd55-f437-48bc-b076-4b7e2ff7f6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5455e-55da-4213-b046-9ddb582e922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fd91ab8-e9f7-4d5c-8fd6-da9a767acf61}" ma:internalName="TaxCatchAll" ma:showField="CatchAllData" ma:web="1b95455e-55da-4213-b046-9ddb582e92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3F4F1B-C646-45C1-8506-BAAB49195A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3C8168-4B39-4429-8F0F-0EDB69D25117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b95455e-55da-4213-b046-9ddb582e9226"/>
    <ds:schemaRef ds:uri="http://schemas.microsoft.com/office/2006/metadata/properties"/>
    <ds:schemaRef ds:uri="83a01c7f-1f1b-4b5d-b680-d3352cf30bb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F483BF-AFFA-44B4-852B-4302D82D0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a01c7f-1f1b-4b5d-b680-d3352cf30bb5"/>
    <ds:schemaRef ds:uri="1b95455e-55da-4213-b046-9ddb582e92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NRF Mall 2019</Template>
  <TotalTime>8097</TotalTime>
  <Words>1543</Words>
  <Application>Microsoft Office PowerPoint</Application>
  <PresentationFormat>Bredbild</PresentationFormat>
  <Paragraphs>166</Paragraphs>
  <Slides>20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9" baseType="lpstr">
      <vt:lpstr>SimSun</vt:lpstr>
      <vt:lpstr>Aptos</vt:lpstr>
      <vt:lpstr>Arial</vt:lpstr>
      <vt:lpstr>Calibri</vt:lpstr>
      <vt:lpstr>Calibri Light</vt:lpstr>
      <vt:lpstr>Roboto</vt:lpstr>
      <vt:lpstr>Wingdings</vt:lpstr>
      <vt:lpstr>Office-tema</vt:lpstr>
      <vt:lpstr>SKR RCC</vt:lpstr>
      <vt:lpstr>Förbundsdirektörens rapport 260326</vt:lpstr>
      <vt:lpstr>§ 10 Donationsverksamheten rapport 2025</vt:lpstr>
      <vt:lpstr>§ 10 Donationsverksamheten verksamhetsplan mål 2026</vt:lpstr>
      <vt:lpstr>§ 10 Donation - mål</vt:lpstr>
      <vt:lpstr>§11 RPO och RSG- rapport</vt:lpstr>
      <vt:lpstr>Framgångar</vt:lpstr>
      <vt:lpstr>Utmaningar</vt:lpstr>
      <vt:lpstr>§15 förbundsdirektören informerar Strategidag norra sjukvårdsregionen 30 januari - hur kan kunskapsstyrning integreras mer i hälso- och sjukvårdens ledningsarbete</vt:lpstr>
      <vt:lpstr>Strategin i siffror</vt:lpstr>
      <vt:lpstr>PowerPoint-presentation</vt:lpstr>
      <vt:lpstr>Uppföljning och samverkan cancerstrategi</vt:lpstr>
      <vt:lpstr>2026 satsar regeringen 1,5 miljarder kronor på cancerområdet </vt:lpstr>
      <vt:lpstr>Fördelning av överenskommelsens medel</vt:lpstr>
      <vt:lpstr>§ 15 Förbundsdirketören informerar  -Status CCC – comprehensive cancer centre</vt:lpstr>
      <vt:lpstr>§ 15 Förbundsdirektören informerar  -Omtag HTA norr</vt:lpstr>
      <vt:lpstr>§ 15 Förbundsdirketören informerar  -Information från referensgruppen för folkhälsa </vt:lpstr>
      <vt:lpstr>§ 15 Förbundsdirektören informerar  -Regonvårdsavtal</vt:lpstr>
      <vt:lpstr>PowerPoint-presentation</vt:lpstr>
      <vt:lpstr>§ 15 Förbundsdirektören informerar  -dialog relation NRF- R4</vt:lpstr>
      <vt:lpstr>§ 15 och 21  Uppdraget upplägg och struktur för NRF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Finansiering kunskapsstyrning  -  nationell del</dc:title>
  <dc:creator>Annika M Renström</dc:creator>
  <cp:lastModifiedBy>Magdalen Alatalo Berg</cp:lastModifiedBy>
  <cp:revision>248</cp:revision>
  <dcterms:created xsi:type="dcterms:W3CDTF">2019-10-21T08:14:22Z</dcterms:created>
  <dcterms:modified xsi:type="dcterms:W3CDTF">2026-03-26T13:08:35Z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0x010100C0C88C4E9648934DA983C00EFF432646</vt:lpwstr>
  </property>
  <property fmtid="{D5CDD505-2E9C-101B-9397-08002B2CF9AE}" pid="3" name="MediaServiceImageTags">
    <vt:lpwstr/>
  </property>
</Properties>
</file>