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4"/>
  </p:notesMasterIdLst>
  <p:handoutMasterIdLst>
    <p:handoutMasterId r:id="rId15"/>
  </p:handoutMasterIdLst>
  <p:sldIdLst>
    <p:sldId id="283" r:id="rId3"/>
    <p:sldId id="278" r:id="rId4"/>
    <p:sldId id="270" r:id="rId5"/>
    <p:sldId id="269" r:id="rId6"/>
    <p:sldId id="271" r:id="rId7"/>
    <p:sldId id="274" r:id="rId8"/>
    <p:sldId id="275" r:id="rId9"/>
    <p:sldId id="281" r:id="rId10"/>
    <p:sldId id="282" r:id="rId11"/>
    <p:sldId id="279" r:id="rId12"/>
    <p:sldId id="280" r:id="rId1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5E9CBB-7F88-4749-802D-5DDE611880FD}" v="20" dt="2026-01-22T07:54:06.5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6375" autoAdjust="0"/>
  </p:normalViewPr>
  <p:slideViewPr>
    <p:cSldViewPr snapToGrid="0">
      <p:cViewPr varScale="1">
        <p:scale>
          <a:sx n="69" d="100"/>
          <a:sy n="69" d="100"/>
        </p:scale>
        <p:origin x="376" y="6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a Ronnhed" userId="79dcf703-31d5-4ab4-8f19-39ccddf825f9" providerId="ADAL" clId="{76067FBD-CA88-4272-BF6B-17E36180ACD9}"/>
    <pc:docChg chg="undo custSel addSld delSld modSld sldOrd">
      <pc:chgData name="Kia Ronnhed" userId="79dcf703-31d5-4ab4-8f19-39ccddf825f9" providerId="ADAL" clId="{76067FBD-CA88-4272-BF6B-17E36180ACD9}" dt="2026-01-22T07:54:06.573" v="2377" actId="6549"/>
      <pc:docMkLst>
        <pc:docMk/>
      </pc:docMkLst>
      <pc:sldChg chg="delSp modSp mod">
        <pc:chgData name="Kia Ronnhed" userId="79dcf703-31d5-4ab4-8f19-39ccddf825f9" providerId="ADAL" clId="{76067FBD-CA88-4272-BF6B-17E36180ACD9}" dt="2026-01-21T10:06:13.186" v="2007" actId="20577"/>
        <pc:sldMkLst>
          <pc:docMk/>
          <pc:sldMk cId="3346143018" sldId="269"/>
        </pc:sldMkLst>
        <pc:spChg chg="mod">
          <ac:chgData name="Kia Ronnhed" userId="79dcf703-31d5-4ab4-8f19-39ccddf825f9" providerId="ADAL" clId="{76067FBD-CA88-4272-BF6B-17E36180ACD9}" dt="2026-01-15T08:28:07.004" v="1563" actId="1076"/>
          <ac:spMkLst>
            <pc:docMk/>
            <pc:sldMk cId="3346143018" sldId="269"/>
            <ac:spMk id="2" creationId="{4F82BFBA-7E79-2FA6-430D-5B75C48E32DC}"/>
          </ac:spMkLst>
        </pc:spChg>
        <pc:spChg chg="mod">
          <ac:chgData name="Kia Ronnhed" userId="79dcf703-31d5-4ab4-8f19-39ccddf825f9" providerId="ADAL" clId="{76067FBD-CA88-4272-BF6B-17E36180ACD9}" dt="2026-01-21T10:06:13.186" v="2007" actId="20577"/>
          <ac:spMkLst>
            <pc:docMk/>
            <pc:sldMk cId="3346143018" sldId="269"/>
            <ac:spMk id="3" creationId="{E3C7D0AA-CE04-2232-D891-03AA0E4CCA08}"/>
          </ac:spMkLst>
        </pc:spChg>
      </pc:sldChg>
      <pc:sldChg chg="delSp modSp mod">
        <pc:chgData name="Kia Ronnhed" userId="79dcf703-31d5-4ab4-8f19-39ccddf825f9" providerId="ADAL" clId="{76067FBD-CA88-4272-BF6B-17E36180ACD9}" dt="2026-01-22T07:52:37.766" v="2359" actId="20577"/>
        <pc:sldMkLst>
          <pc:docMk/>
          <pc:sldMk cId="2168864951" sldId="270"/>
        </pc:sldMkLst>
        <pc:spChg chg="mod">
          <ac:chgData name="Kia Ronnhed" userId="79dcf703-31d5-4ab4-8f19-39ccddf825f9" providerId="ADAL" clId="{76067FBD-CA88-4272-BF6B-17E36180ACD9}" dt="2026-01-22T07:52:26.183" v="2350" actId="1076"/>
          <ac:spMkLst>
            <pc:docMk/>
            <pc:sldMk cId="2168864951" sldId="270"/>
            <ac:spMk id="2" creationId="{D37D0D2A-6368-4A5B-CC05-5E57C2EF97B7}"/>
          </ac:spMkLst>
        </pc:spChg>
        <pc:spChg chg="mod">
          <ac:chgData name="Kia Ronnhed" userId="79dcf703-31d5-4ab4-8f19-39ccddf825f9" providerId="ADAL" clId="{76067FBD-CA88-4272-BF6B-17E36180ACD9}" dt="2026-01-22T07:52:37.766" v="2359" actId="20577"/>
          <ac:spMkLst>
            <pc:docMk/>
            <pc:sldMk cId="2168864951" sldId="270"/>
            <ac:spMk id="3" creationId="{7DFD81EE-881F-9E82-D243-D8F6C5581A4C}"/>
          </ac:spMkLst>
        </pc:spChg>
      </pc:sldChg>
      <pc:sldChg chg="addSp delSp modSp mod ord">
        <pc:chgData name="Kia Ronnhed" userId="79dcf703-31d5-4ab4-8f19-39ccddf825f9" providerId="ADAL" clId="{76067FBD-CA88-4272-BF6B-17E36180ACD9}" dt="2026-01-20T14:54:37.380" v="1760" actId="1076"/>
        <pc:sldMkLst>
          <pc:docMk/>
          <pc:sldMk cId="1402004567" sldId="271"/>
        </pc:sldMkLst>
        <pc:spChg chg="mod">
          <ac:chgData name="Kia Ronnhed" userId="79dcf703-31d5-4ab4-8f19-39ccddf825f9" providerId="ADAL" clId="{76067FBD-CA88-4272-BF6B-17E36180ACD9}" dt="2026-01-20T14:54:37.380" v="1760" actId="1076"/>
          <ac:spMkLst>
            <pc:docMk/>
            <pc:sldMk cId="1402004567" sldId="271"/>
            <ac:spMk id="2" creationId="{DA424525-C550-51DD-F33F-11ECF5893566}"/>
          </ac:spMkLst>
        </pc:spChg>
        <pc:spChg chg="mod">
          <ac:chgData name="Kia Ronnhed" userId="79dcf703-31d5-4ab4-8f19-39ccddf825f9" providerId="ADAL" clId="{76067FBD-CA88-4272-BF6B-17E36180ACD9}" dt="2026-01-12T08:33:32.289" v="685" actId="1076"/>
          <ac:spMkLst>
            <pc:docMk/>
            <pc:sldMk cId="1402004567" sldId="271"/>
            <ac:spMk id="3" creationId="{B27F1728-FE0C-CEAB-4018-D369FA168ACB}"/>
          </ac:spMkLst>
        </pc:spChg>
        <pc:picChg chg="add mod">
          <ac:chgData name="Kia Ronnhed" userId="79dcf703-31d5-4ab4-8f19-39ccddf825f9" providerId="ADAL" clId="{76067FBD-CA88-4272-BF6B-17E36180ACD9}" dt="2026-01-12T08:33:55.393" v="690" actId="1076"/>
          <ac:picMkLst>
            <pc:docMk/>
            <pc:sldMk cId="1402004567" sldId="271"/>
            <ac:picMk id="5" creationId="{AE825CF4-4FD5-0DD3-C508-FE941EE064B3}"/>
          </ac:picMkLst>
        </pc:picChg>
      </pc:sldChg>
      <pc:sldChg chg="delSp modSp mod">
        <pc:chgData name="Kia Ronnhed" userId="79dcf703-31d5-4ab4-8f19-39ccddf825f9" providerId="ADAL" clId="{76067FBD-CA88-4272-BF6B-17E36180ACD9}" dt="2026-01-22T07:53:43.837" v="2373" actId="6549"/>
        <pc:sldMkLst>
          <pc:docMk/>
          <pc:sldMk cId="240218910" sldId="274"/>
        </pc:sldMkLst>
        <pc:spChg chg="mod">
          <ac:chgData name="Kia Ronnhed" userId="79dcf703-31d5-4ab4-8f19-39ccddf825f9" providerId="ADAL" clId="{76067FBD-CA88-4272-BF6B-17E36180ACD9}" dt="2026-01-22T07:53:18.893" v="2365" actId="1076"/>
          <ac:spMkLst>
            <pc:docMk/>
            <pc:sldMk cId="240218910" sldId="274"/>
            <ac:spMk id="2" creationId="{934FC439-4919-C999-E58A-C4E84FE05759}"/>
          </ac:spMkLst>
        </pc:spChg>
        <pc:spChg chg="mod">
          <ac:chgData name="Kia Ronnhed" userId="79dcf703-31d5-4ab4-8f19-39ccddf825f9" providerId="ADAL" clId="{76067FBD-CA88-4272-BF6B-17E36180ACD9}" dt="2026-01-22T07:53:43.837" v="2373" actId="6549"/>
          <ac:spMkLst>
            <pc:docMk/>
            <pc:sldMk cId="240218910" sldId="274"/>
            <ac:spMk id="3" creationId="{4704628A-A1E7-2DC1-15BA-82E89CCBDFBC}"/>
          </ac:spMkLst>
        </pc:spChg>
      </pc:sldChg>
      <pc:sldChg chg="addSp delSp modSp mod modAnim">
        <pc:chgData name="Kia Ronnhed" userId="79dcf703-31d5-4ab4-8f19-39ccddf825f9" providerId="ADAL" clId="{76067FBD-CA88-4272-BF6B-17E36180ACD9}" dt="2026-01-22T07:54:06.573" v="2377" actId="6549"/>
        <pc:sldMkLst>
          <pc:docMk/>
          <pc:sldMk cId="936363199" sldId="275"/>
        </pc:sldMkLst>
        <pc:spChg chg="mod">
          <ac:chgData name="Kia Ronnhed" userId="79dcf703-31d5-4ab4-8f19-39ccddf825f9" providerId="ADAL" clId="{76067FBD-CA88-4272-BF6B-17E36180ACD9}" dt="2026-01-15T08:22:45.189" v="1336" actId="20577"/>
          <ac:spMkLst>
            <pc:docMk/>
            <pc:sldMk cId="936363199" sldId="275"/>
            <ac:spMk id="2" creationId="{05247314-6B35-498F-E3EC-C15481EDB319}"/>
          </ac:spMkLst>
        </pc:spChg>
        <pc:spChg chg="add mod">
          <ac:chgData name="Kia Ronnhed" userId="79dcf703-31d5-4ab4-8f19-39ccddf825f9" providerId="ADAL" clId="{76067FBD-CA88-4272-BF6B-17E36180ACD9}" dt="2026-01-22T07:53:51.852" v="2374" actId="255"/>
          <ac:spMkLst>
            <pc:docMk/>
            <pc:sldMk cId="936363199" sldId="275"/>
            <ac:spMk id="5" creationId="{B7936D56-BDD9-DCA3-0C54-1EE75E22C0A4}"/>
          </ac:spMkLst>
        </pc:spChg>
        <pc:spChg chg="add mod">
          <ac:chgData name="Kia Ronnhed" userId="79dcf703-31d5-4ab4-8f19-39ccddf825f9" providerId="ADAL" clId="{76067FBD-CA88-4272-BF6B-17E36180ACD9}" dt="2026-01-22T07:54:06.573" v="2377" actId="6549"/>
          <ac:spMkLst>
            <pc:docMk/>
            <pc:sldMk cId="936363199" sldId="275"/>
            <ac:spMk id="7" creationId="{D0DF6302-F78F-4BB2-4F02-D37E3A68BC09}"/>
          </ac:spMkLst>
        </pc:spChg>
      </pc:sldChg>
      <pc:sldChg chg="addSp delSp modSp new mod">
        <pc:chgData name="Kia Ronnhed" userId="79dcf703-31d5-4ab4-8f19-39ccddf825f9" providerId="ADAL" clId="{76067FBD-CA88-4272-BF6B-17E36180ACD9}" dt="2026-01-22T07:53:02.001" v="2363" actId="255"/>
        <pc:sldMkLst>
          <pc:docMk/>
          <pc:sldMk cId="2266688827" sldId="278"/>
        </pc:sldMkLst>
        <pc:spChg chg="mod">
          <ac:chgData name="Kia Ronnhed" userId="79dcf703-31d5-4ab4-8f19-39ccddf825f9" providerId="ADAL" clId="{76067FBD-CA88-4272-BF6B-17E36180ACD9}" dt="2026-01-20T14:49:12.966" v="1733" actId="108"/>
          <ac:spMkLst>
            <pc:docMk/>
            <pc:sldMk cId="2266688827" sldId="278"/>
            <ac:spMk id="2" creationId="{C7E9FC97-5E0D-D0ED-05AE-75B11B9C384E}"/>
          </ac:spMkLst>
        </pc:spChg>
        <pc:spChg chg="add del mod">
          <ac:chgData name="Kia Ronnhed" userId="79dcf703-31d5-4ab4-8f19-39ccddf825f9" providerId="ADAL" clId="{76067FBD-CA88-4272-BF6B-17E36180ACD9}" dt="2026-01-22T07:53:02.001" v="2363" actId="255"/>
          <ac:spMkLst>
            <pc:docMk/>
            <pc:sldMk cId="2266688827" sldId="278"/>
            <ac:spMk id="3" creationId="{F991F698-5345-57BD-3D82-4F8EB5A9FA19}"/>
          </ac:spMkLst>
        </pc:spChg>
        <pc:spChg chg="add mod">
          <ac:chgData name="Kia Ronnhed" userId="79dcf703-31d5-4ab4-8f19-39ccddf825f9" providerId="ADAL" clId="{76067FBD-CA88-4272-BF6B-17E36180ACD9}" dt="2026-01-22T07:52:57.763" v="2362" actId="1076"/>
          <ac:spMkLst>
            <pc:docMk/>
            <pc:sldMk cId="2266688827" sldId="278"/>
            <ac:spMk id="5" creationId="{FD4B1A6C-E05D-4C2B-C091-0BFFA2E2E4C8}"/>
          </ac:spMkLst>
        </pc:spChg>
        <pc:picChg chg="add mod">
          <ac:chgData name="Kia Ronnhed" userId="79dcf703-31d5-4ab4-8f19-39ccddf825f9" providerId="ADAL" clId="{76067FBD-CA88-4272-BF6B-17E36180ACD9}" dt="2026-01-12T09:25:00.693" v="704" actId="14100"/>
          <ac:picMkLst>
            <pc:docMk/>
            <pc:sldMk cId="2266688827" sldId="278"/>
            <ac:picMk id="6" creationId="{5AFD3BD5-7585-AAAA-D60F-2CFB0819F6D7}"/>
          </ac:picMkLst>
        </pc:picChg>
      </pc:sldChg>
      <pc:sldChg chg="addSp delSp modSp new mod">
        <pc:chgData name="Kia Ronnhed" userId="79dcf703-31d5-4ab4-8f19-39ccddf825f9" providerId="ADAL" clId="{76067FBD-CA88-4272-BF6B-17E36180ACD9}" dt="2026-01-20T15:00:17.171" v="1999" actId="20577"/>
        <pc:sldMkLst>
          <pc:docMk/>
          <pc:sldMk cId="985177942" sldId="279"/>
        </pc:sldMkLst>
        <pc:spChg chg="add mod">
          <ac:chgData name="Kia Ronnhed" userId="79dcf703-31d5-4ab4-8f19-39ccddf825f9" providerId="ADAL" clId="{76067FBD-CA88-4272-BF6B-17E36180ACD9}" dt="2026-01-20T14:54:25.053" v="1759" actId="108"/>
          <ac:spMkLst>
            <pc:docMk/>
            <pc:sldMk cId="985177942" sldId="279"/>
            <ac:spMk id="4" creationId="{EF31326F-1A01-7071-652F-2B73D5521B56}"/>
          </ac:spMkLst>
        </pc:spChg>
        <pc:spChg chg="add mod">
          <ac:chgData name="Kia Ronnhed" userId="79dcf703-31d5-4ab4-8f19-39ccddf825f9" providerId="ADAL" clId="{76067FBD-CA88-4272-BF6B-17E36180ACD9}" dt="2026-01-20T15:00:17.171" v="1999" actId="20577"/>
          <ac:spMkLst>
            <pc:docMk/>
            <pc:sldMk cId="985177942" sldId="279"/>
            <ac:spMk id="9" creationId="{3D25CB83-93DF-33C7-5E5A-F1C5734F7794}"/>
          </ac:spMkLst>
        </pc:spChg>
        <pc:spChg chg="add mod">
          <ac:chgData name="Kia Ronnhed" userId="79dcf703-31d5-4ab4-8f19-39ccddf825f9" providerId="ADAL" clId="{76067FBD-CA88-4272-BF6B-17E36180ACD9}" dt="2026-01-20T14:59:38.042" v="1990" actId="20577"/>
          <ac:spMkLst>
            <pc:docMk/>
            <pc:sldMk cId="985177942" sldId="279"/>
            <ac:spMk id="11" creationId="{52FF6AE6-E20E-4F10-261F-CE96D77FB7A1}"/>
          </ac:spMkLst>
        </pc:spChg>
      </pc:sldChg>
      <pc:sldChg chg="delSp modSp new mod">
        <pc:chgData name="Kia Ronnhed" userId="79dcf703-31d5-4ab4-8f19-39ccddf825f9" providerId="ADAL" clId="{76067FBD-CA88-4272-BF6B-17E36180ACD9}" dt="2026-01-15T08:28:46.915" v="1601" actId="1076"/>
        <pc:sldMkLst>
          <pc:docMk/>
          <pc:sldMk cId="4114228096" sldId="280"/>
        </pc:sldMkLst>
        <pc:spChg chg="mod">
          <ac:chgData name="Kia Ronnhed" userId="79dcf703-31d5-4ab4-8f19-39ccddf825f9" providerId="ADAL" clId="{76067FBD-CA88-4272-BF6B-17E36180ACD9}" dt="2026-01-15T08:28:46.915" v="1601" actId="1076"/>
          <ac:spMkLst>
            <pc:docMk/>
            <pc:sldMk cId="4114228096" sldId="280"/>
            <ac:spMk id="2" creationId="{C00747A4-7A44-2AD4-2021-89AB39BBBEF0}"/>
          </ac:spMkLst>
        </pc:spChg>
      </pc:sldChg>
      <pc:sldChg chg="delSp modSp new mod">
        <pc:chgData name="Kia Ronnhed" userId="79dcf703-31d5-4ab4-8f19-39ccddf825f9" providerId="ADAL" clId="{76067FBD-CA88-4272-BF6B-17E36180ACD9}" dt="2026-01-20T14:54:06.038" v="1758" actId="1076"/>
        <pc:sldMkLst>
          <pc:docMk/>
          <pc:sldMk cId="1930097563" sldId="281"/>
        </pc:sldMkLst>
        <pc:spChg chg="mod">
          <ac:chgData name="Kia Ronnhed" userId="79dcf703-31d5-4ab4-8f19-39ccddf825f9" providerId="ADAL" clId="{76067FBD-CA88-4272-BF6B-17E36180ACD9}" dt="2026-01-20T14:54:06.038" v="1758" actId="1076"/>
          <ac:spMkLst>
            <pc:docMk/>
            <pc:sldMk cId="1930097563" sldId="281"/>
            <ac:spMk id="3" creationId="{8162D0B6-1B45-4AAB-360A-6ED0F9B5D51B}"/>
          </ac:spMkLst>
        </pc:spChg>
      </pc:sldChg>
      <pc:sldChg chg="addSp delSp modSp new mod">
        <pc:chgData name="Kia Ronnhed" userId="79dcf703-31d5-4ab4-8f19-39ccddf825f9" providerId="ADAL" clId="{76067FBD-CA88-4272-BF6B-17E36180ACD9}" dt="2026-01-20T14:53:42.545" v="1757" actId="207"/>
        <pc:sldMkLst>
          <pc:docMk/>
          <pc:sldMk cId="2940491705" sldId="282"/>
        </pc:sldMkLst>
        <pc:spChg chg="mod">
          <ac:chgData name="Kia Ronnhed" userId="79dcf703-31d5-4ab4-8f19-39ccddf825f9" providerId="ADAL" clId="{76067FBD-CA88-4272-BF6B-17E36180ACD9}" dt="2026-01-20T14:53:04.411" v="1755" actId="1076"/>
          <ac:spMkLst>
            <pc:docMk/>
            <pc:sldMk cId="2940491705" sldId="282"/>
            <ac:spMk id="2" creationId="{37189F77-2BC0-06BA-44C1-03E149F3D5B7}"/>
          </ac:spMkLst>
        </pc:spChg>
        <pc:spChg chg="add mod">
          <ac:chgData name="Kia Ronnhed" userId="79dcf703-31d5-4ab4-8f19-39ccddf825f9" providerId="ADAL" clId="{76067FBD-CA88-4272-BF6B-17E36180ACD9}" dt="2026-01-20T14:53:42.545" v="1757" actId="207"/>
          <ac:spMkLst>
            <pc:docMk/>
            <pc:sldMk cId="2940491705" sldId="282"/>
            <ac:spMk id="5" creationId="{6B528063-DE62-5429-817B-D334C4AB869A}"/>
          </ac:spMkLst>
        </pc:spChg>
      </pc:sldChg>
      <pc:sldChg chg="addSp modSp new mod ord">
        <pc:chgData name="Kia Ronnhed" userId="79dcf703-31d5-4ab4-8f19-39ccddf825f9" providerId="ADAL" clId="{76067FBD-CA88-4272-BF6B-17E36180ACD9}" dt="2026-01-22T07:52:44.901" v="2360" actId="255"/>
        <pc:sldMkLst>
          <pc:docMk/>
          <pc:sldMk cId="4035434083" sldId="283"/>
        </pc:sldMkLst>
        <pc:spChg chg="mod">
          <ac:chgData name="Kia Ronnhed" userId="79dcf703-31d5-4ab4-8f19-39ccddf825f9" providerId="ADAL" clId="{76067FBD-CA88-4272-BF6B-17E36180ACD9}" dt="2026-01-22T07:48:54.015" v="2286" actId="20577"/>
          <ac:spMkLst>
            <pc:docMk/>
            <pc:sldMk cId="4035434083" sldId="283"/>
            <ac:spMk id="2" creationId="{4337A1A3-BD15-BC14-3217-906F7778AEC5}"/>
          </ac:spMkLst>
        </pc:spChg>
        <pc:spChg chg="mod">
          <ac:chgData name="Kia Ronnhed" userId="79dcf703-31d5-4ab4-8f19-39ccddf825f9" providerId="ADAL" clId="{76067FBD-CA88-4272-BF6B-17E36180ACD9}" dt="2026-01-22T07:52:44.901" v="2360" actId="255"/>
          <ac:spMkLst>
            <pc:docMk/>
            <pc:sldMk cId="4035434083" sldId="283"/>
            <ac:spMk id="3" creationId="{905FB54B-34F0-8AF4-2CC3-2799F4507F80}"/>
          </ac:spMkLst>
        </pc:spChg>
        <pc:picChg chg="add mod">
          <ac:chgData name="Kia Ronnhed" userId="79dcf703-31d5-4ab4-8f19-39ccddf825f9" providerId="ADAL" clId="{76067FBD-CA88-4272-BF6B-17E36180ACD9}" dt="2026-01-22T07:48:30.554" v="2280"/>
          <ac:picMkLst>
            <pc:docMk/>
            <pc:sldMk cId="4035434083" sldId="283"/>
            <ac:picMk id="4" creationId="{8141EE3E-0E52-A62B-2FD6-CC50F36A1289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A43F59-E7A5-4359-AA50-525FE217E2D1}" type="datetimeFigureOut">
              <a:rPr lang="sv-SE" smtClean="0"/>
              <a:t>2026-01-22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2D7C1B-E362-4F32-BB74-29B22992A39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6063519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505236-65E3-4658-91D4-6A1FFEE0FFE0}" type="datetimeFigureOut">
              <a:rPr lang="sv-SE" smtClean="0"/>
              <a:t>2026-01-22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1B0B7-08F3-498C-81DA-44CF5A8B2AF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86683569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152755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1DC2F-34C3-416D-9DDF-986B830B1421}" type="datetime1">
              <a:rPr lang="sv-SE" smtClean="0"/>
              <a:t>2026-01-22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8A8B9-6AE9-491E-B3F2-8B14FB8C58F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1139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1D0A3-6B69-4D02-8173-1BBDEAB480C8}" type="datetime1">
              <a:rPr lang="sv-SE" smtClean="0"/>
              <a:t>2026-01-22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8A8B9-6AE9-491E-B3F2-8B14FB8C58F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3568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506A9-C947-411E-8ED1-EBFD53C43B54}" type="datetime1">
              <a:rPr lang="sv-SE" smtClean="0"/>
              <a:t>2026-01-22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8A8B9-6AE9-491E-B3F2-8B14FB8C58F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98206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749BF-5431-4320-B58F-DDF90F016949}" type="datetime1">
              <a:rPr lang="sv-SE" smtClean="0"/>
              <a:t>2026-01-22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8A8B9-6AE9-491E-B3F2-8B14FB8C58F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37651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E45192-9398-44C3-B318-79056F6139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FABF566-984E-40FE-869B-5F79A6331D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E8C3D07-8B8A-4278-9D17-CBAF92320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AD561-8135-4175-BD22-F652A17645A0}" type="datetimeFigureOut">
              <a:rPr lang="sv-SE" smtClean="0"/>
              <a:t>2026-01-22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E56A2C9-33A0-4CED-98BB-510F0FA49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D597EA9-693B-4C57-B453-EAE82AC6F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0C4B5-24AF-45A0-AD7C-10200C63FC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53490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F2B989D-4A5F-4A3A-9CE4-2CB46E568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CF50DFC-EA8B-4ED9-B7D0-43E86A2CE5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4177148-8980-45C3-87C4-C0362BC1F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AD561-8135-4175-BD22-F652A17645A0}" type="datetimeFigureOut">
              <a:rPr lang="sv-SE" smtClean="0"/>
              <a:t>2026-01-22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DE68F20-DE3B-40B7-946B-1B4039067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E3192A8-3118-4133-B722-8BBDB0C7D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0C4B5-24AF-45A0-AD7C-10200C63FC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10990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D333642-4372-4B93-B79A-594D19536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C35E080-7351-4FB6-A719-7F6F07CF27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B4C3FDC-2C57-40FB-AACD-A8B3C45E1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AD561-8135-4175-BD22-F652A17645A0}" type="datetimeFigureOut">
              <a:rPr lang="sv-SE" smtClean="0"/>
              <a:t>2026-01-22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183E115-7810-439E-A341-891B65E7B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45CA4A4-7CDF-4173-8140-E1855A5A9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0C4B5-24AF-45A0-AD7C-10200C63FC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773157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BD7BF9-917B-44CD-92A4-96E98AD22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E525246-3DB8-495E-85C4-72C2D2EF4C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2CAF9E4-3DD7-4C8E-85C4-5B3387F398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413DF8A-0A44-4F97-8980-81D0AB976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AD561-8135-4175-BD22-F652A17645A0}" type="datetimeFigureOut">
              <a:rPr lang="sv-SE" smtClean="0"/>
              <a:t>2026-01-22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6545BA2-B772-4E7F-AA42-A5D5D5BD6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391E780-808C-4EE1-9D70-C095FC36D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0C4B5-24AF-45A0-AD7C-10200C63FC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60113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E8CEBE1-1429-4EA8-8EC2-F4DEE1BD8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EF4638D-67B8-46CA-885F-5FD86736C8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AECA481-6589-46BB-BA5A-ED24B29236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6990392-BDC6-412F-BB44-87A397D23C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3A1C5D4B-F499-4B50-A092-C2B1A64035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23B0DD02-3145-4C24-AD00-35B291D8D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AD561-8135-4175-BD22-F652A17645A0}" type="datetimeFigureOut">
              <a:rPr lang="sv-SE" smtClean="0"/>
              <a:t>2026-01-22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8D886B9B-5471-43C6-B1C4-94D4E265F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F6D7EC9A-5163-4672-B751-F6B6990BA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0C4B5-24AF-45A0-AD7C-10200C63FC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51790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825CB7A-BEA3-4B3B-9E1F-B3F0F4E5E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1CC5C01-7B95-43FC-8E3A-FBC61DF5E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AD561-8135-4175-BD22-F652A17645A0}" type="datetimeFigureOut">
              <a:rPr lang="sv-SE" smtClean="0"/>
              <a:t>2026-01-22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71A074C-5405-4E2F-88D7-223599E62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C021114-BBF5-4605-A9AD-E3B6BF973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0C4B5-24AF-45A0-AD7C-10200C63FC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73782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B1DEB5B8-BA06-48B0-972E-522822A0B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AD561-8135-4175-BD22-F652A17645A0}" type="datetimeFigureOut">
              <a:rPr lang="sv-SE" smtClean="0"/>
              <a:t>2026-01-22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0C38E0F-B7FF-43A1-B467-F3542A048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953918C-1439-4024-9718-5A8A2582D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0C4B5-24AF-45A0-AD7C-10200C63FC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9878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2FDD0-063D-4E74-8C0B-D16584127D84}" type="datetime1">
              <a:rPr lang="sv-SE" smtClean="0"/>
              <a:t>2026-01-22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8A8B9-6AE9-491E-B3F2-8B14FB8C58F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69254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3E62A3C-94EA-4177-81C5-99BA1B161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96C9315-E970-4CF8-91F5-C8A42E319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C0B364B-269B-4196-B9C0-63C2DB28CA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E8DE8D3-8FA7-4ED5-A199-10B4C56EA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AD561-8135-4175-BD22-F652A17645A0}" type="datetimeFigureOut">
              <a:rPr lang="sv-SE" smtClean="0"/>
              <a:t>2026-01-22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5CCACEA-621C-40A8-9BED-62DF0F258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1C52B03-952C-4FD9-BB35-75456A37C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0C4B5-24AF-45A0-AD7C-10200C63FC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30977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5C21BBA-4A41-45CB-BB48-F30B1FEC1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021427AE-A3DD-46B4-89FF-A1DD7D612D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CC38A9A-DA4C-4CD0-A17E-9174576E61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97EF0B7-0AC7-466F-96C3-D22EF8C7C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AD561-8135-4175-BD22-F652A17645A0}" type="datetimeFigureOut">
              <a:rPr lang="sv-SE" smtClean="0"/>
              <a:t>2026-01-22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F28075B-E3BF-445D-B742-AFE802F62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D1A73C8-8E28-4E9D-8C28-68F72A66F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0C4B5-24AF-45A0-AD7C-10200C63FC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92213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EF4CBD-97A5-4FEE-A360-7EF198843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0F3FAF5-92BE-4F15-902B-0DD552A58B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6BCCE08-A778-403B-91B9-EBC966A18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AD561-8135-4175-BD22-F652A17645A0}" type="datetimeFigureOut">
              <a:rPr lang="sv-SE" smtClean="0"/>
              <a:t>2026-01-22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46AB8D3-9075-4C52-99B8-722F5A51C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A91CFCC-6A39-4CF1-BDCC-E5DD734DB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0C4B5-24AF-45A0-AD7C-10200C63FC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8728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0204C08A-8DE1-41BA-812E-46F802C230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8FD8E63-B728-4EB0-BED4-32AEE34E66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FCC033F-85F0-4DF2-9718-37760C4FF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AD561-8135-4175-BD22-F652A17645A0}" type="datetimeFigureOut">
              <a:rPr lang="sv-SE" smtClean="0"/>
              <a:t>2026-01-22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D85E47F-2B4E-4551-BFF3-4EA475468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F55D1D4-BC45-424B-A6E7-9B17E2FAC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0C4B5-24AF-45A0-AD7C-10200C63FC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233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65ACF0-94CC-470D-9DFE-92D4902C0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403"/>
            <a:ext cx="10515600" cy="1325563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70B77D0-5102-443A-9DCD-1ABFEDC4F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AC827-1AB4-4C8E-9BC8-2E420AD08561}" type="datetime1">
              <a:rPr lang="sv-SE" smtClean="0"/>
              <a:t>2026-01-22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EEF5566-F531-4B40-8642-A0FC5E931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0E42CE5-6F9B-481F-9C0C-1732E22FE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066662B9-3977-42DF-AE23-735325DFAD1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4234" y="412988"/>
            <a:ext cx="1691727" cy="493203"/>
          </a:xfrm>
          <a:prstGeom prst="rect">
            <a:avLst/>
          </a:prstGeom>
        </p:spPr>
      </p:pic>
      <p:pic>
        <p:nvPicPr>
          <p:cNvPr id="9" name="Bildobjekt 8">
            <a:extLst>
              <a:ext uri="{FF2B5EF4-FFF2-40B4-BE49-F238E27FC236}">
                <a16:creationId xmlns:a16="http://schemas.microsoft.com/office/drawing/2014/main" id="{C22F09F2-E74D-486D-9866-3DED1528C2B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4058" y="255351"/>
            <a:ext cx="1980447" cy="761113"/>
          </a:xfrm>
          <a:prstGeom prst="rect">
            <a:avLst/>
          </a:prstGeom>
        </p:spPr>
      </p:pic>
      <p:pic>
        <p:nvPicPr>
          <p:cNvPr id="11" name="Bildobjekt 10">
            <a:extLst>
              <a:ext uri="{FF2B5EF4-FFF2-40B4-BE49-F238E27FC236}">
                <a16:creationId xmlns:a16="http://schemas.microsoft.com/office/drawing/2014/main" id="{1EA88AEE-F674-489F-9A19-A9AA3576337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1712" y="428724"/>
            <a:ext cx="1726720" cy="401396"/>
          </a:xfrm>
          <a:prstGeom prst="rect">
            <a:avLst/>
          </a:prstGeom>
        </p:spPr>
      </p:pic>
      <p:pic>
        <p:nvPicPr>
          <p:cNvPr id="13" name="Bildobjekt 12">
            <a:extLst>
              <a:ext uri="{FF2B5EF4-FFF2-40B4-BE49-F238E27FC236}">
                <a16:creationId xmlns:a16="http://schemas.microsoft.com/office/drawing/2014/main" id="{12F88552-E77B-40F0-943E-D75255EB35F3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856" y="193892"/>
            <a:ext cx="713752" cy="862426"/>
          </a:xfrm>
          <a:prstGeom prst="rect">
            <a:avLst/>
          </a:prstGeom>
        </p:spPr>
      </p:pic>
      <p:pic>
        <p:nvPicPr>
          <p:cNvPr id="15" name="Bildobjekt 14">
            <a:extLst>
              <a:ext uri="{FF2B5EF4-FFF2-40B4-BE49-F238E27FC236}">
                <a16:creationId xmlns:a16="http://schemas.microsoft.com/office/drawing/2014/main" id="{F669DFDE-B385-4B52-B382-1177466380C7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1587" y="435774"/>
            <a:ext cx="1754499" cy="400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910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BFD35-4574-4532-A902-0BD654642179}" type="datetime1">
              <a:rPr lang="sv-SE" smtClean="0"/>
              <a:t>2026-01-22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8A8B9-6AE9-491E-B3F2-8B14FB8C58F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1742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C8FDB-0F26-44FE-96B0-EE36FF22ADCD}" type="datetime1">
              <a:rPr lang="sv-SE" smtClean="0"/>
              <a:t>2026-01-22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8A8B9-6AE9-491E-B3F2-8B14FB8C58F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0493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4CEFE-81DD-4445-BEDF-6F04571EEC8E}" type="datetime1">
              <a:rPr lang="sv-SE" smtClean="0"/>
              <a:t>2026-01-22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8A8B9-6AE9-491E-B3F2-8B14FB8C58F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05512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A0675-9D3E-48B7-8F27-7B080140B1C5}" type="datetime1">
              <a:rPr lang="sv-SE" smtClean="0"/>
              <a:t>2026-01-22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8A8B9-6AE9-491E-B3F2-8B14FB8C58F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8918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C13BD-8351-4995-8B74-AA8CC98198B0}" type="datetime1">
              <a:rPr lang="sv-SE" smtClean="0"/>
              <a:t>2026-01-22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8A8B9-6AE9-491E-B3F2-8B14FB8C58F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53691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337EA-3CE8-4DF5-A631-F186DB0E760B}" type="datetime1">
              <a:rPr lang="sv-SE" smtClean="0"/>
              <a:t>2026-01-22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8A8B9-6AE9-491E-B3F2-8B14FB8C58F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81449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17" Type="http://schemas.openxmlformats.org/officeDocument/2006/relationships/image" Target="../media/image5.gif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4.gif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AC827-1AB4-4C8E-9BC8-2E420AD08561}" type="datetime1">
              <a:rPr lang="sv-SE" smtClean="0"/>
              <a:t>2026-01-22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B8A8B9-6AE9-491E-B3F2-8B14FB8C58F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0318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F3C24256-48FA-4605-ABB2-360AAC799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BD068F1-6F98-47B9-8ED3-1C896A7FB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CA39B9A-5FCE-4704-8924-A26B35005D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3AD561-8135-4175-BD22-F652A17645A0}" type="datetimeFigureOut">
              <a:rPr lang="sv-SE" smtClean="0"/>
              <a:t>2026-01-22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7C6B13B-F15F-45CF-90E8-636920F93A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95F73065-0549-4A64-8997-65CB3D14A0EB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4234" y="412988"/>
            <a:ext cx="1691727" cy="493203"/>
          </a:xfrm>
          <a:prstGeom prst="rect">
            <a:avLst/>
          </a:prstGeom>
        </p:spPr>
      </p:pic>
      <p:pic>
        <p:nvPicPr>
          <p:cNvPr id="10" name="Bildobjekt 9">
            <a:extLst>
              <a:ext uri="{FF2B5EF4-FFF2-40B4-BE49-F238E27FC236}">
                <a16:creationId xmlns:a16="http://schemas.microsoft.com/office/drawing/2014/main" id="{9708BCAD-C6D8-49B9-AB1F-3DA18FDC7D3F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4058" y="255351"/>
            <a:ext cx="1980447" cy="761113"/>
          </a:xfrm>
          <a:prstGeom prst="rect">
            <a:avLst/>
          </a:prstGeom>
        </p:spPr>
      </p:pic>
      <p:pic>
        <p:nvPicPr>
          <p:cNvPr id="12" name="Bildobjekt 11">
            <a:extLst>
              <a:ext uri="{FF2B5EF4-FFF2-40B4-BE49-F238E27FC236}">
                <a16:creationId xmlns:a16="http://schemas.microsoft.com/office/drawing/2014/main" id="{FEE3E8D2-5FC2-4651-A05D-8EFC8643D804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1712" y="428724"/>
            <a:ext cx="1726720" cy="401396"/>
          </a:xfrm>
          <a:prstGeom prst="rect">
            <a:avLst/>
          </a:prstGeom>
        </p:spPr>
      </p:pic>
      <p:pic>
        <p:nvPicPr>
          <p:cNvPr id="14" name="Bildobjekt 13">
            <a:extLst>
              <a:ext uri="{FF2B5EF4-FFF2-40B4-BE49-F238E27FC236}">
                <a16:creationId xmlns:a16="http://schemas.microsoft.com/office/drawing/2014/main" id="{6CCD7A35-3FA7-4A4A-8914-A9806B4143D7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856" y="193892"/>
            <a:ext cx="713752" cy="862426"/>
          </a:xfrm>
          <a:prstGeom prst="rect">
            <a:avLst/>
          </a:prstGeom>
        </p:spPr>
      </p:pic>
      <p:pic>
        <p:nvPicPr>
          <p:cNvPr id="16" name="Bildobjekt 15">
            <a:extLst>
              <a:ext uri="{FF2B5EF4-FFF2-40B4-BE49-F238E27FC236}">
                <a16:creationId xmlns:a16="http://schemas.microsoft.com/office/drawing/2014/main" id="{C2D193C6-23B8-43EA-95FF-8CDD38F4AD33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1587" y="435774"/>
            <a:ext cx="1754499" cy="400266"/>
          </a:xfrm>
          <a:prstGeom prst="rect">
            <a:avLst/>
          </a:prstGeom>
        </p:spPr>
      </p:pic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DD3A8EF-D4E8-43CB-8FA0-F81A004344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0C4B5-24AF-45A0-AD7C-10200C63FC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34108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s://www.norrasjukvardsregionforbundet.se/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37A1A3-BD15-BC14-3217-906F7778A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200" dirty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Information till RPO om regionvårdsavtal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05FB54B-34F0-8AF4-2CC3-2799F4507F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2400" dirty="0"/>
              <a:t>Informationen spelas in</a:t>
            </a:r>
          </a:p>
          <a:p>
            <a:pPr marL="0" indent="0">
              <a:buNone/>
            </a:pPr>
            <a:r>
              <a:rPr lang="sv-SE" sz="2400" dirty="0"/>
              <a:t>Filmen läggs på NRF:s hemsida liksom denna </a:t>
            </a:r>
            <a:r>
              <a:rPr lang="sv-SE" sz="2400" dirty="0" err="1"/>
              <a:t>power-point</a:t>
            </a:r>
            <a:r>
              <a:rPr lang="sv-SE" sz="2400" dirty="0"/>
              <a:t> samt skickas ut till inbjudna</a:t>
            </a:r>
          </a:p>
          <a:p>
            <a:pPr marL="0" indent="0">
              <a:buNone/>
            </a:pPr>
            <a:r>
              <a:rPr lang="sv-SE" sz="2400" dirty="0">
                <a:hlinkClick r:id="rId2"/>
              </a:rPr>
              <a:t>https://www.norrasjukvardsregionforbundet.se/</a:t>
            </a:r>
            <a:endParaRPr lang="sv-SE" sz="2400" dirty="0"/>
          </a:p>
          <a:p>
            <a:pPr marL="0" indent="0">
              <a:buNone/>
            </a:pPr>
            <a:endParaRPr lang="sv-SE" sz="2400" dirty="0"/>
          </a:p>
          <a:p>
            <a:pPr marL="0" indent="0">
              <a:buNone/>
            </a:pPr>
            <a:r>
              <a:rPr lang="sv-SE" sz="2400" dirty="0"/>
              <a:t>Ge gärna inspel och ställ frågor under mötet och/eller skriv i chatt 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8141EE3E-0E52-A62B-2FD6-CC50F36A128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9818" y="5738388"/>
            <a:ext cx="846260" cy="1022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4340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EF31326F-1A01-7071-652F-2B73D5521B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62709" y="441677"/>
            <a:ext cx="10515600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Vidareremittering-förslag till fortsatt hantering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3D25CB83-93DF-33C7-5E5A-F1C5734F7794}"/>
              </a:ext>
            </a:extLst>
          </p:cNvPr>
          <p:cNvSpPr txBox="1"/>
          <p:nvPr/>
        </p:nvSpPr>
        <p:spPr>
          <a:xfrm>
            <a:off x="662709" y="1162385"/>
            <a:ext cx="10596418" cy="28959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2000" b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Förslag: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20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RPO är det forum vi i dagsläget har för samverkan.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20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Komplettering av uppdragsbeskrivningen till RPO som förtydligar uppdraget kring sjukvårdsregional nivåstrukturering.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20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Förslag </a:t>
            </a:r>
            <a:r>
              <a:rPr lang="sv-SE" sz="2000" kern="10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tas fram på </a:t>
            </a:r>
            <a:r>
              <a:rPr lang="sv-SE" sz="20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hur vi kan stärka struktur, mallar och checklistor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20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Finns det något RPO som är långt framme i detta arbete som kan utgöra ett gott exempel.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20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 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52FF6AE6-E20E-4F10-261F-CE96D77FB7A1}"/>
              </a:ext>
            </a:extLst>
          </p:cNvPr>
          <p:cNvSpPr txBox="1"/>
          <p:nvPr/>
        </p:nvSpPr>
        <p:spPr>
          <a:xfrm>
            <a:off x="662709" y="4243483"/>
            <a:ext cx="10420927" cy="22677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När det gäller klinik/områdesspecifika frågor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18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De områdesspecifika otydligheterna och synpunkterna speglar de generella inspelen. Dialog fördes i arbetsgrupp om dessa frågor </a:t>
            </a:r>
            <a:r>
              <a:rPr lang="sv-SE" kern="1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har</a:t>
            </a:r>
            <a:r>
              <a:rPr lang="sv-SE" sz="18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lyfts sedan innan i respektive RPO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18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Förslag från arbetsgrupp: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18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Paketeras och skickas för hantering specifikt av respektive RPO tillsammans med linjen.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18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9851779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00747A4-7A44-2AD4-2021-89AB39BBB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15234"/>
            <a:ext cx="10515600" cy="1325563"/>
          </a:xfrm>
        </p:spPr>
        <p:txBody>
          <a:bodyPr/>
          <a:lstStyle/>
          <a:p>
            <a:r>
              <a:rPr lang="sv-SE" sz="3200" dirty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Synpunkter, frågor, reflektioner?</a:t>
            </a:r>
          </a:p>
        </p:txBody>
      </p:sp>
    </p:spTree>
    <p:extLst>
      <p:ext uri="{BB962C8B-B14F-4D97-AF65-F5344CB8AC3E}">
        <p14:creationId xmlns:p14="http://schemas.microsoft.com/office/powerpoint/2010/main" val="4114228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E9FC97-5E0D-D0ED-05AE-75B11B9C3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72" y="263525"/>
            <a:ext cx="10515600" cy="1325563"/>
          </a:xfrm>
        </p:spPr>
        <p:txBody>
          <a:bodyPr>
            <a:normAutofit/>
          </a:bodyPr>
          <a:lstStyle/>
          <a:p>
            <a:r>
              <a:rPr lang="sv-SE" sz="3200" dirty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Projekt  regionvårdsavtal</a:t>
            </a:r>
            <a:br>
              <a:rPr lang="sv-SE" dirty="0">
                <a:latin typeface="+mn-lt"/>
              </a:rPr>
            </a:br>
            <a:endParaRPr lang="sv-SE" sz="2000" dirty="0">
              <a:latin typeface="+mn-lt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991F698-5345-57BD-3D82-4F8EB5A9FA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5144" y="3016864"/>
            <a:ext cx="9811327" cy="32696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2400" b="1" dirty="0"/>
              <a:t>Agenda</a:t>
            </a:r>
          </a:p>
          <a:p>
            <a:pPr marL="0" indent="0">
              <a:buNone/>
            </a:pPr>
            <a:r>
              <a:rPr lang="sv-SE" sz="2400" dirty="0"/>
              <a:t>Presentation</a:t>
            </a:r>
          </a:p>
          <a:p>
            <a:pPr marL="0" indent="0">
              <a:buNone/>
            </a:pPr>
            <a:r>
              <a:rPr lang="sv-SE" sz="2400" dirty="0"/>
              <a:t>Bakgrund och upplägg för projektet</a:t>
            </a:r>
          </a:p>
          <a:p>
            <a:pPr marL="0" indent="0">
              <a:buNone/>
            </a:pPr>
            <a:r>
              <a:rPr lang="sv-SE" sz="2400" dirty="0"/>
              <a:t>Vidareremittering- arbetsgruppens arbete</a:t>
            </a:r>
          </a:p>
          <a:p>
            <a:pPr marL="0" indent="0">
              <a:buNone/>
            </a:pPr>
            <a:r>
              <a:rPr lang="sv-SE" sz="2400" dirty="0"/>
              <a:t>Vägen framåt</a:t>
            </a:r>
          </a:p>
          <a:p>
            <a:pPr marL="0" indent="0">
              <a:buNone/>
            </a:pPr>
            <a:endParaRPr lang="sv-SE" sz="2400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FD4B1A6C-E05D-4C2B-C091-0BFFA2E2E4C8}"/>
              </a:ext>
            </a:extLst>
          </p:cNvPr>
          <p:cNvSpPr txBox="1"/>
          <p:nvPr/>
        </p:nvSpPr>
        <p:spPr>
          <a:xfrm>
            <a:off x="755072" y="1241073"/>
            <a:ext cx="10374746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2400" dirty="0"/>
              <a:t>Syfte med mötet är att ge information om pågående arbete med nytt regionvårdsavtal samt att förankra fortsatt arbetssätt inom området för vidareremittering. Inbjudna till mötet är ordförande i RPO, arbetsgrupp vidareremittering samt NRF</a:t>
            </a:r>
          </a:p>
          <a:p>
            <a:pPr marL="0" indent="0">
              <a:buNone/>
            </a:pPr>
            <a:endParaRPr lang="sv-SE" sz="2000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5AFD3BD5-7585-AAAA-D60F-2CFB0819F6D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9818" y="5738388"/>
            <a:ext cx="846260" cy="1022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688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9A7243-4455-57D3-6B98-2A8CCF874B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>
            <a:extLst>
              <a:ext uri="{FF2B5EF4-FFF2-40B4-BE49-F238E27FC236}">
                <a16:creationId xmlns:a16="http://schemas.microsoft.com/office/drawing/2014/main" id="{7DFD81EE-881F-9E82-D243-D8F6C5581A4C}"/>
              </a:ext>
            </a:extLst>
          </p:cNvPr>
          <p:cNvSpPr txBox="1"/>
          <p:nvPr/>
        </p:nvSpPr>
        <p:spPr>
          <a:xfrm>
            <a:off x="992462" y="965331"/>
            <a:ext cx="11102608" cy="7314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Nuvarande avtal slöts 2015 och har reviderats var tredje år (år 2018, 2021, 2024)</a:t>
            </a:r>
          </a:p>
          <a:p>
            <a:endParaRPr lang="sv-SE" sz="2400" dirty="0"/>
          </a:p>
          <a:p>
            <a:r>
              <a:rPr lang="sv-SE" sz="2400" dirty="0"/>
              <a:t>Nuvarande avtal har en ersättningsmodell som bygger på fyra hörnstenar:</a:t>
            </a:r>
          </a:p>
          <a:p>
            <a:pPr lvl="1">
              <a:lnSpc>
                <a:spcPct val="150000"/>
              </a:lnSpc>
              <a:spcBef>
                <a:spcPts val="1000"/>
              </a:spcBef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DRG-prissättning i möjlig utsträckning</a:t>
            </a:r>
          </a:p>
          <a:p>
            <a:pPr lvl="1">
              <a:lnSpc>
                <a:spcPct val="150000"/>
              </a:lnSpc>
              <a:spcBef>
                <a:spcPts val="1000"/>
              </a:spcBef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Fast och rörlig ersättning [50% / 50%]</a:t>
            </a:r>
          </a:p>
          <a:p>
            <a:pPr lvl="1">
              <a:lnSpc>
                <a:spcPct val="150000"/>
              </a:lnSpc>
              <a:spcBef>
                <a:spcPts val="1000"/>
              </a:spcBef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Riskdelning i efterreglering efter tre år </a:t>
            </a:r>
          </a:p>
          <a:p>
            <a:pPr lvl="1">
              <a:lnSpc>
                <a:spcPct val="150000"/>
              </a:lnSpc>
              <a:spcBef>
                <a:spcPts val="1000"/>
              </a:spcBef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Krav på NUS kostnadsnivå vid efterreglering</a:t>
            </a:r>
          </a:p>
          <a:p>
            <a:endParaRPr lang="sv-SE" sz="2400" dirty="0"/>
          </a:p>
          <a:p>
            <a:r>
              <a:rPr lang="sv-SE" sz="2400" dirty="0"/>
              <a:t>Inför senaste revisionen hade sälj- och köpregioner svårt att komma överens om villkor och fortsatta diskussioner genomfördes under 2024</a:t>
            </a:r>
          </a:p>
          <a:p>
            <a:endParaRPr lang="sv-SE" sz="2400" dirty="0"/>
          </a:p>
          <a:p>
            <a:r>
              <a:rPr lang="sv-SE" sz="2400" dirty="0"/>
              <a:t>Uppsägning av avtalet gjordes av samtliga regioner i december 2024</a:t>
            </a:r>
          </a:p>
          <a:p>
            <a:endParaRPr lang="sv-SE" sz="2000" dirty="0"/>
          </a:p>
          <a:p>
            <a:r>
              <a:rPr lang="sv-SE" sz="200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000" dirty="0"/>
          </a:p>
          <a:p>
            <a:r>
              <a:rPr lang="sv-SE" sz="2000" dirty="0"/>
              <a:t> 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D37D0D2A-6368-4A5B-CC05-5E57C2EF97B7}"/>
              </a:ext>
            </a:extLst>
          </p:cNvPr>
          <p:cNvSpPr txBox="1"/>
          <p:nvPr/>
        </p:nvSpPr>
        <p:spPr>
          <a:xfrm>
            <a:off x="992462" y="94229"/>
            <a:ext cx="92181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>
                <a:solidFill>
                  <a:schemeClr val="accent5">
                    <a:lumMod val="50000"/>
                  </a:schemeClr>
                </a:solidFill>
              </a:rPr>
              <a:t>Bakgrund till projekt nytt regionvårdsavtal</a:t>
            </a:r>
          </a:p>
        </p:txBody>
      </p:sp>
    </p:spTree>
    <p:extLst>
      <p:ext uri="{BB962C8B-B14F-4D97-AF65-F5344CB8AC3E}">
        <p14:creationId xmlns:p14="http://schemas.microsoft.com/office/powerpoint/2010/main" val="2168864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>
            <a:extLst>
              <a:ext uri="{FF2B5EF4-FFF2-40B4-BE49-F238E27FC236}">
                <a16:creationId xmlns:a16="http://schemas.microsoft.com/office/drawing/2014/main" id="{E3C7D0AA-CE04-2232-D891-03AA0E4CCA08}"/>
              </a:ext>
            </a:extLst>
          </p:cNvPr>
          <p:cNvSpPr txBox="1"/>
          <p:nvPr/>
        </p:nvSpPr>
        <p:spPr>
          <a:xfrm>
            <a:off x="926957" y="1361115"/>
            <a:ext cx="11102608" cy="7690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Nästa avtalsperiod start 2027-01-01</a:t>
            </a:r>
          </a:p>
          <a:p>
            <a:endParaRPr lang="sv-SE" sz="2400" dirty="0"/>
          </a:p>
          <a:p>
            <a:r>
              <a:rPr lang="sv-SE" sz="2400" dirty="0"/>
              <a:t>Arbetet startade med en workshop mars 2025 där alla fyra regioners regiondirektörer, hälso- och sjukvårdsdirektörer, ekonomidirektörer deltog tillsammans med beredningsgrupp för NRF. Beslut fattades om att driva arbetet i projektform. </a:t>
            </a:r>
          </a:p>
          <a:p>
            <a:endParaRPr lang="sv-SE" sz="2400" dirty="0"/>
          </a:p>
          <a:p>
            <a:r>
              <a:rPr lang="sv-SE" sz="2400" dirty="0"/>
              <a:t>Projektorganisation för att ta fram underlag för nytt avtal:</a:t>
            </a:r>
          </a:p>
          <a:p>
            <a:endParaRPr lang="sv-SE" sz="20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Uppdragsgivare</a:t>
            </a:r>
            <a:r>
              <a:rPr lang="sv-SE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NRF Förbundsdirektion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Projektägare </a:t>
            </a:r>
            <a:r>
              <a:rPr lang="sv-SE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NRF Förbundsdirektör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Styrgrupp</a:t>
            </a:r>
            <a:r>
              <a:rPr lang="sv-SE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RD, HSD och Förbundsdirektör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Projektgrupp</a:t>
            </a:r>
            <a:r>
              <a:rPr lang="sv-SE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Ekonomidirektörer och NRF 								Beredningsgrupp</a:t>
            </a:r>
          </a:p>
          <a:p>
            <a:pPr marL="1656080" indent="-1656080"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Projektledare</a:t>
            </a:r>
            <a:r>
              <a:rPr lang="sv-SE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NRF förbundsekonom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400" dirty="0"/>
          </a:p>
          <a:p>
            <a:endParaRPr lang="sv-SE" sz="2400" dirty="0"/>
          </a:p>
          <a:p>
            <a:r>
              <a:rPr lang="sv-SE" sz="240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400" dirty="0"/>
          </a:p>
          <a:p>
            <a:r>
              <a:rPr lang="sv-SE" sz="2400" dirty="0"/>
              <a:t> 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4F82BFBA-7E79-2FA6-430D-5B75C48E32DC}"/>
              </a:ext>
            </a:extLst>
          </p:cNvPr>
          <p:cNvSpPr txBox="1"/>
          <p:nvPr/>
        </p:nvSpPr>
        <p:spPr>
          <a:xfrm>
            <a:off x="926957" y="362083"/>
            <a:ext cx="92181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>
                <a:solidFill>
                  <a:schemeClr val="accent5">
                    <a:lumMod val="50000"/>
                  </a:schemeClr>
                </a:solidFill>
              </a:rPr>
              <a:t>Nytt avtal om regionvård </a:t>
            </a:r>
          </a:p>
        </p:txBody>
      </p:sp>
    </p:spTree>
    <p:extLst>
      <p:ext uri="{BB962C8B-B14F-4D97-AF65-F5344CB8AC3E}">
        <p14:creationId xmlns:p14="http://schemas.microsoft.com/office/powerpoint/2010/main" val="3346143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968C5B-9749-3CDE-BAF5-B87ED7A5FE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>
            <a:extLst>
              <a:ext uri="{FF2B5EF4-FFF2-40B4-BE49-F238E27FC236}">
                <a16:creationId xmlns:a16="http://schemas.microsoft.com/office/drawing/2014/main" id="{B27F1728-FE0C-CEAB-4018-D369FA168ACB}"/>
              </a:ext>
            </a:extLst>
          </p:cNvPr>
          <p:cNvSpPr txBox="1"/>
          <p:nvPr/>
        </p:nvSpPr>
        <p:spPr>
          <a:xfrm>
            <a:off x="162435" y="1793175"/>
            <a:ext cx="647064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Inventering förbättringsområden utifrån behov och utmaningar har genomförts i samtliga regioner</a:t>
            </a:r>
          </a:p>
          <a:p>
            <a:endParaRPr lang="sv-SE" sz="2400" dirty="0"/>
          </a:p>
          <a:p>
            <a:r>
              <a:rPr lang="sv-SE" sz="2400" dirty="0"/>
              <a:t>Förbättringsområden har indelats i olika kategorier och arbetsgrupper har bildats </a:t>
            </a:r>
          </a:p>
          <a:p>
            <a:endParaRPr lang="sv-SE" sz="2400" dirty="0"/>
          </a:p>
          <a:p>
            <a:endParaRPr lang="sv-SE" sz="2400" dirty="0"/>
          </a:p>
          <a:p>
            <a:endParaRPr lang="sv-SE" sz="2400" dirty="0"/>
          </a:p>
          <a:p>
            <a:endParaRPr lang="sv-SE" sz="2400" dirty="0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DA424525-C550-51DD-F33F-11ECF5893566}"/>
              </a:ext>
            </a:extLst>
          </p:cNvPr>
          <p:cNvSpPr txBox="1"/>
          <p:nvPr/>
        </p:nvSpPr>
        <p:spPr>
          <a:xfrm>
            <a:off x="512171" y="144324"/>
            <a:ext cx="92181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>
                <a:solidFill>
                  <a:schemeClr val="accent5">
                    <a:lumMod val="50000"/>
                  </a:schemeClr>
                </a:solidFill>
              </a:rPr>
              <a:t>Nytt avtal om regionvård – projektorganisation 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AE825CF4-4FD5-0DD3-C508-FE941EE064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718" y="1832430"/>
            <a:ext cx="6682738" cy="4296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004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1B52F7-42AE-D656-2046-C8C90458B4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704628A-A1E7-2DC1-15BA-82E89CCBDF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6379" y="1077218"/>
            <a:ext cx="10629839" cy="5583381"/>
          </a:xfrm>
        </p:spPr>
        <p:txBody>
          <a:bodyPr>
            <a:noAutofit/>
          </a:bodyPr>
          <a:lstStyle/>
          <a:p>
            <a:pPr marL="0" marR="0">
              <a:buNone/>
            </a:pPr>
            <a:r>
              <a:rPr lang="sv-SE" sz="2000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Gemensamt ansvarstagande för högspecialiserad vård inom norra sjukvårdsregionen</a:t>
            </a:r>
          </a:p>
          <a:p>
            <a:pPr marL="342900" marR="0">
              <a:buNone/>
            </a:pPr>
            <a:r>
              <a:rPr lang="sv-SE" sz="2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Rättvis fördelning av kostnader</a:t>
            </a:r>
          </a:p>
          <a:p>
            <a:pPr marL="342900" marR="0">
              <a:buNone/>
            </a:pPr>
            <a:r>
              <a:rPr lang="sv-SE" sz="2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Köptrohet</a:t>
            </a:r>
          </a:p>
          <a:p>
            <a:pPr marL="342900" marR="0">
              <a:buNone/>
            </a:pPr>
            <a:r>
              <a:rPr lang="sv-SE" sz="2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Långsiktighet</a:t>
            </a:r>
          </a:p>
          <a:p>
            <a:pPr marL="342900" marR="0">
              <a:buNone/>
            </a:pPr>
            <a:r>
              <a:rPr lang="sv-SE" sz="2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Tillräcklig kvalitet</a:t>
            </a:r>
          </a:p>
          <a:p>
            <a:pPr marL="342900">
              <a:buNone/>
            </a:pPr>
            <a:r>
              <a:rPr lang="sv-SE" sz="2000" dirty="0">
                <a:latin typeface="Calibri" panose="020F0502020204030204" pitchFamily="34" charset="0"/>
                <a:cs typeface="Calibri" panose="020F0502020204030204" pitchFamily="34" charset="0"/>
              </a:rPr>
              <a:t>Tillit</a:t>
            </a:r>
          </a:p>
          <a:p>
            <a:pPr marL="0" marR="0">
              <a:buNone/>
            </a:pPr>
            <a:r>
              <a:rPr lang="sv-SE" sz="2000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Resurseffektivitet</a:t>
            </a:r>
          </a:p>
          <a:p>
            <a:pPr marL="342900" marR="0">
              <a:buNone/>
            </a:pPr>
            <a:r>
              <a:rPr lang="sv-SE" sz="2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Hitta en modell där vi kan mäta och jämföra resurseffektivitet</a:t>
            </a:r>
          </a:p>
          <a:p>
            <a:pPr marL="342900" marR="0">
              <a:buNone/>
            </a:pPr>
            <a:r>
              <a:rPr lang="sv-SE" sz="2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Rimlig kostnadsutveckling</a:t>
            </a:r>
          </a:p>
          <a:p>
            <a:pPr marL="0" marR="0" indent="0">
              <a:buNone/>
            </a:pPr>
            <a:r>
              <a:rPr lang="sv-SE" sz="2000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Enkelhet och transparens</a:t>
            </a:r>
          </a:p>
          <a:p>
            <a:pPr marL="342900" marR="0">
              <a:buNone/>
            </a:pPr>
            <a:r>
              <a:rPr lang="sv-SE" sz="2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Ska vara enkelt att använda i verksamheterna</a:t>
            </a:r>
          </a:p>
          <a:p>
            <a:pPr marL="342900" marR="0">
              <a:buNone/>
            </a:pPr>
            <a:r>
              <a:rPr lang="sv-SE" sz="2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Enkelt att förklara modellen</a:t>
            </a:r>
          </a:p>
          <a:p>
            <a:pPr marL="342900" marR="0">
              <a:buNone/>
            </a:pPr>
            <a:r>
              <a:rPr lang="sv-SE" sz="2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Minimera risken för felaktigheter</a:t>
            </a:r>
          </a:p>
          <a:p>
            <a:pPr marL="0" marR="0">
              <a:buNone/>
            </a:pPr>
            <a:r>
              <a:rPr lang="sv-SE" sz="2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sv-SE" sz="2000" dirty="0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934FC439-4919-C999-E58A-C4E84FE05759}"/>
              </a:ext>
            </a:extLst>
          </p:cNvPr>
          <p:cNvSpPr txBox="1"/>
          <p:nvPr/>
        </p:nvSpPr>
        <p:spPr>
          <a:xfrm>
            <a:off x="906379" y="0"/>
            <a:ext cx="1062983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>
                <a:solidFill>
                  <a:schemeClr val="accent5">
                    <a:lumMod val="50000"/>
                  </a:schemeClr>
                </a:solidFill>
              </a:rPr>
              <a:t>Vägledande principer för nytt avtal samt projektarbetet</a:t>
            </a:r>
          </a:p>
          <a:p>
            <a:r>
              <a:rPr lang="sv-SE" sz="3200" dirty="0">
                <a:solidFill>
                  <a:schemeClr val="accent5">
                    <a:lumMod val="50000"/>
                  </a:schemeClr>
                </a:solidFill>
              </a:rPr>
              <a:t>-</a:t>
            </a:r>
            <a:r>
              <a:rPr lang="sv-SE" sz="2400" dirty="0">
                <a:solidFill>
                  <a:schemeClr val="accent5">
                    <a:lumMod val="50000"/>
                  </a:schemeClr>
                </a:solidFill>
              </a:rPr>
              <a:t>tagits fram av projektgrupp samt beslutats i styrgrupp</a:t>
            </a:r>
          </a:p>
        </p:txBody>
      </p:sp>
    </p:spTree>
    <p:extLst>
      <p:ext uri="{BB962C8B-B14F-4D97-AF65-F5344CB8AC3E}">
        <p14:creationId xmlns:p14="http://schemas.microsoft.com/office/powerpoint/2010/main" val="240218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F37EDB-C12A-C117-37A5-C7BB048FD7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>
            <a:extLst>
              <a:ext uri="{FF2B5EF4-FFF2-40B4-BE49-F238E27FC236}">
                <a16:creationId xmlns:a16="http://schemas.microsoft.com/office/drawing/2014/main" id="{05247314-6B35-498F-E3EC-C15481EDB319}"/>
              </a:ext>
            </a:extLst>
          </p:cNvPr>
          <p:cNvSpPr txBox="1"/>
          <p:nvPr/>
        </p:nvSpPr>
        <p:spPr>
          <a:xfrm>
            <a:off x="662709" y="177355"/>
            <a:ext cx="92181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>
                <a:solidFill>
                  <a:schemeClr val="accent5">
                    <a:lumMod val="50000"/>
                  </a:schemeClr>
                </a:solidFill>
              </a:rPr>
              <a:t>Delprojekt- Vidareremittering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B7936D56-BDD9-DCA3-0C54-1EE75E22C0A4}"/>
              </a:ext>
            </a:extLst>
          </p:cNvPr>
          <p:cNvSpPr txBox="1"/>
          <p:nvPr/>
        </p:nvSpPr>
        <p:spPr>
          <a:xfrm>
            <a:off x="662708" y="959796"/>
            <a:ext cx="10716491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Inventering är gjord inom respektive region gällande  vad som fungerar och </a:t>
            </a:r>
          </a:p>
          <a:p>
            <a:r>
              <a:rPr lang="sv-SE" sz="2400" dirty="0"/>
              <a:t>vad som inte fungerar inom området vidareremittering. </a:t>
            </a:r>
          </a:p>
          <a:p>
            <a:r>
              <a:rPr lang="sv-SE" sz="2400" dirty="0"/>
              <a:t>Det har inkommit synpunkter i ett vidare begrepp än vidareremitteringsfrågan som hanteras i andra forum.</a:t>
            </a:r>
          </a:p>
          <a:p>
            <a:r>
              <a:rPr lang="sv-SE" sz="2400" dirty="0"/>
              <a:t>Generell uppfattning av samarbetet i norra sjukvårdsregionen är att det fungerar väl och det finns en ambition om ett gemensamt ansvar för ett väl fungerande universitetssjukhus</a:t>
            </a:r>
          </a:p>
          <a:p>
            <a:endParaRPr lang="sv-SE" dirty="0"/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D0DF6302-F78F-4BB2-4F02-D37E3A68BC09}"/>
              </a:ext>
            </a:extLst>
          </p:cNvPr>
          <p:cNvSpPr txBox="1"/>
          <p:nvPr/>
        </p:nvSpPr>
        <p:spPr>
          <a:xfrm>
            <a:off x="662708" y="3659933"/>
            <a:ext cx="9968346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sv-SE" sz="2400" dirty="0"/>
          </a:p>
          <a:p>
            <a:r>
              <a:rPr lang="sv-SE" sz="2400" dirty="0"/>
              <a:t>Summerat utifrån inventeringen i regionerna:</a:t>
            </a:r>
          </a:p>
          <a:p>
            <a:r>
              <a:rPr lang="sv-SE" sz="2400" b="1" dirty="0"/>
              <a:t>SJUKVÅRDSREGIONAL NIVÅSTRUKTURERING</a:t>
            </a:r>
            <a:endParaRPr lang="sv-SE" sz="24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sv-SE" sz="2400" dirty="0"/>
              <a:t>Otydlighet kring vad som är regionvård.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sv-SE" sz="2400" dirty="0"/>
              <a:t>Otydlighet kring kompetens och kapacitet vid NUS.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sv-SE" sz="2400" dirty="0"/>
              <a:t>Kommunikation kring patienter som vårdas vid NUS.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sv-SE" sz="2400" dirty="0"/>
              <a:t>Kommunikation/informationsutbyte vid remisser, vidareremittering och konsultationer.</a:t>
            </a:r>
          </a:p>
        </p:txBody>
      </p:sp>
    </p:spTree>
    <p:extLst>
      <p:ext uri="{BB962C8B-B14F-4D97-AF65-F5344CB8AC3E}">
        <p14:creationId xmlns:p14="http://schemas.microsoft.com/office/powerpoint/2010/main" val="936363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162D0B6-1B45-4AAB-360A-6ED0F9B5D5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9037" y="1991879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Känner ni igen er i denna invertering?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Ser ni något som saknas?</a:t>
            </a:r>
          </a:p>
        </p:txBody>
      </p:sp>
    </p:spTree>
    <p:extLst>
      <p:ext uri="{BB962C8B-B14F-4D97-AF65-F5344CB8AC3E}">
        <p14:creationId xmlns:p14="http://schemas.microsoft.com/office/powerpoint/2010/main" val="19300975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7189F77-2BC0-06BA-44C1-03E149F3D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109" y="65905"/>
            <a:ext cx="4435764" cy="662781"/>
          </a:xfrm>
        </p:spPr>
        <p:txBody>
          <a:bodyPr/>
          <a:lstStyle/>
          <a:p>
            <a:r>
              <a:rPr lang="sv-SE" sz="3200" dirty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Uppdrag för RPO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6B528063-DE62-5429-817B-D334C4AB869A}"/>
              </a:ext>
            </a:extLst>
          </p:cNvPr>
          <p:cNvSpPr txBox="1"/>
          <p:nvPr/>
        </p:nvSpPr>
        <p:spPr>
          <a:xfrm>
            <a:off x="419100" y="728686"/>
            <a:ext cx="11353800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sv-SE" b="1" i="0" dirty="0">
                <a:solidFill>
                  <a:srgbClr val="25336D"/>
                </a:solidFill>
                <a:effectLst/>
                <a:latin typeface="Source Sans Pro" panose="020B0503030403020204" pitchFamily="34" charset="0"/>
              </a:rPr>
              <a:t>Gemensamt uppdrag för alla </a:t>
            </a:r>
            <a:r>
              <a:rPr lang="sv-SE" b="1" i="0" dirty="0" err="1">
                <a:solidFill>
                  <a:srgbClr val="25336D"/>
                </a:solidFill>
                <a:effectLst/>
                <a:latin typeface="Source Sans Pro" panose="020B0503030403020204" pitchFamily="34" charset="0"/>
              </a:rPr>
              <a:t>RPOer</a:t>
            </a:r>
            <a:r>
              <a:rPr lang="sv-SE" b="1" i="0" dirty="0">
                <a:solidFill>
                  <a:srgbClr val="25336D"/>
                </a:solidFill>
                <a:effectLst/>
                <a:latin typeface="Source Sans Pro" panose="020B0503030403020204" pitchFamily="34" charset="0"/>
              </a:rPr>
              <a:t> i norra sjukvårdsregionen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>
                <a:effectLst/>
              </a:rPr>
              <a:t>Bidra med behovsinventering, underlag, kunskap och frågor för nationell samverkan och till det nationella programområdets behovsanalys och omvärldsbevakning</a:t>
            </a:r>
          </a:p>
          <a:p>
            <a:endParaRPr lang="sv-SE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v-SE" dirty="0">
                <a:effectLst/>
              </a:rPr>
              <a:t>Ta del av nationella kunskapsstöd, verka för att de sprids och implementeras samt vid behov anpassa eller skapa sjukvårdsregionala tillämpningar eller insatser som stöd för införandet</a:t>
            </a:r>
          </a:p>
          <a:p>
            <a:endParaRPr lang="sv-SE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v-SE" dirty="0">
                <a:effectLst/>
              </a:rPr>
              <a:t>Ansvara för uppföljning utifrån utvalda indikationer gällande beslutade och implementerade kunskapsstöd</a:t>
            </a:r>
          </a:p>
          <a:p>
            <a:endParaRPr lang="sv-SE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v-SE" dirty="0">
                <a:effectLst/>
              </a:rPr>
              <a:t>Samverka med sjukvårdsregionala samverkansgrupper RSG och vid behov samarbeta med andra sjukvårdsregionala programområden RPO</a:t>
            </a:r>
          </a:p>
          <a:p>
            <a:endParaRPr lang="sv-SE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v-SE" b="1" dirty="0">
                <a:solidFill>
                  <a:schemeClr val="accent1">
                    <a:lumMod val="75000"/>
                  </a:schemeClr>
                </a:solidFill>
                <a:effectLst/>
              </a:rPr>
              <a:t>Effektivisera vårdprocesserna inom sjukvårdsregionen genom att kontinuerligt se över strukturer för ansvars- och arbetsfördelning såväl nivå- som kompetensmässigt på området</a:t>
            </a:r>
          </a:p>
          <a:p>
            <a:endParaRPr lang="sv-SE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v-SE" dirty="0">
                <a:effectLst/>
              </a:rPr>
              <a:t>Identifiera och arbeta med specifika sjukvårdsregionala uppdrag</a:t>
            </a:r>
          </a:p>
          <a:p>
            <a:endParaRPr lang="sv-SE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v-SE" dirty="0">
                <a:effectLst/>
              </a:rPr>
              <a:t>RPO-ledamot ansvarar för samverkan och informationsöverföring med/till det egna lokala regionala programområdet (LPO)</a:t>
            </a:r>
          </a:p>
          <a:p>
            <a:endParaRPr lang="sv-SE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v-SE" dirty="0">
                <a:effectLst/>
              </a:rPr>
              <a:t>RPO kan vid behov föreslå att starta en sjukvårdsregionalarbetsgrupp (RAG). RAG-ledamot rapporterar till RPO</a:t>
            </a:r>
          </a:p>
          <a:p>
            <a:pPr algn="l">
              <a:buNone/>
            </a:pPr>
            <a:endParaRPr lang="sv-SE" b="0" i="0" dirty="0">
              <a:solidFill>
                <a:srgbClr val="1E1E1E"/>
              </a:solidFill>
              <a:effectLst/>
              <a:latin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0491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npassad formgivning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20201</TotalTime>
  <Words>763</Words>
  <Application>Microsoft Office PowerPoint</Application>
  <PresentationFormat>Bredbild</PresentationFormat>
  <Paragraphs>115</Paragraphs>
  <Slides>11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11</vt:i4>
      </vt:variant>
    </vt:vector>
  </HeadingPairs>
  <TitlesOfParts>
    <vt:vector size="19" baseType="lpstr">
      <vt:lpstr>Aptos</vt:lpstr>
      <vt:lpstr>Arial</vt:lpstr>
      <vt:lpstr>Calibri</vt:lpstr>
      <vt:lpstr>Calibri Light</vt:lpstr>
      <vt:lpstr>Source Sans Pro</vt:lpstr>
      <vt:lpstr>Wingdings</vt:lpstr>
      <vt:lpstr>Office-tema</vt:lpstr>
      <vt:lpstr>Anpassad formgivning</vt:lpstr>
      <vt:lpstr>Information till RPO om regionvårdsavtal</vt:lpstr>
      <vt:lpstr>Projekt  regionvårdsavtal 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Uppdrag för RPO</vt:lpstr>
      <vt:lpstr>Vidareremittering-förslag till fortsatt hantering</vt:lpstr>
      <vt:lpstr>Synpunkter, frågor, reflektioner?</vt:lpstr>
    </vt:vector>
  </TitlesOfParts>
  <Company>VLL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Birgitta Fransson</dc:creator>
  <cp:lastModifiedBy>Kia Ronnhed</cp:lastModifiedBy>
  <cp:revision>38</cp:revision>
  <dcterms:created xsi:type="dcterms:W3CDTF">2018-10-08T08:35:49Z</dcterms:created>
  <dcterms:modified xsi:type="dcterms:W3CDTF">2026-01-22T07:54:12Z</dcterms:modified>
</cp:coreProperties>
</file>