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134805022" r:id="rId5"/>
    <p:sldId id="2134961123" r:id="rId6"/>
    <p:sldId id="2080108332" r:id="rId7"/>
    <p:sldId id="2134961110" r:id="rId8"/>
    <p:sldId id="2134961491" r:id="rId9"/>
    <p:sldId id="2134961493" r:id="rId10"/>
    <p:sldId id="2134961529" r:id="rId11"/>
    <p:sldId id="2134961531" r:id="rId12"/>
    <p:sldId id="2134961534" r:id="rId13"/>
    <p:sldId id="2134961535" r:id="rId14"/>
    <p:sldId id="2134961532" r:id="rId15"/>
    <p:sldId id="2134961533" r:id="rId16"/>
    <p:sldId id="2134961528" r:id="rId17"/>
    <p:sldId id="2134961469" r:id="rId18"/>
    <p:sldId id="213496147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3907" autoAdjust="0"/>
  </p:normalViewPr>
  <p:slideViewPr>
    <p:cSldViewPr snapToGrid="0">
      <p:cViewPr varScale="1">
        <p:scale>
          <a:sx n="119" d="100"/>
          <a:sy n="119" d="100"/>
        </p:scale>
        <p:origin x="9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ll.se\users\A\alsu05\RCC\F&#246;rb&#228;ttringsarbeten%20&#214;K\F&#246;rb&#228;ttringsarbeten%202024\Bilder%20ans&#246;kningar%20f&#246;r%20presentation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ll.se\users\A\alsu05\RCC\F&#246;rb&#228;ttringsarbeten%20&#214;K\F&#246;rb&#228;ttringsarbeten%202024\Bilder%20ans&#246;kningar%20f&#246;r%20presentation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ll.se\users\A\alsu05\RCC\F&#246;rb&#228;ttringsarbeten%20&#214;K\F&#246;rb&#228;ttringsarbeten%202024\Bilder%20ans&#246;kningar%20f&#246;r%20presentation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Patologi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7-4A3A-9595-3E2E5C76B2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7-4A3A-9595-3E2E5C76B2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7-4A3A-9595-3E2E5C76B2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7-4A3A-9595-3E2E5C76B2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57-4A3A-9595-3E2E5C76B2B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7-4A3A-9595-3E2E5C76B2B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7-4A3A-9595-3E2E5C76B2B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7-4A3A-9595-3E2E5C76B2B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7-4A3A-9595-3E2E5C76B2B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57-4A3A-9595-3E2E5C76B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Blad1!$A$4:$A$8</c:f>
              <c:strCache>
                <c:ptCount val="5"/>
                <c:pt idx="0">
                  <c:v>RN</c:v>
                </c:pt>
                <c:pt idx="1">
                  <c:v>RV</c:v>
                </c:pt>
                <c:pt idx="2">
                  <c:v>RJH</c:v>
                </c:pt>
                <c:pt idx="3">
                  <c:v>RVN </c:v>
                </c:pt>
                <c:pt idx="4">
                  <c:v>Alla</c:v>
                </c:pt>
              </c:strCache>
            </c:strRef>
          </c:cat>
          <c:val>
            <c:numRef>
              <c:f>Blad1!$B$4:$B$8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57-4A3A-9595-3E2E5C76B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Bilddiagnostik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6B-4A72-A916-102F323E87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6B-4A72-A916-102F323E87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6B-4A72-A916-102F323E87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6B-4A72-A916-102F323E87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6B-4A72-A916-102F323E87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Blad1!$A$12:$A$16</c:f>
              <c:strCache>
                <c:ptCount val="5"/>
                <c:pt idx="0">
                  <c:v>RN</c:v>
                </c:pt>
                <c:pt idx="1">
                  <c:v>RV</c:v>
                </c:pt>
                <c:pt idx="2">
                  <c:v>RJH</c:v>
                </c:pt>
                <c:pt idx="3">
                  <c:v>RVN </c:v>
                </c:pt>
                <c:pt idx="4">
                  <c:v>Alla</c:v>
                </c:pt>
              </c:strCache>
            </c:strRef>
          </c:cat>
          <c:val>
            <c:numRef>
              <c:f>Blad1!$B$12:$B$16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6B-4A72-A916-102F323E8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Cancerrehab/palliativ vård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C5-4623-8ED2-B7703048D1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C5-4623-8ED2-B7703048D1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C5-4623-8ED2-B7703048D1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C5-4623-8ED2-B7703048D1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C5-4623-8ED2-B7703048D1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C5-4623-8ED2-B7703048D1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Blad1!$A$20:$A$25</c:f>
              <c:strCache>
                <c:ptCount val="6"/>
                <c:pt idx="0">
                  <c:v>RN</c:v>
                </c:pt>
                <c:pt idx="1">
                  <c:v>RV</c:v>
                </c:pt>
                <c:pt idx="2">
                  <c:v>RJH</c:v>
                </c:pt>
                <c:pt idx="3">
                  <c:v>RVN </c:v>
                </c:pt>
                <c:pt idx="4">
                  <c:v>Alla</c:v>
                </c:pt>
                <c:pt idx="5">
                  <c:v>Övriga</c:v>
                </c:pt>
              </c:strCache>
            </c:strRef>
          </c:cat>
          <c:val>
            <c:numRef>
              <c:f>Blad1!$B$20:$B$25</c:f>
              <c:numCache>
                <c:formatCode>General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1</c:v>
                </c:pt>
                <c:pt idx="3">
                  <c:v>8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C5-4623-8ED2-B7703048D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C48C-9B1D-4FEA-83FC-83EAAFD3CB88}" type="datetimeFigureOut">
              <a:rPr lang="sv-SE" smtClean="0"/>
              <a:t>2025-03-27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BC71-9DFB-419F-BEA5-CD6764B82C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4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EBC71-9DFB-419F-BEA5-CD6764B82CE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23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EBC71-9DFB-419F-BEA5-CD6764B82CE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1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EBC71-9DFB-419F-BEA5-CD6764B82CE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57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7" descr="Logotyp för Regionala Cancercentrum i Norrasverige.">
            <a:extLst>
              <a:ext uri="{FF2B5EF4-FFF2-40B4-BE49-F238E27FC236}">
                <a16:creationId xmlns:a16="http://schemas.microsoft.com/office/drawing/2014/main" id="{C18E324E-C1A7-2570-918E-252C2754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30315" y="6189506"/>
            <a:ext cx="1355407" cy="39599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BE7A065-2B51-1234-1F2F-3A6CC4C7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1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C3C73-2ECF-463A-3F79-404E7D5A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681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8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4026" y="3907472"/>
            <a:ext cx="4031974" cy="144627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/>
              <a:t>Slutord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026" y="5417839"/>
            <a:ext cx="4031974" cy="828756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9" name="Bild 8" descr="Logotyp för Regionala Cancercentrum i Norrasverige.">
            <a:extLst>
              <a:ext uri="{FF2B5EF4-FFF2-40B4-BE49-F238E27FC236}">
                <a16:creationId xmlns:a16="http://schemas.microsoft.com/office/drawing/2014/main" id="{856B5A1D-6073-5A30-4722-FC715FB31D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2539" y="4743091"/>
            <a:ext cx="2525993" cy="73799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4440CED-47C0-67D9-F24D-542D455F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 not remove" hidden="1">
            <a:extLst>
              <a:ext uri="{FF2B5EF4-FFF2-40B4-BE49-F238E27FC236}">
                <a16:creationId xmlns:a16="http://schemas.microsoft.com/office/drawing/2014/main" id="{99CA5E62-EC92-0087-575C-283B64F133B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AAB2C-BC77-7852-6F42-43CDA347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828B9-8E85-248B-BC53-818385AF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88D9B-3EC8-1511-2E68-06FCDC66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1B931AB-C90A-B2AE-7287-8781B91D8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29938"/>
            <a:ext cx="10972800" cy="215444"/>
          </a:xfrm>
        </p:spPr>
        <p:txBody>
          <a:bodyPr anchor="b">
            <a:spAutoFit/>
          </a:bodyPr>
          <a:lstStyle>
            <a:lvl1pPr marL="0" indent="0">
              <a:buNone/>
              <a:tabLst>
                <a:tab pos="450000" algn="r"/>
                <a:tab pos="630000" algn="l"/>
              </a:tabLst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  <a:endParaRPr lang="en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689894-D7EB-24FB-BE03-0879C596D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598613"/>
            <a:ext cx="10972800" cy="451643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228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1AC7806-D8D8-EC2B-C89E-F9DEC34DE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 tIns="108000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4" name="Bild 3" descr="Logotyp för Regionala Cancercentrum i Norrasverige.">
            <a:extLst>
              <a:ext uri="{FF2B5EF4-FFF2-40B4-BE49-F238E27FC236}">
                <a16:creationId xmlns:a16="http://schemas.microsoft.com/office/drawing/2014/main" id="{79291B18-783D-7C64-81DD-9AF1F985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30315" y="6189506"/>
            <a:ext cx="1355407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801A0-86DB-2518-5DD2-FFF46886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9C088A-3265-D860-E847-24B3CDC4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10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706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 3" descr="Logotyp för Regionala Cancercentrum i Norrasverige.">
            <a:extLst>
              <a:ext uri="{FF2B5EF4-FFF2-40B4-BE49-F238E27FC236}">
                <a16:creationId xmlns:a16="http://schemas.microsoft.com/office/drawing/2014/main" id="{82E1B808-E26B-6B84-C12D-D69C0959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30315" y="6189506"/>
            <a:ext cx="1355407" cy="39599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DB7DAEE-74D5-49D6-E43F-9BA6A0420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29"/>
          <a:stretch/>
        </p:blipFill>
        <p:spPr>
          <a:xfrm>
            <a:off x="7803931" y="0"/>
            <a:ext cx="4406460" cy="6858000"/>
          </a:xfrm>
          <a:custGeom>
            <a:avLst/>
            <a:gdLst>
              <a:gd name="connsiteX0" fmla="*/ 0 w 4385079"/>
              <a:gd name="connsiteY0" fmla="*/ 6657975 h 6858000"/>
              <a:gd name="connsiteX1" fmla="*/ 4385079 w 4385079"/>
              <a:gd name="connsiteY1" fmla="*/ 6657975 h 6858000"/>
              <a:gd name="connsiteX2" fmla="*/ 4385079 w 4385079"/>
              <a:gd name="connsiteY2" fmla="*/ 6858000 h 6858000"/>
              <a:gd name="connsiteX3" fmla="*/ 0 w 4385079"/>
              <a:gd name="connsiteY3" fmla="*/ 6858000 h 6858000"/>
              <a:gd name="connsiteX4" fmla="*/ 0 w 4385079"/>
              <a:gd name="connsiteY4" fmla="*/ 0 h 6858000"/>
              <a:gd name="connsiteX5" fmla="*/ 4385079 w 4385079"/>
              <a:gd name="connsiteY5" fmla="*/ 0 h 6858000"/>
              <a:gd name="connsiteX6" fmla="*/ 4385079 w 4385079"/>
              <a:gd name="connsiteY6" fmla="*/ 6109854 h 6858000"/>
              <a:gd name="connsiteX7" fmla="*/ 0 w 4385079"/>
              <a:gd name="connsiteY7" fmla="*/ 61098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5079" h="6858000">
                <a:moveTo>
                  <a:pt x="0" y="6657975"/>
                </a:moveTo>
                <a:lnTo>
                  <a:pt x="4385079" y="6657975"/>
                </a:lnTo>
                <a:lnTo>
                  <a:pt x="438507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385079" y="0"/>
                </a:lnTo>
                <a:lnTo>
                  <a:pt x="4385079" y="6109854"/>
                </a:lnTo>
                <a:lnTo>
                  <a:pt x="0" y="61098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522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 9" descr="Beskriv innehållet i bilden.">
            <a:extLst>
              <a:ext uri="{FF2B5EF4-FFF2-40B4-BE49-F238E27FC236}">
                <a16:creationId xmlns:a16="http://schemas.microsoft.com/office/drawing/2014/main" id="{73032063-D459-B3C5-D191-B841FCB4F5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5651" y="-1"/>
            <a:ext cx="4386349" cy="6859986"/>
          </a:xfrm>
          <a:custGeom>
            <a:avLst/>
            <a:gdLst>
              <a:gd name="connsiteX0" fmla="*/ 0 w 4386349"/>
              <a:gd name="connsiteY0" fmla="*/ 6660996 h 6859986"/>
              <a:gd name="connsiteX1" fmla="*/ 4386349 w 4386349"/>
              <a:gd name="connsiteY1" fmla="*/ 6660996 h 6859986"/>
              <a:gd name="connsiteX2" fmla="*/ 4386349 w 4386349"/>
              <a:gd name="connsiteY2" fmla="*/ 6859986 h 6859986"/>
              <a:gd name="connsiteX3" fmla="*/ 0 w 4386349"/>
              <a:gd name="connsiteY3" fmla="*/ 6859986 h 6859986"/>
              <a:gd name="connsiteX4" fmla="*/ 0 w 4386349"/>
              <a:gd name="connsiteY4" fmla="*/ 0 h 6859986"/>
              <a:gd name="connsiteX5" fmla="*/ 4386349 w 4386349"/>
              <a:gd name="connsiteY5" fmla="*/ 0 h 6859986"/>
              <a:gd name="connsiteX6" fmla="*/ 4386349 w 4386349"/>
              <a:gd name="connsiteY6" fmla="*/ 6110869 h 6859986"/>
              <a:gd name="connsiteX7" fmla="*/ 0 w 4386349"/>
              <a:gd name="connsiteY7" fmla="*/ 6110869 h 685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6349" h="6859986">
                <a:moveTo>
                  <a:pt x="0" y="6660996"/>
                </a:moveTo>
                <a:lnTo>
                  <a:pt x="4386349" y="6660996"/>
                </a:lnTo>
                <a:lnTo>
                  <a:pt x="4386349" y="6859986"/>
                </a:lnTo>
                <a:lnTo>
                  <a:pt x="0" y="6859986"/>
                </a:lnTo>
                <a:close/>
                <a:moveTo>
                  <a:pt x="0" y="0"/>
                </a:moveTo>
                <a:lnTo>
                  <a:pt x="4386349" y="0"/>
                </a:lnTo>
                <a:lnTo>
                  <a:pt x="4386349" y="6110869"/>
                </a:lnTo>
                <a:lnTo>
                  <a:pt x="0" y="6110869"/>
                </a:lnTo>
                <a:close/>
              </a:path>
            </a:pathLst>
          </a:custGeom>
        </p:spPr>
        <p:txBody>
          <a:bodyPr wrap="square" tIns="270000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 4" descr="Logotyp för Regionala Cancercentrum i Norrasverige.">
            <a:extLst>
              <a:ext uri="{FF2B5EF4-FFF2-40B4-BE49-F238E27FC236}">
                <a16:creationId xmlns:a16="http://schemas.microsoft.com/office/drawing/2014/main" id="{B03030A8-1080-D8B3-1397-0476F874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30315" y="6189506"/>
            <a:ext cx="1355407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320A7-87AA-B023-5772-52A6607F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D1890-9ECE-2DBB-66D9-7BD4EB905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031410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76982C-C438-1D5C-EF3C-B4950A3D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5" y="1825625"/>
            <a:ext cx="5022576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091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E9188C1-085A-DCB0-75C4-F4308EB5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42B4BB-CB3E-9948-9A25-B99F9F7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709530"/>
            <a:ext cx="5031410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3A01E1-C0CC-691D-FCD3-B4B1403B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31410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336A51-2A9A-7D52-34BC-BE52DE36F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5025" y="1709530"/>
            <a:ext cx="5022576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D2C6FF1-1D30-2129-372B-622D3E407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5024" y="2505075"/>
            <a:ext cx="5040244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647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1B0EEE2-9D4A-725B-5C59-F79BA3E0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735643"/>
            <a:ext cx="5984487" cy="102646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A49642-FF82-6FCF-66B8-C5989379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940312"/>
            <a:ext cx="5984488" cy="36278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 descr="Beskriv innehållet i bilden.">
            <a:extLst>
              <a:ext uri="{FF2B5EF4-FFF2-40B4-BE49-F238E27FC236}">
                <a16:creationId xmlns:a16="http://schemas.microsoft.com/office/drawing/2014/main" id="{772EBB79-AC16-1497-0B74-D53CD88E3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7239" y="1940312"/>
            <a:ext cx="3196684" cy="4007004"/>
          </a:xfrm>
        </p:spPr>
        <p:txBody>
          <a:bodyPr tIns="1368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304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11E9267-79FC-E8F7-AB63-77BA58B1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024" y="4777049"/>
            <a:ext cx="7383953" cy="68184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2650B3-489D-7028-3249-D5209874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4023" y="5457694"/>
            <a:ext cx="7383953" cy="74372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 descr="Beskriv innehållet i bilden.">
            <a:extLst>
              <a:ext uri="{FF2B5EF4-FFF2-40B4-BE49-F238E27FC236}">
                <a16:creationId xmlns:a16="http://schemas.microsoft.com/office/drawing/2014/main" id="{5F1D83C1-691A-FA6E-A9B4-4C6EA8A02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04024" y="598140"/>
            <a:ext cx="7383953" cy="4090738"/>
          </a:xfrm>
        </p:spPr>
        <p:txBody>
          <a:bodyPr tIns="1800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342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64D7CDC-7415-95BC-67E6-AAC47456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371212-88E8-427C-63B4-D28D504D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5624"/>
            <a:ext cx="10380868" cy="40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FCB151-E9B7-F742-0DEC-A7A342F64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172" y="6388841"/>
            <a:ext cx="995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94935D-6363-526F-37C4-CA04AF182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8068" y="6381407"/>
            <a:ext cx="3672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266FA1-691C-F3EA-D23E-6A7FEDAC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8247" y="6381406"/>
            <a:ext cx="415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FBBAA-0DC8-449E-8C1D-C0EC3DE1A67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CADC74-281C-ED14-70A3-0BC15946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89288"/>
            <a:ext cx="12188583" cy="568712"/>
          </a:xfrm>
          <a:prstGeom prst="rect">
            <a:avLst/>
          </a:prstGeom>
        </p:spPr>
      </p:pic>
      <p:pic>
        <p:nvPicPr>
          <p:cNvPr id="9" name="Bild 8" descr="Logotyp för Regionala Cancercentrum i Norrasverige.">
            <a:extLst>
              <a:ext uri="{FF2B5EF4-FFF2-40B4-BE49-F238E27FC236}">
                <a16:creationId xmlns:a16="http://schemas.microsoft.com/office/drawing/2014/main" id="{28F43D65-9A2C-4D85-E4A2-9A2CA7E21A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811944" y="6433159"/>
            <a:ext cx="1112398" cy="3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65" r:id="rId5"/>
    <p:sldLayoutId id="2147483652" r:id="rId6"/>
    <p:sldLayoutId id="2147483653" r:id="rId7"/>
    <p:sldLayoutId id="2147483666" r:id="rId8"/>
    <p:sldLayoutId id="2147483657" r:id="rId9"/>
    <p:sldLayoutId id="2147483654" r:id="rId10"/>
    <p:sldLayoutId id="2147483655" r:id="rId11"/>
    <p:sldLayoutId id="2147483659" r:id="rId12"/>
    <p:sldLayoutId id="214748366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2000"/>
        </a:lnSpc>
        <a:spcBef>
          <a:spcPts val="10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ancercentrum.se/norr/vara-uppdrag/barn-och-unga/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ncercentrum.se/samverkan/cancerdiagnoser/gynekologi/livmoderkropp/kvalitetssakring-av-e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ancercentrum.se/norr/vara-uppdrag/palliativ-vard/palliativ-vard-i-norr/pediatriskt-palliativt-kompetenscentru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8D7EC75-D1B9-AB80-D232-22236AA09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940233"/>
            <a:ext cx="10099089" cy="116378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v-SE" sz="3600" b="0" i="0" dirty="0"/>
              <a:t>Årsrapport RCC Norr 2024 samt reviderad statsbidragsbudget för 2025 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6A352EE-3964-7A0C-965D-3F18E794C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NRF:s FD 2025-03-27</a:t>
            </a:r>
          </a:p>
          <a:p>
            <a:r>
              <a:rPr lang="sv-SE" dirty="0"/>
              <a:t>Anna-Lena Sunesson</a:t>
            </a:r>
          </a:p>
        </p:txBody>
      </p:sp>
      <p:pic>
        <p:nvPicPr>
          <p:cNvPr id="2" name="Bild 1" descr="Logotyp för Regionala Cancercentrum i samverkan.">
            <a:extLst>
              <a:ext uri="{FF2B5EF4-FFF2-40B4-BE49-F238E27FC236}">
                <a16:creationId xmlns:a16="http://schemas.microsoft.com/office/drawing/2014/main" id="{F91760FA-5A2A-5ECE-36F6-20354D95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  <p:pic>
        <p:nvPicPr>
          <p:cNvPr id="5" name="Bild 4" descr="Logotyp för Regionala Cancercentrum i Norrasverige.">
            <a:extLst>
              <a:ext uri="{FF2B5EF4-FFF2-40B4-BE49-F238E27FC236}">
                <a16:creationId xmlns:a16="http://schemas.microsoft.com/office/drawing/2014/main" id="{2EAF9AB7-1187-A94B-3B32-65F4F0E18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530315" y="6189506"/>
            <a:ext cx="1355407" cy="3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386B7E6-2CAC-9E80-F471-9ABF5030D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4830" t="13009" r="27686" b="21028"/>
          <a:stretch/>
        </p:blipFill>
        <p:spPr>
          <a:xfrm>
            <a:off x="125013" y="85316"/>
            <a:ext cx="2854161" cy="24780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B2B1FB6-744E-3F9C-3142-CF12F5DC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54" t="35284" r="27812" b="5853"/>
          <a:stretch/>
        </p:blipFill>
        <p:spPr>
          <a:xfrm>
            <a:off x="216310" y="2563376"/>
            <a:ext cx="2728989" cy="218560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7D86277-A33F-8BE2-9043-EFF05D23DC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35" t="13171" r="26491" b="10732"/>
          <a:stretch/>
        </p:blipFill>
        <p:spPr>
          <a:xfrm>
            <a:off x="3036596" y="85315"/>
            <a:ext cx="2520419" cy="2478059"/>
          </a:xfrm>
          <a:prstGeom prst="rect">
            <a:avLst/>
          </a:prstGeom>
        </p:spPr>
      </p:pic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08EBB273-EE84-7A02-90E2-96EB35DDB7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707" t="14640" r="22925" b="3720"/>
          <a:stretch/>
        </p:blipFill>
        <p:spPr>
          <a:xfrm>
            <a:off x="2979174" y="3420039"/>
            <a:ext cx="2727828" cy="2657885"/>
          </a:xfrm>
          <a:prstGeom prst="rect">
            <a:avLst/>
          </a:prstGeom>
        </p:spPr>
      </p:pic>
      <p:pic>
        <p:nvPicPr>
          <p:cNvPr id="8" name="Bildobjekt 7" descr="En bild som visar text, elektronik, skärmbild, programvara&#10;&#10;AI-genererat innehåll kan vara felaktigt.">
            <a:extLst>
              <a:ext uri="{FF2B5EF4-FFF2-40B4-BE49-F238E27FC236}">
                <a16:creationId xmlns:a16="http://schemas.microsoft.com/office/drawing/2014/main" id="{FE5F4C3A-C20F-6C11-A5D8-74ECAB2BE9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84" t="29356" r="31767" b="4018"/>
          <a:stretch/>
        </p:blipFill>
        <p:spPr bwMode="auto">
          <a:xfrm>
            <a:off x="8666021" y="85315"/>
            <a:ext cx="2919041" cy="3448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EC98DC9E-7377-A4CD-E118-1D91B2CAED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07" t="23088" r="34646" b="4335"/>
          <a:stretch/>
        </p:blipFill>
        <p:spPr bwMode="auto">
          <a:xfrm>
            <a:off x="5648312" y="98845"/>
            <a:ext cx="2991679" cy="4301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37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C9443C-62DD-ED0C-B560-D2D68E6B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66" y="160351"/>
            <a:ext cx="10380868" cy="931313"/>
          </a:xfrm>
        </p:spPr>
        <p:txBody>
          <a:bodyPr/>
          <a:lstStyle/>
          <a:p>
            <a:r>
              <a:rPr lang="sv-SE" dirty="0"/>
              <a:t>Ekonomisk redovisning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A240E52-ABA4-D37E-0692-FD7C67A88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058" y="1364520"/>
            <a:ext cx="5965153" cy="336479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DB2A20F-ED75-14CE-BC2E-360343B9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90" y="1188648"/>
            <a:ext cx="6204460" cy="336479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57CD124-55B2-1C5C-0188-AEA460E36194}"/>
              </a:ext>
            </a:extLst>
          </p:cNvPr>
          <p:cNvSpPr txBox="1"/>
          <p:nvPr/>
        </p:nvSpPr>
        <p:spPr>
          <a:xfrm>
            <a:off x="6566990" y="4553444"/>
            <a:ext cx="5151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Huvudsaklig användning statsbidrag:</a:t>
            </a:r>
            <a:br>
              <a:rPr lang="sv-SE" sz="1400" dirty="0"/>
            </a:br>
            <a:r>
              <a:rPr lang="sv-SE" sz="1400" dirty="0"/>
              <a:t>- Löner processledare 7 mnkr</a:t>
            </a:r>
            <a:br>
              <a:rPr lang="sv-SE" sz="1400" dirty="0"/>
            </a:br>
            <a:r>
              <a:rPr lang="sv-SE" sz="1400" dirty="0"/>
              <a:t>- Till regionerna 5 mnkr</a:t>
            </a:r>
            <a:br>
              <a:rPr lang="sv-SE" sz="1400" dirty="0"/>
            </a:br>
            <a:r>
              <a:rPr lang="sv-SE" sz="1400" dirty="0"/>
              <a:t>- Sjukvårdsregional kunskapsstyrning NRF 3,15 mnkr</a:t>
            </a:r>
            <a:br>
              <a:rPr lang="sv-SE" sz="1400" dirty="0"/>
            </a:br>
            <a:r>
              <a:rPr lang="sv-SE" sz="1400" dirty="0"/>
              <a:t>- Finansiering OPT-kansliet 2,1 mnkr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858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D6E0F4-0E8C-DD60-9C1D-04E01307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B511EB-C43D-6E91-189B-3F123844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66" y="160351"/>
            <a:ext cx="10380868" cy="931313"/>
          </a:xfrm>
        </p:spPr>
        <p:txBody>
          <a:bodyPr/>
          <a:lstStyle/>
          <a:p>
            <a:r>
              <a:rPr lang="sv-SE" dirty="0"/>
              <a:t>Ekonomisk redovisning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26DDFED-7B2A-8F11-7413-8BE56A929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353" y="1022642"/>
            <a:ext cx="5557810" cy="298903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362FA6F-029A-4692-64FC-A4E41C3C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53" y="3942656"/>
            <a:ext cx="5557809" cy="298903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E07FDB-ABDD-D0BC-B037-1F0991190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73" y="626007"/>
            <a:ext cx="5526574" cy="320391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99A152F-F0BD-2B0B-0543-9E4219FE1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273" y="3942656"/>
            <a:ext cx="5557809" cy="29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D45CF-E183-4ABE-520A-40F5396A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0D479-16C5-10BC-85A4-FEA43CF0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</p:spPr>
        <p:txBody>
          <a:bodyPr/>
          <a:lstStyle/>
          <a:p>
            <a:r>
              <a:rPr lang="sv-SE" dirty="0"/>
              <a:t>HPV-vaccination – utrotningsprojektet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588BDF-23E2-7E2F-7856-90871E46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25623"/>
            <a:ext cx="10740189" cy="44307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dirty="0"/>
              <a:t>Pågående kampanj om HPV-vaccination </a:t>
            </a:r>
            <a:br>
              <a:rPr lang="sv-SE" dirty="0"/>
            </a:br>
            <a:r>
              <a:rPr lang="sv-SE" dirty="0"/>
              <a:t>(utrotningsprojektet), kvinnor födda 1994-1999</a:t>
            </a:r>
            <a:br>
              <a:rPr lang="sv-SE" dirty="0"/>
            </a:br>
            <a:br>
              <a:rPr lang="sv-SE" dirty="0"/>
            </a:br>
            <a:r>
              <a:rPr lang="sv-SE" dirty="0"/>
              <a:t>				</a:t>
            </a:r>
            <a:br>
              <a:rPr lang="sv-SE" dirty="0"/>
            </a:br>
            <a:r>
              <a:rPr lang="sv-SE" dirty="0"/>
              <a:t>			</a:t>
            </a:r>
            <a:endParaRPr lang="sv-SE" sz="18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34DDAEB-BBDC-D70A-0E10-45B822CC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8" y="2932387"/>
            <a:ext cx="2571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 gratissprutan mot HPV">
            <a:extLst>
              <a:ext uri="{FF2B5EF4-FFF2-40B4-BE49-F238E27FC236}">
                <a16:creationId xmlns:a16="http://schemas.microsoft.com/office/drawing/2014/main" id="{182E4BBA-D1D1-6242-03CE-7FC17FB3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708460"/>
            <a:ext cx="2571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843D833-7B45-FDEB-4172-036320942E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300" t="13217" r="41642" b="32290"/>
          <a:stretch/>
        </p:blipFill>
        <p:spPr>
          <a:xfrm>
            <a:off x="8630893" y="1429858"/>
            <a:ext cx="3264257" cy="462108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12A5EF6-BC1F-AFCA-BEE1-DFA10ADF9CB4}"/>
              </a:ext>
            </a:extLst>
          </p:cNvPr>
          <p:cNvSpPr txBox="1"/>
          <p:nvPr/>
        </p:nvSpPr>
        <p:spPr>
          <a:xfrm>
            <a:off x="8705852" y="314287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59,4 %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867F480-5593-7FB0-78C6-81220AB6803D}"/>
              </a:ext>
            </a:extLst>
          </p:cNvPr>
          <p:cNvSpPr txBox="1"/>
          <p:nvPr/>
        </p:nvSpPr>
        <p:spPr>
          <a:xfrm>
            <a:off x="9608663" y="20478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56,0 %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C1A5239-3B11-A1B6-6D3C-7CB93C27F6AB}"/>
              </a:ext>
            </a:extLst>
          </p:cNvPr>
          <p:cNvSpPr txBox="1"/>
          <p:nvPr/>
        </p:nvSpPr>
        <p:spPr>
          <a:xfrm>
            <a:off x="9422960" y="263944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67,4 %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A01CD8D-A580-B6E2-5070-85921F72C381}"/>
              </a:ext>
            </a:extLst>
          </p:cNvPr>
          <p:cNvSpPr txBox="1"/>
          <p:nvPr/>
        </p:nvSpPr>
        <p:spPr>
          <a:xfrm>
            <a:off x="9575791" y="318229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67,8 %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93A65E6-6263-61C5-B46E-E6211BABAE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126" t="36638" r="14976" b="22783"/>
          <a:stretch/>
        </p:blipFill>
        <p:spPr>
          <a:xfrm>
            <a:off x="5490935" y="2820072"/>
            <a:ext cx="2452418" cy="347508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D3753CE-87E6-C031-0B7C-B1DDA935BB82}"/>
              </a:ext>
            </a:extLst>
          </p:cNvPr>
          <p:cNvSpPr txBox="1"/>
          <p:nvPr/>
        </p:nvSpPr>
        <p:spPr>
          <a:xfrm>
            <a:off x="10325771" y="3793958"/>
            <a:ext cx="156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Riket 55,1 %</a:t>
            </a:r>
          </a:p>
        </p:txBody>
      </p:sp>
    </p:spTree>
    <p:extLst>
      <p:ext uri="{BB962C8B-B14F-4D97-AF65-F5344CB8AC3E}">
        <p14:creationId xmlns:p14="http://schemas.microsoft.com/office/powerpoint/2010/main" val="409379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7C665-61A9-3572-ABE8-FC35173B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2DFE18-549D-930C-5782-D578761B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30" y="536867"/>
            <a:ext cx="9114975" cy="678408"/>
          </a:xfrm>
        </p:spPr>
        <p:txBody>
          <a:bodyPr/>
          <a:lstStyle/>
          <a:p>
            <a:r>
              <a:rPr lang="sv-SE" dirty="0"/>
              <a:t>Barncancer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11255D-7B36-05CF-E7B1-FE76AF74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2" y="1451087"/>
            <a:ext cx="2644050" cy="5491148"/>
          </a:xfrm>
        </p:spPr>
        <p:txBody>
          <a:bodyPr>
            <a:noAutofit/>
          </a:bodyPr>
          <a:lstStyle/>
          <a:p>
            <a:pPr marL="0" marR="356235" indent="0">
              <a:spcAft>
                <a:spcPts val="1500"/>
              </a:spcAft>
              <a:buNone/>
            </a:pPr>
            <a:endParaRPr lang="sv-SE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356235" indent="0">
              <a:spcAft>
                <a:spcPts val="1500"/>
              </a:spcAft>
              <a:buNone/>
            </a:pPr>
            <a:r>
              <a:rPr lang="sv-SE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	</a:t>
            </a:r>
            <a:endParaRPr lang="sv-SE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356235">
              <a:spcAft>
                <a:spcPts val="1500"/>
              </a:spcAft>
            </a:pPr>
            <a:endParaRPr lang="sv-SE" sz="2000" dirty="0">
              <a:solidFill>
                <a:srgbClr val="212529"/>
              </a:solidFill>
              <a:effectLst/>
              <a:latin typeface="+mn-lt"/>
            </a:endParaRPr>
          </a:p>
          <a:p>
            <a:pPr marL="0" marR="356235" indent="0">
              <a:spcAft>
                <a:spcPts val="1500"/>
              </a:spcAft>
              <a:buNone/>
            </a:pPr>
            <a:endParaRPr lang="sv-SE" sz="1600" b="0" dirty="0">
              <a:solidFill>
                <a:srgbClr val="212529"/>
              </a:solidFill>
              <a:effectLst/>
              <a:latin typeface="Dosis" pitchFamily="2" charset="0"/>
            </a:endParaRPr>
          </a:p>
          <a:p>
            <a:pPr marR="356235">
              <a:spcAft>
                <a:spcPts val="1500"/>
              </a:spcAft>
            </a:pPr>
            <a:endParaRPr lang="sv-SE" sz="2000" dirty="0">
              <a:solidFill>
                <a:srgbClr val="212529"/>
              </a:solidFill>
              <a:highlight>
                <a:srgbClr val="FFFFFF"/>
              </a:highlight>
              <a:latin typeface="+mn-lt"/>
            </a:endParaRPr>
          </a:p>
          <a:p>
            <a:pPr marR="356235">
              <a:spcAft>
                <a:spcPts val="1500"/>
              </a:spcAft>
            </a:pPr>
            <a:endParaRPr lang="sv-SE" sz="2000" dirty="0">
              <a:solidFill>
                <a:srgbClr val="212529"/>
              </a:solidFill>
              <a:highlight>
                <a:srgbClr val="FFFFFF"/>
              </a:highlight>
              <a:latin typeface="+mn-lt"/>
            </a:endParaRPr>
          </a:p>
          <a:p>
            <a:pPr marL="0" marR="356235" indent="0">
              <a:spcAft>
                <a:spcPts val="1500"/>
              </a:spcAft>
              <a:buNone/>
            </a:pPr>
            <a:endParaRPr lang="sv-SE" sz="2000" dirty="0">
              <a:solidFill>
                <a:srgbClr val="212529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0" marR="356235" indent="0">
              <a:spcAft>
                <a:spcPts val="1500"/>
              </a:spcAft>
              <a:buNone/>
            </a:pPr>
            <a:endParaRPr lang="sv-SE" sz="2000" kern="1400" spc="25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356235" indent="0">
              <a:spcAft>
                <a:spcPts val="1500"/>
              </a:spcAft>
              <a:buNone/>
            </a:pPr>
            <a:endParaRPr lang="sv-SE" sz="1200" b="0" dirty="0">
              <a:solidFill>
                <a:srgbClr val="212529"/>
              </a:solidFill>
              <a:effectLst/>
              <a:highlight>
                <a:srgbClr val="FFFFFF"/>
              </a:highlight>
              <a:latin typeface="Dosis" pitchFamily="2" charset="0"/>
            </a:endParaRPr>
          </a:p>
          <a:p>
            <a:pPr marR="356235">
              <a:spcAft>
                <a:spcPts val="1500"/>
              </a:spcAft>
            </a:pPr>
            <a:endParaRPr lang="sv-SE" sz="1600" b="0" dirty="0">
              <a:solidFill>
                <a:srgbClr val="212529"/>
              </a:solidFill>
              <a:effectLst/>
              <a:highlight>
                <a:srgbClr val="FFFFFF"/>
              </a:highlight>
              <a:latin typeface="Dosis" pitchFamily="2" charset="0"/>
            </a:endParaRPr>
          </a:p>
          <a:p>
            <a:pPr marR="356235">
              <a:spcAft>
                <a:spcPts val="1500"/>
              </a:spcAft>
            </a:pPr>
            <a:endParaRPr lang="sv-SE" sz="2000" kern="1400" spc="25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R="356235">
              <a:spcAft>
                <a:spcPts val="1500"/>
              </a:spcAft>
            </a:pPr>
            <a:endParaRPr lang="sv-SE" sz="2000" kern="1400" spc="25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 dirty="0"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ea typeface="Arial" panose="020B0604020202020204" pitchFamily="34" charset="0"/>
            </a:endParaRPr>
          </a:p>
          <a:p>
            <a:pPr marL="0" indent="0">
              <a:buNone/>
            </a:pPr>
            <a:br>
              <a:rPr lang="sv-SE" sz="2000" dirty="0">
                <a:ea typeface="Arial" panose="020B0604020202020204" pitchFamily="34" charset="0"/>
              </a:rPr>
            </a:b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text, elektronik, skärmbild, programvara&#10;&#10;AI-genererat innehåll kan vara felaktigt.">
            <a:extLst>
              <a:ext uri="{FF2B5EF4-FFF2-40B4-BE49-F238E27FC236}">
                <a16:creationId xmlns:a16="http://schemas.microsoft.com/office/drawing/2014/main" id="{6B31AB58-95B4-0B22-D6BF-BEF57EC6C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3" t="29684" r="33203" b="5775"/>
          <a:stretch/>
        </p:blipFill>
        <p:spPr bwMode="auto">
          <a:xfrm>
            <a:off x="7552131" y="839289"/>
            <a:ext cx="4373376" cy="5123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 descr="En bild som visar text, skärmbild, Webbplats, Webbsida&#10;&#10;AI-genererat innehåll kan vara felaktigt.">
            <a:extLst>
              <a:ext uri="{FF2B5EF4-FFF2-40B4-BE49-F238E27FC236}">
                <a16:creationId xmlns:a16="http://schemas.microsoft.com/office/drawing/2014/main" id="{6198BBB8-02C6-F9FF-FD58-726808FA4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95" t="29355" r="34853" b="20171"/>
          <a:stretch/>
        </p:blipFill>
        <p:spPr bwMode="auto">
          <a:xfrm>
            <a:off x="3840998" y="1451087"/>
            <a:ext cx="3728625" cy="3704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E861F42-FD1D-4B25-1B46-6C00F2B650D1}"/>
              </a:ext>
            </a:extLst>
          </p:cNvPr>
          <p:cNvSpPr txBox="1"/>
          <p:nvPr/>
        </p:nvSpPr>
        <p:spPr>
          <a:xfrm>
            <a:off x="793630" y="1215275"/>
            <a:ext cx="26440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Medlen finansierar bl.a. sjukvårdsregiongemen-</a:t>
            </a:r>
            <a:br>
              <a:rPr lang="sv-SE" sz="1600" dirty="0"/>
            </a:br>
            <a:r>
              <a:rPr lang="sv-SE" sz="1600" dirty="0"/>
              <a:t>samma funktioner som</a:t>
            </a:r>
            <a:br>
              <a:rPr lang="sv-SE" sz="1600" dirty="0"/>
            </a:br>
            <a:r>
              <a:rPr lang="sv-SE" sz="1600" dirty="0"/>
              <a:t>kurator, samtalsstöd, apotekare, forsknings-koordinator, kurator för </a:t>
            </a:r>
            <a:br>
              <a:rPr lang="sv-SE" sz="1600" dirty="0"/>
            </a:br>
            <a:r>
              <a:rPr lang="sv-SE" sz="1600" dirty="0"/>
              <a:t>unga vuxna och </a:t>
            </a:r>
            <a:r>
              <a:rPr lang="sv-SE" sz="1600" dirty="0" err="1"/>
              <a:t>barnonko</a:t>
            </a:r>
            <a:r>
              <a:rPr lang="sv-SE" sz="1600" dirty="0"/>
              <a:t>-</a:t>
            </a:r>
            <a:br>
              <a:rPr lang="sv-SE" sz="1600" dirty="0"/>
            </a:br>
            <a:r>
              <a:rPr lang="sv-SE" sz="1600" dirty="0"/>
              <a:t>logiskt ansvariga läkare </a:t>
            </a:r>
            <a:br>
              <a:rPr lang="sv-SE" sz="1600" dirty="0"/>
            </a:br>
            <a:r>
              <a:rPr lang="sv-SE" sz="1600" dirty="0"/>
              <a:t>och kontakt-ssk på alla sjukhus som vårdar barn med cancer.</a:t>
            </a:r>
          </a:p>
          <a:p>
            <a:endParaRPr lang="sv-SE" sz="1600" dirty="0"/>
          </a:p>
          <a:p>
            <a:r>
              <a:rPr lang="sv-SE" sz="1600" kern="1400" spc="25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Alla regioner i norr kan </a:t>
            </a:r>
            <a:br>
              <a:rPr lang="sv-SE" sz="1600" kern="1400" spc="25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sv-SE" sz="1600" kern="1400" spc="25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söka medel för förbättringsarbeten inom barncancerområdet </a:t>
            </a:r>
            <a:r>
              <a:rPr lang="sv-SE" sz="1600" kern="1400" spc="25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  <a:hlinkClick r:id="rId5"/>
              </a:rPr>
              <a:t>https://cancercentrum.se/norr/vara-uppdrag/barn-och-unga/</a:t>
            </a:r>
            <a:endParaRPr lang="sv-SE" sz="1600" kern="1400" spc="25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49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8A9EC4-7E1C-692C-60F2-E6E30C89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67" y="333758"/>
            <a:ext cx="11222266" cy="931313"/>
          </a:xfrm>
        </p:spPr>
        <p:txBody>
          <a:bodyPr/>
          <a:lstStyle/>
          <a:p>
            <a:r>
              <a:rPr lang="sv-SE" sz="2800" dirty="0"/>
              <a:t>Ingen ökad förekomst av diagnoserna </a:t>
            </a:r>
            <a:r>
              <a:rPr lang="sv-SE" sz="2800" dirty="0" err="1"/>
              <a:t>Endometrioid</a:t>
            </a:r>
            <a:r>
              <a:rPr lang="sv-SE" sz="2800" dirty="0"/>
              <a:t> </a:t>
            </a:r>
            <a:r>
              <a:rPr lang="sv-SE" sz="2800" dirty="0" err="1"/>
              <a:t>intraepitelial</a:t>
            </a:r>
            <a:r>
              <a:rPr lang="sv-SE" sz="2800" dirty="0"/>
              <a:t> </a:t>
            </a:r>
            <a:r>
              <a:rPr lang="sv-SE" sz="2800" dirty="0" err="1"/>
              <a:t>neoplasi</a:t>
            </a:r>
            <a:r>
              <a:rPr lang="sv-SE" sz="2800" dirty="0"/>
              <a:t> (EIN) respektive </a:t>
            </a:r>
            <a:r>
              <a:rPr lang="sv-SE" sz="2800" dirty="0" err="1"/>
              <a:t>Endometrioid</a:t>
            </a:r>
            <a:r>
              <a:rPr lang="sv-SE" sz="2800" dirty="0"/>
              <a:t> cancer nationellt</a:t>
            </a:r>
            <a:br>
              <a:rPr lang="sv-SE" sz="2800" dirty="0"/>
            </a:br>
            <a:r>
              <a:rPr lang="sv-SE" sz="2800" dirty="0"/>
              <a:t>(orsakade bortopererade livmödrar på fel indikation i Uppsala)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B8E813F-7D5F-CB4A-B4BA-4E9B2941D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024" t="20775" r="7708" b="7672"/>
          <a:stretch/>
        </p:blipFill>
        <p:spPr>
          <a:xfrm>
            <a:off x="905567" y="1620941"/>
            <a:ext cx="8644484" cy="4282709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07FDD02-7782-18C4-626E-937A2AB73207}"/>
              </a:ext>
            </a:extLst>
          </p:cNvPr>
          <p:cNvSpPr txBox="1"/>
          <p:nvPr/>
        </p:nvSpPr>
        <p:spPr>
          <a:xfrm>
            <a:off x="9978501" y="3170992"/>
            <a:ext cx="1855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03 = Uppsala</a:t>
            </a:r>
          </a:p>
          <a:p>
            <a:r>
              <a:rPr lang="sv-SE" sz="2000" dirty="0"/>
              <a:t>22 = RVN </a:t>
            </a:r>
          </a:p>
          <a:p>
            <a:r>
              <a:rPr lang="sv-SE" sz="2000" dirty="0"/>
              <a:t>23 = RJH </a:t>
            </a:r>
          </a:p>
          <a:p>
            <a:r>
              <a:rPr lang="sv-SE" sz="2000" dirty="0"/>
              <a:t>24 = RV</a:t>
            </a:r>
          </a:p>
          <a:p>
            <a:r>
              <a:rPr lang="sv-SE" sz="2000" dirty="0"/>
              <a:t>25 = RN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663D33D-1D87-E10D-4559-C14DF50C36FB}"/>
              </a:ext>
            </a:extLst>
          </p:cNvPr>
          <p:cNvSpPr/>
          <p:nvPr/>
        </p:nvSpPr>
        <p:spPr>
          <a:xfrm>
            <a:off x="9978501" y="3160450"/>
            <a:ext cx="1855433" cy="16512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5A8F6D-5C2C-E07F-C0EA-5E3BA4A8B1FB}"/>
              </a:ext>
            </a:extLst>
          </p:cNvPr>
          <p:cNvSpPr txBox="1"/>
          <p:nvPr/>
        </p:nvSpPr>
        <p:spPr>
          <a:xfrm>
            <a:off x="1038730" y="6170272"/>
            <a:ext cx="7590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hlinkClick r:id="rId4"/>
              </a:rPr>
              <a:t>https://cancercentrum.se/samverkan/cancerdiagnoser/gynekologi/livmoderkropp/kvalitetssakring-av-ein/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18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A09D2-B6C1-8EA8-E8BB-660B9E76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66" y="229177"/>
            <a:ext cx="10380868" cy="931313"/>
          </a:xfrm>
        </p:spPr>
        <p:txBody>
          <a:bodyPr/>
          <a:lstStyle/>
          <a:p>
            <a:r>
              <a:rPr lang="sv-SE" dirty="0"/>
              <a:t>Förslag till reviderad statsbidragsbudget 2025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99C313-4B8E-66B9-8211-F2B72D42E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810" y="1105386"/>
            <a:ext cx="10699274" cy="51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5668" y="240533"/>
            <a:ext cx="10380663" cy="931863"/>
          </a:xfrm>
        </p:spPr>
        <p:txBody>
          <a:bodyPr/>
          <a:lstStyle/>
          <a:p>
            <a:r>
              <a:rPr lang="sv-SE" dirty="0"/>
              <a:t>Norra sjukvårdsregionen, rapporter för 2024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6427D7-75EC-5F2A-74FD-DEEF7C8DF947}"/>
              </a:ext>
            </a:extLst>
          </p:cNvPr>
          <p:cNvSpPr txBox="1"/>
          <p:nvPr/>
        </p:nvSpPr>
        <p:spPr>
          <a:xfrm>
            <a:off x="730928" y="1561036"/>
            <a:ext cx="4574056" cy="397031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Resultatrapport sjukvårdsregional cancerplan 2022-2024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Planen beskriver hur norra sjukvårds-regionen ska arbeta för att nå målen i den nationella cancerstrategin.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Ansvar för måluppfyllelse: i de flesta fall regionerna, ibland regionerna + RCC Norr.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Handlingsplaner i respektive region och processpecifika mål.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Slutredovisning vid FD:s junimöte.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574AF79-3568-5F92-51E5-F2CC099F1A89}"/>
              </a:ext>
            </a:extLst>
          </p:cNvPr>
          <p:cNvSpPr txBox="1"/>
          <p:nvPr/>
        </p:nvSpPr>
        <p:spPr>
          <a:xfrm>
            <a:off x="6644129" y="1561036"/>
            <a:ext cx="4816944" cy="39703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Årsrapport för RCC Norrs arbete enligt verksamhetsplan 2024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Planen beskriver arbetet för RCC Norrs anställda under 2024 för att bidra till att nå målen för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 den sjukvårdsregionala cancerplanen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 det nationella RCC-arbetet, fr.a. inom de områden där RCC Norr har nationellt stödansvar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 internt arbetsmiljöarbete.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Ansvar för måluppfyllelse: RCC Norr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l: vänster-höger 9">
            <a:extLst>
              <a:ext uri="{FF2B5EF4-FFF2-40B4-BE49-F238E27FC236}">
                <a16:creationId xmlns:a16="http://schemas.microsoft.com/office/drawing/2014/main" id="{AB53518C-E25A-65A9-F1DB-95CB213A6E50}"/>
              </a:ext>
            </a:extLst>
          </p:cNvPr>
          <p:cNvSpPr/>
          <p:nvPr/>
        </p:nvSpPr>
        <p:spPr>
          <a:xfrm>
            <a:off x="5449989" y="3430895"/>
            <a:ext cx="1049134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08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066FA7-21C3-F7E2-4BC7-198C51AB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Sjukvårdsregional cancerplan 2025–2028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9DB12C-F86E-D403-98DC-4CA8B9EE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3"/>
            <a:ext cx="10380868" cy="421422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2000" dirty="0"/>
              <a:t>Rubriker enligt EU:s cancerplan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sv-SE" sz="2000" dirty="0"/>
              <a:t>Förebyggande arbete (4 mål)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sv-SE" sz="2000" dirty="0"/>
              <a:t>Tidig upptäckt (7 mål)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sv-SE" sz="2000" dirty="0"/>
              <a:t>Diagnos och behandling (11 mål)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sv-SE" sz="20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Bättre livskvalitet för patienter och canceröverlevare (5 mål)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/>
              <a:t> (Totalt 27 mål)</a:t>
            </a:r>
          </a:p>
          <a:p>
            <a:pPr marL="0" indent="0">
              <a:lnSpc>
                <a:spcPct val="150000"/>
              </a:lnSpc>
              <a:buNone/>
            </a:pPr>
            <a:endParaRPr lang="sv-SE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sv-SE" sz="2000" dirty="0"/>
          </a:p>
        </p:txBody>
      </p:sp>
      <p:pic>
        <p:nvPicPr>
          <p:cNvPr id="4" name="Bildobjekt 3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FD27E5E9-E5FF-28F4-AB8E-C79C8C40F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3" t="18470" r="50727" b="6977"/>
          <a:stretch/>
        </p:blipFill>
        <p:spPr bwMode="auto">
          <a:xfrm>
            <a:off x="8909651" y="2087244"/>
            <a:ext cx="2564593" cy="3691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29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5B8D4C1-8A2F-7118-0EC4-8D0ED335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21" t="19837" r="25678" b="5528"/>
          <a:stretch/>
        </p:blipFill>
        <p:spPr>
          <a:xfrm>
            <a:off x="0" y="0"/>
            <a:ext cx="7359805" cy="685223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047B10C-3779-5E25-8FC4-451548776943}"/>
              </a:ext>
            </a:extLst>
          </p:cNvPr>
          <p:cNvSpPr txBox="1"/>
          <p:nvPr/>
        </p:nvSpPr>
        <p:spPr>
          <a:xfrm>
            <a:off x="7948863" y="834189"/>
            <a:ext cx="3561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solidFill>
                  <a:srgbClr val="212529"/>
                </a:solidFill>
                <a:latin typeface="+mn-lt"/>
              </a:rPr>
              <a:t>Status 21 mars:</a:t>
            </a:r>
          </a:p>
          <a:p>
            <a:r>
              <a:rPr lang="sv-SE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RCC Norr hade 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skickat ut 2500 </a:t>
            </a: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erbjudanden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fått 775 svar varav 72 personer godkända för studien 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58 bokade DT-undersökningar (7 i Lycksele, 21 i Skellefteå och 30 i Umeå)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AB450B7-1BE6-911B-5737-C25A3657DC2D}"/>
              </a:ext>
            </a:extLst>
          </p:cNvPr>
          <p:cNvSpPr/>
          <p:nvPr/>
        </p:nvSpPr>
        <p:spPr>
          <a:xfrm>
            <a:off x="7940842" y="834189"/>
            <a:ext cx="3569369" cy="25948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9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962289-F3C5-5FD9-B760-575EF258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Pediatriskt palliativt</a:t>
            </a:r>
            <a:br>
              <a:rPr lang="sv-SE" dirty="0"/>
            </a:br>
            <a:r>
              <a:rPr lang="sv-SE" dirty="0"/>
              <a:t>kompetenscentrum – PPKC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13DEEFA-24AC-FB90-FB89-0D177D64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4"/>
            <a:ext cx="6846849" cy="4032000"/>
          </a:xfrm>
        </p:spPr>
        <p:txBody>
          <a:bodyPr/>
          <a:lstStyle/>
          <a:p>
            <a:r>
              <a:rPr lang="sv-SE" sz="1800" dirty="0"/>
              <a:t>Invigdes 3 februari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https://cancercentrum.se/norr/vara-uppdrag/palliativ-vard/palliativ-vard-i-norr/pediatriskt-palliativt-kompetenscentrum/</a:t>
            </a:r>
            <a:r>
              <a:rPr lang="sv-SE" sz="1800" dirty="0"/>
              <a:t>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52ACDC-FE37-FD09-CB2B-D0AE86C904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4" t="18536" r="33299" b="6017"/>
          <a:stretch/>
        </p:blipFill>
        <p:spPr>
          <a:xfrm>
            <a:off x="7565940" y="0"/>
            <a:ext cx="4456354" cy="6265905"/>
          </a:xfrm>
          <a:prstGeom prst="rect">
            <a:avLst/>
          </a:prstGeom>
        </p:spPr>
      </p:pic>
      <p:pic>
        <p:nvPicPr>
          <p:cNvPr id="3" name="Bildobjekt 2" descr="En bild som visar klädsel, scen, galleri, person&#10;&#10;Automatiskt genererad beskrivning">
            <a:extLst>
              <a:ext uri="{FF2B5EF4-FFF2-40B4-BE49-F238E27FC236}">
                <a16:creationId xmlns:a16="http://schemas.microsoft.com/office/drawing/2014/main" id="{00138087-7BFD-757A-9F6F-1BCD2FBDA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8" y="3506958"/>
            <a:ext cx="562229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1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text, elektronik, skärmbild, programvara&#10;&#10;AI-genererat innehåll kan vara felaktigt.">
            <a:extLst>
              <a:ext uri="{FF2B5EF4-FFF2-40B4-BE49-F238E27FC236}">
                <a16:creationId xmlns:a16="http://schemas.microsoft.com/office/drawing/2014/main" id="{35AE949A-E324-CE5A-31E3-0AF4CE8B5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83" t="28036" r="19186" b="37328"/>
          <a:stretch/>
        </p:blipFill>
        <p:spPr bwMode="auto">
          <a:xfrm>
            <a:off x="620020" y="259643"/>
            <a:ext cx="10766631" cy="4872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9136704-5A4C-7289-033B-2650B78C8E09}"/>
              </a:ext>
            </a:extLst>
          </p:cNvPr>
          <p:cNvSpPr txBox="1"/>
          <p:nvPr/>
        </p:nvSpPr>
        <p:spPr>
          <a:xfrm>
            <a:off x="835741" y="5220928"/>
            <a:ext cx="1040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Nu etablerat samarbete även med uppföljningsmottagningen efter barncancer.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Uppföljning av unga cancerdrabbade (≥25 år) finns med i förslaget till uppdaterad nationell cancerstrategi.</a:t>
            </a:r>
          </a:p>
        </p:txBody>
      </p:sp>
    </p:spTree>
    <p:extLst>
      <p:ext uri="{BB962C8B-B14F-4D97-AF65-F5344CB8AC3E}">
        <p14:creationId xmlns:p14="http://schemas.microsoft.com/office/powerpoint/2010/main" val="182314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C2301-72F0-93F1-1992-A93DA8EA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Införande av hälsoinformatörer i norr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213436-4F1A-6132-F16B-CDE2B6E75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>
                <a:latin typeface="+mn-lt"/>
              </a:rPr>
              <a:t>Grundkoncept från RCC Stockholm Gotland, anpassas till förutsättningar i norr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Östersunds kommun och Skellefteå kommun ingår nu i projektet. Fokus migrant-perspektiv samt i RJH fram till sommaren HPV-vaccination (utrotningsprojektet)</a:t>
            </a:r>
            <a:endParaRPr lang="sv-SE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U</a:t>
            </a:r>
            <a:r>
              <a:rPr lang="sv-SE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rval av kommuner i RN och RVN planeras </a:t>
            </a:r>
            <a:br>
              <a:rPr lang="sv-SE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baseras mer utifrån lågt deltagande i </a:t>
            </a:r>
            <a:br>
              <a:rPr lang="sv-SE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screeningprogram.</a:t>
            </a:r>
            <a:endParaRPr lang="sv-SE" sz="1800" dirty="0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Hälsoinformatörer</a:t>
            </a:r>
            <a:b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- ska bo i aktuell kommun</a:t>
            </a:r>
            <a:b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- ska ha god kunskap- och lokalkännedom </a:t>
            </a:r>
            <a:b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om den aktuella kommunen (dess kultur) </a:t>
            </a:r>
            <a:b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- ska ha mycket goda kunskaper i svenska </a:t>
            </a:r>
            <a:b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och vid migrantfokus tala fler språk</a:t>
            </a:r>
            <a:b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sv-SE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- får utbildning och stöd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Platshållare för innehåll 3" descr="En bild som visar klädsel, person, inomhus, text&#10;&#10;Automatiskt genererad beskrivning">
            <a:extLst>
              <a:ext uri="{FF2B5EF4-FFF2-40B4-BE49-F238E27FC236}">
                <a16:creationId xmlns:a16="http://schemas.microsoft.com/office/drawing/2014/main" id="{230EB919-F110-3FD0-05CD-7A2CA2135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3905" r="9766" b="4235"/>
          <a:stretch/>
        </p:blipFill>
        <p:spPr>
          <a:xfrm>
            <a:off x="6096000" y="3541059"/>
            <a:ext cx="5791411" cy="23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781C8-85A0-60A8-9D23-29587911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66" y="72738"/>
            <a:ext cx="10380868" cy="931313"/>
          </a:xfrm>
        </p:spPr>
        <p:txBody>
          <a:bodyPr/>
          <a:lstStyle/>
          <a:p>
            <a:r>
              <a:rPr lang="sv-SE" dirty="0"/>
              <a:t>Canceröverenskommelsen 2024 – medel för förbättringsarbeten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FD5B4F-F513-3B09-4BCE-4E599CF6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0298"/>
            <a:ext cx="10380868" cy="4032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Medel att fördela:</a:t>
            </a:r>
          </a:p>
          <a:p>
            <a:r>
              <a:rPr lang="sv-SE" dirty="0"/>
              <a:t>Patologi 5,1 mnkr</a:t>
            </a:r>
          </a:p>
          <a:p>
            <a:r>
              <a:rPr lang="sv-SE" dirty="0"/>
              <a:t>Bilddiagnostik 5,1 mnkr</a:t>
            </a:r>
          </a:p>
          <a:p>
            <a:r>
              <a:rPr lang="sv-SE" dirty="0"/>
              <a:t>Cancerrehab/</a:t>
            </a:r>
            <a:br>
              <a:rPr lang="sv-SE" dirty="0"/>
            </a:br>
            <a:r>
              <a:rPr lang="sv-SE" dirty="0"/>
              <a:t>palliativ vård 8,5 mnkr</a:t>
            </a:r>
          </a:p>
          <a:p>
            <a:pPr marL="0" indent="0">
              <a:buNone/>
            </a:pPr>
            <a:br>
              <a:rPr lang="sv-SE" dirty="0"/>
            </a:br>
            <a:r>
              <a:rPr lang="sv-SE" dirty="0"/>
              <a:t>Totalt 64 beviljade projekt</a:t>
            </a:r>
            <a:br>
              <a:rPr lang="sv-SE" dirty="0"/>
            </a:br>
            <a:r>
              <a:rPr lang="sv-SE" dirty="0"/>
              <a:t>i norra sjukvårdsregionen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A9CD44-0B5E-0DF8-12E9-0E8953F4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089045"/>
              </p:ext>
            </p:extLst>
          </p:nvPr>
        </p:nvGraphicFramePr>
        <p:xfrm>
          <a:off x="4418001" y="597568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DBA024-3933-3E15-8704-4B2337C25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609293"/>
              </p:ext>
            </p:extLst>
          </p:nvPr>
        </p:nvGraphicFramePr>
        <p:xfrm>
          <a:off x="7424297" y="597568"/>
          <a:ext cx="5069305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FBA01D8-5E08-406E-EE52-CAEE103C1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797600"/>
              </p:ext>
            </p:extLst>
          </p:nvPr>
        </p:nvGraphicFramePr>
        <p:xfrm>
          <a:off x="5991725" y="3517231"/>
          <a:ext cx="4820653" cy="293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7946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KR RCC">
  <a:themeElements>
    <a:clrScheme name="SKR 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5092"/>
      </a:accent1>
      <a:accent2>
        <a:srgbClr val="19975D"/>
      </a:accent2>
      <a:accent3>
        <a:srgbClr val="E56284"/>
      </a:accent3>
      <a:accent4>
        <a:srgbClr val="00B3F6"/>
      </a:accent4>
      <a:accent5>
        <a:srgbClr val="DB5524"/>
      </a:accent5>
      <a:accent6>
        <a:srgbClr val="A29B96"/>
      </a:accent6>
      <a:hlink>
        <a:srgbClr val="7C458A"/>
      </a:hlink>
      <a:folHlink>
        <a:srgbClr val="DB5524"/>
      </a:folHlink>
    </a:clrScheme>
    <a:fontScheme name="SKR R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RCC- Norr.potx" id="{4C9F51D1-C968-4D6C-ACB2-BCD8DC926E11}" vid="{038FAC87-A562-41E0-B49C-BAD5E9170C7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28E12BB695E943A0554A8710245380" ma:contentTypeVersion="13" ma:contentTypeDescription="Skapa ett nytt dokument." ma:contentTypeScope="" ma:versionID="a7a042985048bb24ec944070831b5910">
  <xsd:schema xmlns:xsd="http://www.w3.org/2001/XMLSchema" xmlns:xs="http://www.w3.org/2001/XMLSchema" xmlns:p="http://schemas.microsoft.com/office/2006/metadata/properties" xmlns:ns2="e8cd9034-6e4d-41b2-8055-71f27f366520" xmlns:ns3="b12ba012-5569-4edc-a5c5-06f8c454b9c1" targetNamespace="http://schemas.microsoft.com/office/2006/metadata/properties" ma:root="true" ma:fieldsID="fdfa2ca9fd93f6fc930e6bd669694cd3" ns2:_="" ns3:_="">
    <xsd:import namespace="e8cd9034-6e4d-41b2-8055-71f27f366520"/>
    <xsd:import namespace="b12ba012-5569-4edc-a5c5-06f8c454b9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d9034-6e4d-41b2-8055-71f27f3665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c7cd0852-4cf6-445e-8af3-03b653cecd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ba012-5569-4edc-a5c5-06f8c454b9c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5a502e0-5f17-4b83-92eb-6cf9d4b07fc0}" ma:internalName="TaxCatchAll" ma:showField="CatchAllData" ma:web="b12ba012-5569-4edc-a5c5-06f8c454b9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cd9034-6e4d-41b2-8055-71f27f366520">
      <Terms xmlns="http://schemas.microsoft.com/office/infopath/2007/PartnerControls"/>
    </lcf76f155ced4ddcb4097134ff3c332f>
    <TaxCatchAll xmlns="b12ba012-5569-4edc-a5c5-06f8c454b9c1" xsi:nil="true"/>
  </documentManagement>
</p:properties>
</file>

<file path=customXml/itemProps1.xml><?xml version="1.0" encoding="utf-8"?>
<ds:datastoreItem xmlns:ds="http://schemas.openxmlformats.org/officeDocument/2006/customXml" ds:itemID="{8164BB19-E037-41A1-BD0E-7344407DA4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088D2-C0A4-4FC4-BE03-5A831FFE1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d9034-6e4d-41b2-8055-71f27f366520"/>
    <ds:schemaRef ds:uri="b12ba012-5569-4edc-a5c5-06f8c454b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A5EF36-2F5B-41E5-A3F1-E3E10556DB3F}">
  <ds:schemaRefs>
    <ds:schemaRef ds:uri="http://schemas.microsoft.com/office/2006/metadata/properties"/>
    <ds:schemaRef ds:uri="http://schemas.microsoft.com/office/infopath/2007/PartnerControls"/>
    <ds:schemaRef ds:uri="e8cd9034-6e4d-41b2-8055-71f27f366520"/>
    <ds:schemaRef ds:uri="b12ba012-5569-4edc-a5c5-06f8c454b9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RCC- Norr</Template>
  <TotalTime>9358</TotalTime>
  <Words>610</Words>
  <Application>Microsoft Office PowerPoint</Application>
  <PresentationFormat>Bredbild</PresentationFormat>
  <Paragraphs>90</Paragraphs>
  <Slides>15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Dosis</vt:lpstr>
      <vt:lpstr>Symbol</vt:lpstr>
      <vt:lpstr>SKR RCC</vt:lpstr>
      <vt:lpstr>Årsrapport RCC Norr 2024 samt reviderad statsbidragsbudget för 2025 </vt:lpstr>
      <vt:lpstr>Förslag till reviderad statsbidragsbudget 2025</vt:lpstr>
      <vt:lpstr>Norra sjukvårdsregionen, rapporter för 2024</vt:lpstr>
      <vt:lpstr>Sjukvårdsregional cancerplan 2025–2028</vt:lpstr>
      <vt:lpstr>PowerPoint-presentation</vt:lpstr>
      <vt:lpstr>Pediatriskt palliativt kompetenscentrum – PPKC</vt:lpstr>
      <vt:lpstr>PowerPoint-presentation</vt:lpstr>
      <vt:lpstr>Införande av hälsoinformatörer i norr</vt:lpstr>
      <vt:lpstr>Canceröverenskommelsen 2024 – medel för förbättringsarbeten</vt:lpstr>
      <vt:lpstr>PowerPoint-presentation</vt:lpstr>
      <vt:lpstr>Ekonomisk redovisning</vt:lpstr>
      <vt:lpstr>Ekonomisk redovisning</vt:lpstr>
      <vt:lpstr>HPV-vaccination – utrotningsprojektet </vt:lpstr>
      <vt:lpstr>Barncancer</vt:lpstr>
      <vt:lpstr>Ingen ökad förekomst av diagnoserna Endometrioid intraepitelial neoplasi (EIN) respektive Endometrioid cancer nationellt (orsakade bortopererade livmödrar på fel indikation i Uppsala)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Bergfors</dc:creator>
  <cp:lastModifiedBy>Anna-Lena Sunesson</cp:lastModifiedBy>
  <cp:revision>166</cp:revision>
  <dcterms:created xsi:type="dcterms:W3CDTF">2024-02-28T13:32:54Z</dcterms:created>
  <dcterms:modified xsi:type="dcterms:W3CDTF">2025-03-27T11:14:22Z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0x0101004D28E12BB695E943A0554A8710245380</vt:lpwstr>
  </property>
</Properties>
</file>