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117" r:id="rId4"/>
    <p:sldId id="2109" r:id="rId5"/>
    <p:sldId id="331" r:id="rId6"/>
    <p:sldId id="259" r:id="rId7"/>
    <p:sldId id="273" r:id="rId8"/>
    <p:sldId id="2107" r:id="rId9"/>
    <p:sldId id="3501" r:id="rId10"/>
    <p:sldId id="2151" r:id="rId11"/>
    <p:sldId id="2111" r:id="rId12"/>
    <p:sldId id="2112" r:id="rId13"/>
    <p:sldId id="2113" r:id="rId14"/>
    <p:sldId id="2116" r:id="rId15"/>
    <p:sldId id="2114" r:id="rId16"/>
    <p:sldId id="3486" r:id="rId17"/>
    <p:sldId id="2110" r:id="rId18"/>
    <p:sldId id="2118" r:id="rId19"/>
    <p:sldId id="3488" r:id="rId20"/>
    <p:sldId id="3489" r:id="rId21"/>
    <p:sldId id="3490" r:id="rId22"/>
    <p:sldId id="3482" r:id="rId23"/>
    <p:sldId id="3483" r:id="rId24"/>
    <p:sldId id="3504" r:id="rId25"/>
    <p:sldId id="2119" r:id="rId26"/>
    <p:sldId id="347" r:id="rId27"/>
    <p:sldId id="348" r:id="rId28"/>
    <p:sldId id="295" r:id="rId29"/>
    <p:sldId id="294" r:id="rId30"/>
    <p:sldId id="3485" r:id="rId31"/>
    <p:sldId id="3502" r:id="rId32"/>
    <p:sldId id="3498" r:id="rId33"/>
    <p:sldId id="3499" r:id="rId34"/>
    <p:sldId id="3500" r:id="rId35"/>
    <p:sldId id="3484" r:id="rId36"/>
    <p:sldId id="3491" r:id="rId37"/>
    <p:sldId id="3492" r:id="rId38"/>
    <p:sldId id="3473" r:id="rId39"/>
    <p:sldId id="3493" r:id="rId40"/>
    <p:sldId id="3494" r:id="rId41"/>
    <p:sldId id="3495" r:id="rId42"/>
    <p:sldId id="257" r:id="rId43"/>
    <p:sldId id="3478" r:id="rId44"/>
    <p:sldId id="3496" r:id="rId45"/>
    <p:sldId id="3497" r:id="rId4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22807A6-F235-4B1F-A752-28476582AC4D}">
          <p14:sldIdLst>
            <p14:sldId id="256"/>
            <p14:sldId id="2117"/>
            <p14:sldId id="2109"/>
            <p14:sldId id="331"/>
            <p14:sldId id="259"/>
            <p14:sldId id="273"/>
            <p14:sldId id="2107"/>
            <p14:sldId id="3501"/>
            <p14:sldId id="2151"/>
            <p14:sldId id="2111"/>
            <p14:sldId id="2112"/>
            <p14:sldId id="2113"/>
            <p14:sldId id="2116"/>
            <p14:sldId id="2114"/>
            <p14:sldId id="3486"/>
            <p14:sldId id="2110"/>
            <p14:sldId id="2118"/>
          </p14:sldIdLst>
        </p14:section>
        <p14:section name="Regionavtal 2021 – Nuläge och planering " id="{A572D391-5D3B-4B1A-A41B-86D916157B7D}">
          <p14:sldIdLst>
            <p14:sldId id="3488"/>
            <p14:sldId id="3489"/>
            <p14:sldId id="3490"/>
            <p14:sldId id="3482"/>
            <p14:sldId id="3483"/>
            <p14:sldId id="3504"/>
            <p14:sldId id="2119"/>
            <p14:sldId id="347"/>
            <p14:sldId id="348"/>
            <p14:sldId id="295"/>
            <p14:sldId id="294"/>
            <p14:sldId id="3485"/>
            <p14:sldId id="3502"/>
            <p14:sldId id="3498"/>
            <p14:sldId id="3499"/>
            <p14:sldId id="3500"/>
            <p14:sldId id="3484"/>
            <p14:sldId id="3491"/>
            <p14:sldId id="3492"/>
            <p14:sldId id="3473"/>
            <p14:sldId id="3493"/>
            <p14:sldId id="3494"/>
            <p14:sldId id="3495"/>
            <p14:sldId id="257"/>
            <p14:sldId id="3478"/>
            <p14:sldId id="3496"/>
            <p14:sldId id="34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83" autoAdjust="0"/>
    <p:restoredTop sz="69265" autoAdjust="0"/>
  </p:normalViewPr>
  <p:slideViewPr>
    <p:cSldViewPr snapToGrid="0">
      <p:cViewPr varScale="1">
        <p:scale>
          <a:sx n="100" d="100"/>
          <a:sy n="100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01E71-2C57-41EF-96DF-E25D87C0D4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FEDBBE5-AF87-425F-9620-5017A126915B}">
      <dgm:prSet phldrT="[Text]"/>
      <dgm:spPr/>
      <dgm:t>
        <a:bodyPr/>
        <a:lstStyle/>
        <a:p>
          <a:r>
            <a:rPr lang="sv-SE" dirty="0"/>
            <a:t>februari</a:t>
          </a:r>
        </a:p>
      </dgm:t>
    </dgm:pt>
    <dgm:pt modelId="{C1685B2F-E8AD-4027-9679-65D8626244AF}" type="parTrans" cxnId="{6AFE66AE-F277-4A67-9EEE-A39A3D08095C}">
      <dgm:prSet/>
      <dgm:spPr/>
      <dgm:t>
        <a:bodyPr/>
        <a:lstStyle/>
        <a:p>
          <a:endParaRPr lang="sv-SE"/>
        </a:p>
      </dgm:t>
    </dgm:pt>
    <dgm:pt modelId="{A28DCC7D-FB8F-4E67-B6B2-EC2F77F7A023}" type="sibTrans" cxnId="{6AFE66AE-F277-4A67-9EEE-A39A3D08095C}">
      <dgm:prSet/>
      <dgm:spPr/>
      <dgm:t>
        <a:bodyPr/>
        <a:lstStyle/>
        <a:p>
          <a:endParaRPr lang="sv-SE"/>
        </a:p>
      </dgm:t>
    </dgm:pt>
    <dgm:pt modelId="{A4818282-2A00-492E-BC89-6A9584053EA0}">
      <dgm:prSet phldrT="[Text]"/>
      <dgm:spPr/>
      <dgm:t>
        <a:bodyPr/>
        <a:lstStyle/>
        <a:p>
          <a:r>
            <a:rPr lang="sv-SE" dirty="0"/>
            <a:t>Mars</a:t>
          </a:r>
        </a:p>
      </dgm:t>
    </dgm:pt>
    <dgm:pt modelId="{97786F34-459E-4215-ABD6-F7F0BB5053D7}" type="parTrans" cxnId="{0902F700-5985-47AF-A3A8-EEB0FC883202}">
      <dgm:prSet/>
      <dgm:spPr/>
      <dgm:t>
        <a:bodyPr/>
        <a:lstStyle/>
        <a:p>
          <a:endParaRPr lang="sv-SE"/>
        </a:p>
      </dgm:t>
    </dgm:pt>
    <dgm:pt modelId="{8ADB34EA-D7D5-4ADC-86DC-84A3D74A2D14}" type="sibTrans" cxnId="{0902F700-5985-47AF-A3A8-EEB0FC883202}">
      <dgm:prSet/>
      <dgm:spPr/>
      <dgm:t>
        <a:bodyPr/>
        <a:lstStyle/>
        <a:p>
          <a:endParaRPr lang="sv-SE"/>
        </a:p>
      </dgm:t>
    </dgm:pt>
    <dgm:pt modelId="{D57C4240-E91D-478B-9A4A-0F0C65FAA06C}">
      <dgm:prSet phldrT="[Text]"/>
      <dgm:spPr/>
      <dgm:t>
        <a:bodyPr/>
        <a:lstStyle/>
        <a:p>
          <a:r>
            <a:rPr lang="sv-SE" dirty="0"/>
            <a:t>maj/juni</a:t>
          </a:r>
        </a:p>
      </dgm:t>
    </dgm:pt>
    <dgm:pt modelId="{427D4311-C5F7-4271-8AC7-A481B9210F92}" type="parTrans" cxnId="{22BC71E2-D752-4B0A-B62B-EB724D8D33A8}">
      <dgm:prSet/>
      <dgm:spPr/>
      <dgm:t>
        <a:bodyPr/>
        <a:lstStyle/>
        <a:p>
          <a:endParaRPr lang="sv-SE"/>
        </a:p>
      </dgm:t>
    </dgm:pt>
    <dgm:pt modelId="{F0AB1972-A343-4907-8F0D-77A1AAEAE1B0}" type="sibTrans" cxnId="{22BC71E2-D752-4B0A-B62B-EB724D8D33A8}">
      <dgm:prSet/>
      <dgm:spPr/>
      <dgm:t>
        <a:bodyPr/>
        <a:lstStyle/>
        <a:p>
          <a:endParaRPr lang="sv-SE"/>
        </a:p>
      </dgm:t>
    </dgm:pt>
    <dgm:pt modelId="{B5A3DE1F-F3E8-40B3-B00F-595C7707702D}">
      <dgm:prSet phldrT="[Text]"/>
      <dgm:spPr/>
      <dgm:t>
        <a:bodyPr/>
        <a:lstStyle/>
        <a:p>
          <a:r>
            <a:rPr lang="sv-SE" dirty="0"/>
            <a:t>augusti</a:t>
          </a:r>
        </a:p>
      </dgm:t>
    </dgm:pt>
    <dgm:pt modelId="{53E7986D-FBFD-403F-A3E2-848463740C2E}" type="parTrans" cxnId="{83067B58-8137-4A6D-A38C-D87165C7D05E}">
      <dgm:prSet/>
      <dgm:spPr/>
      <dgm:t>
        <a:bodyPr/>
        <a:lstStyle/>
        <a:p>
          <a:endParaRPr lang="sv-SE"/>
        </a:p>
      </dgm:t>
    </dgm:pt>
    <dgm:pt modelId="{399731EE-940B-4686-85DA-301A9DE625D4}" type="sibTrans" cxnId="{83067B58-8137-4A6D-A38C-D87165C7D05E}">
      <dgm:prSet/>
      <dgm:spPr/>
      <dgm:t>
        <a:bodyPr/>
        <a:lstStyle/>
        <a:p>
          <a:endParaRPr lang="sv-SE"/>
        </a:p>
      </dgm:t>
    </dgm:pt>
    <dgm:pt modelId="{E7E958EA-2C99-4D74-833F-00414BA19517}">
      <dgm:prSet phldrT="[Text]"/>
      <dgm:spPr/>
      <dgm:t>
        <a:bodyPr/>
        <a:lstStyle/>
        <a:p>
          <a:r>
            <a:rPr lang="sv-SE" dirty="0"/>
            <a:t>oktober</a:t>
          </a:r>
        </a:p>
      </dgm:t>
    </dgm:pt>
    <dgm:pt modelId="{CF45648F-39DE-475B-A8AD-F0674FE87D9F}" type="parTrans" cxnId="{1391F413-E771-4016-845E-7D0639835D35}">
      <dgm:prSet/>
      <dgm:spPr/>
      <dgm:t>
        <a:bodyPr/>
        <a:lstStyle/>
        <a:p>
          <a:endParaRPr lang="sv-SE"/>
        </a:p>
      </dgm:t>
    </dgm:pt>
    <dgm:pt modelId="{1B4876AA-0B02-405C-B5BB-70D89B58D7EF}" type="sibTrans" cxnId="{1391F413-E771-4016-845E-7D0639835D35}">
      <dgm:prSet/>
      <dgm:spPr/>
      <dgm:t>
        <a:bodyPr/>
        <a:lstStyle/>
        <a:p>
          <a:endParaRPr lang="sv-SE"/>
        </a:p>
      </dgm:t>
    </dgm:pt>
    <dgm:pt modelId="{8C88164D-3157-444F-B44F-FC812EF5219F}">
      <dgm:prSet phldrT="[Text]"/>
      <dgm:spPr/>
      <dgm:t>
        <a:bodyPr/>
        <a:lstStyle/>
        <a:p>
          <a:r>
            <a:rPr lang="sv-SE" dirty="0"/>
            <a:t>december</a:t>
          </a:r>
        </a:p>
      </dgm:t>
    </dgm:pt>
    <dgm:pt modelId="{2F611810-7B8F-4ACD-B10D-75A52A643FDB}" type="parTrans" cxnId="{9A88BFF8-DB29-4838-8E3E-0D6D948EDC2B}">
      <dgm:prSet/>
      <dgm:spPr/>
      <dgm:t>
        <a:bodyPr/>
        <a:lstStyle/>
        <a:p>
          <a:endParaRPr lang="sv-SE"/>
        </a:p>
      </dgm:t>
    </dgm:pt>
    <dgm:pt modelId="{098C14C4-E25A-4846-B4BB-0FAF9E634E62}" type="sibTrans" cxnId="{9A88BFF8-DB29-4838-8E3E-0D6D948EDC2B}">
      <dgm:prSet/>
      <dgm:spPr/>
      <dgm:t>
        <a:bodyPr/>
        <a:lstStyle/>
        <a:p>
          <a:endParaRPr lang="sv-SE"/>
        </a:p>
      </dgm:t>
    </dgm:pt>
    <dgm:pt modelId="{D8F8E559-B8EA-4DB2-AC49-14775D4617B5}">
      <dgm:prSet phldrT="[Text]"/>
      <dgm:spPr/>
      <dgm:t>
        <a:bodyPr/>
        <a:lstStyle/>
        <a:p>
          <a:r>
            <a:rPr lang="sv-SE" dirty="0"/>
            <a:t>januari</a:t>
          </a:r>
        </a:p>
      </dgm:t>
    </dgm:pt>
    <dgm:pt modelId="{F7D667E2-B043-43D4-9696-E2BE18335A49}" type="parTrans" cxnId="{63FF2C0C-0ED3-4CEA-8A62-6FFDBED5D87C}">
      <dgm:prSet/>
      <dgm:spPr/>
      <dgm:t>
        <a:bodyPr/>
        <a:lstStyle/>
        <a:p>
          <a:endParaRPr lang="sv-SE"/>
        </a:p>
      </dgm:t>
    </dgm:pt>
    <dgm:pt modelId="{E38C4312-E1E5-41E7-B859-B070B4FC290D}" type="sibTrans" cxnId="{63FF2C0C-0ED3-4CEA-8A62-6FFDBED5D87C}">
      <dgm:prSet/>
      <dgm:spPr/>
      <dgm:t>
        <a:bodyPr/>
        <a:lstStyle/>
        <a:p>
          <a:endParaRPr lang="sv-SE"/>
        </a:p>
      </dgm:t>
    </dgm:pt>
    <dgm:pt modelId="{61CF5DC4-9C58-4ADC-83B3-730A11230DC7}">
      <dgm:prSet phldrT="[Text]"/>
      <dgm:spPr/>
      <dgm:t>
        <a:bodyPr/>
        <a:lstStyle/>
        <a:p>
          <a:r>
            <a:rPr lang="sv-SE" dirty="0"/>
            <a:t>april</a:t>
          </a:r>
        </a:p>
      </dgm:t>
    </dgm:pt>
    <dgm:pt modelId="{C60EB758-D732-45B0-A181-0A4CE7DD85F6}" type="parTrans" cxnId="{4310689D-8CA8-4624-861F-6C7AC6B6410A}">
      <dgm:prSet/>
      <dgm:spPr/>
      <dgm:t>
        <a:bodyPr/>
        <a:lstStyle/>
        <a:p>
          <a:endParaRPr lang="sv-SE"/>
        </a:p>
      </dgm:t>
    </dgm:pt>
    <dgm:pt modelId="{FFB7982A-62A1-4241-8285-0C219A646CCB}" type="sibTrans" cxnId="{4310689D-8CA8-4624-861F-6C7AC6B6410A}">
      <dgm:prSet/>
      <dgm:spPr/>
      <dgm:t>
        <a:bodyPr/>
        <a:lstStyle/>
        <a:p>
          <a:endParaRPr lang="sv-SE"/>
        </a:p>
      </dgm:t>
    </dgm:pt>
    <dgm:pt modelId="{8C22D555-AF64-4902-8CEB-6272BC560AE4}" type="pres">
      <dgm:prSet presAssocID="{6CE01E71-2C57-41EF-96DF-E25D87C0D467}" presName="Name0" presStyleCnt="0">
        <dgm:presLayoutVars>
          <dgm:dir/>
          <dgm:animLvl val="lvl"/>
          <dgm:resizeHandles val="exact"/>
        </dgm:presLayoutVars>
      </dgm:prSet>
      <dgm:spPr/>
    </dgm:pt>
    <dgm:pt modelId="{38BAD329-1FDF-4E35-A96A-B92F18CB69BB}" type="pres">
      <dgm:prSet presAssocID="{D8F8E559-B8EA-4DB2-AC49-14775D4617B5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93FFC8E4-92EA-449D-84D3-FC3E6469E218}" type="pres">
      <dgm:prSet presAssocID="{E38C4312-E1E5-41E7-B859-B070B4FC290D}" presName="parTxOnlySpace" presStyleCnt="0"/>
      <dgm:spPr/>
    </dgm:pt>
    <dgm:pt modelId="{4B5540FC-8EBA-4536-A9D4-4428D573EBAF}" type="pres">
      <dgm:prSet presAssocID="{4FEDBBE5-AF87-425F-9620-5017A126915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E18C7C01-3EE2-440D-B89E-56F3C076C518}" type="pres">
      <dgm:prSet presAssocID="{A28DCC7D-FB8F-4E67-B6B2-EC2F77F7A023}" presName="parTxOnlySpace" presStyleCnt="0"/>
      <dgm:spPr/>
    </dgm:pt>
    <dgm:pt modelId="{0AC70C45-EF50-46EC-9C6D-9C3C430B1FC1}" type="pres">
      <dgm:prSet presAssocID="{A4818282-2A00-492E-BC89-6A9584053EA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CD2C12D7-5B6C-4E33-A5EF-F625C86633D2}" type="pres">
      <dgm:prSet presAssocID="{8ADB34EA-D7D5-4ADC-86DC-84A3D74A2D14}" presName="parTxOnlySpace" presStyleCnt="0"/>
      <dgm:spPr/>
    </dgm:pt>
    <dgm:pt modelId="{74B690CD-7220-40D8-997F-89EADB4B3FD9}" type="pres">
      <dgm:prSet presAssocID="{61CF5DC4-9C58-4ADC-83B3-730A11230DC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AF12ED63-2563-4FF1-8DFD-77DDA62047DF}" type="pres">
      <dgm:prSet presAssocID="{FFB7982A-62A1-4241-8285-0C219A646CCB}" presName="parTxOnlySpace" presStyleCnt="0"/>
      <dgm:spPr/>
    </dgm:pt>
    <dgm:pt modelId="{D3C58D87-7BF6-486D-B835-DF4CB8ABE193}" type="pres">
      <dgm:prSet presAssocID="{D57C4240-E91D-478B-9A4A-0F0C65FAA06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8A7EEB4B-7601-44C3-AC53-7CE33792EF8C}" type="pres">
      <dgm:prSet presAssocID="{F0AB1972-A343-4907-8F0D-77A1AAEAE1B0}" presName="parTxOnlySpace" presStyleCnt="0"/>
      <dgm:spPr/>
    </dgm:pt>
    <dgm:pt modelId="{853667AB-72F8-4AFD-BE9D-59E176A8AD67}" type="pres">
      <dgm:prSet presAssocID="{B5A3DE1F-F3E8-40B3-B00F-595C7707702D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84C5B6F6-98A5-4937-AD52-DD3225B1B0FA}" type="pres">
      <dgm:prSet presAssocID="{399731EE-940B-4686-85DA-301A9DE625D4}" presName="parTxOnlySpace" presStyleCnt="0"/>
      <dgm:spPr/>
    </dgm:pt>
    <dgm:pt modelId="{EDDE674D-9A5E-4FE3-954B-A6E26B361B00}" type="pres">
      <dgm:prSet presAssocID="{E7E958EA-2C99-4D74-833F-00414BA1951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D8C453A5-896B-4055-A46E-63ED5513F3E7}" type="pres">
      <dgm:prSet presAssocID="{1B4876AA-0B02-405C-B5BB-70D89B58D7EF}" presName="parTxOnlySpace" presStyleCnt="0"/>
      <dgm:spPr/>
    </dgm:pt>
    <dgm:pt modelId="{F47DC057-9073-492F-BB9B-0F03313CE4AE}" type="pres">
      <dgm:prSet presAssocID="{8C88164D-3157-444F-B44F-FC812EF5219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0902F700-5985-47AF-A3A8-EEB0FC883202}" srcId="{6CE01E71-2C57-41EF-96DF-E25D87C0D467}" destId="{A4818282-2A00-492E-BC89-6A9584053EA0}" srcOrd="2" destOrd="0" parTransId="{97786F34-459E-4215-ABD6-F7F0BB5053D7}" sibTransId="{8ADB34EA-D7D5-4ADC-86DC-84A3D74A2D14}"/>
    <dgm:cxn modelId="{63FF2C0C-0ED3-4CEA-8A62-6FFDBED5D87C}" srcId="{6CE01E71-2C57-41EF-96DF-E25D87C0D467}" destId="{D8F8E559-B8EA-4DB2-AC49-14775D4617B5}" srcOrd="0" destOrd="0" parTransId="{F7D667E2-B043-43D4-9696-E2BE18335A49}" sibTransId="{E38C4312-E1E5-41E7-B859-B070B4FC290D}"/>
    <dgm:cxn modelId="{7FDFB413-3BE2-4ACC-A590-F36FAC574B36}" type="presOf" srcId="{D57C4240-E91D-478B-9A4A-0F0C65FAA06C}" destId="{D3C58D87-7BF6-486D-B835-DF4CB8ABE193}" srcOrd="0" destOrd="0" presId="urn:microsoft.com/office/officeart/2005/8/layout/chevron1"/>
    <dgm:cxn modelId="{1391F413-E771-4016-845E-7D0639835D35}" srcId="{6CE01E71-2C57-41EF-96DF-E25D87C0D467}" destId="{E7E958EA-2C99-4D74-833F-00414BA19517}" srcOrd="6" destOrd="0" parTransId="{CF45648F-39DE-475B-A8AD-F0674FE87D9F}" sibTransId="{1B4876AA-0B02-405C-B5BB-70D89B58D7EF}"/>
    <dgm:cxn modelId="{BA012629-5E10-414B-BF2D-C71A8FEC220E}" type="presOf" srcId="{61CF5DC4-9C58-4ADC-83B3-730A11230DC7}" destId="{74B690CD-7220-40D8-997F-89EADB4B3FD9}" srcOrd="0" destOrd="0" presId="urn:microsoft.com/office/officeart/2005/8/layout/chevron1"/>
    <dgm:cxn modelId="{EC1A3445-E637-430B-8626-F7E31601128A}" type="presOf" srcId="{D8F8E559-B8EA-4DB2-AC49-14775D4617B5}" destId="{38BAD329-1FDF-4E35-A96A-B92F18CB69BB}" srcOrd="0" destOrd="0" presId="urn:microsoft.com/office/officeart/2005/8/layout/chevron1"/>
    <dgm:cxn modelId="{DA4E0E66-A3FF-48C0-A256-C3DA109CC9B9}" type="presOf" srcId="{A4818282-2A00-492E-BC89-6A9584053EA0}" destId="{0AC70C45-EF50-46EC-9C6D-9C3C430B1FC1}" srcOrd="0" destOrd="0" presId="urn:microsoft.com/office/officeart/2005/8/layout/chevron1"/>
    <dgm:cxn modelId="{83067B58-8137-4A6D-A38C-D87165C7D05E}" srcId="{6CE01E71-2C57-41EF-96DF-E25D87C0D467}" destId="{B5A3DE1F-F3E8-40B3-B00F-595C7707702D}" srcOrd="5" destOrd="0" parTransId="{53E7986D-FBFD-403F-A3E2-848463740C2E}" sibTransId="{399731EE-940B-4686-85DA-301A9DE625D4}"/>
    <dgm:cxn modelId="{7AD6BF7E-9B22-40F3-A6CA-C4A0B645E60A}" type="presOf" srcId="{4FEDBBE5-AF87-425F-9620-5017A126915B}" destId="{4B5540FC-8EBA-4536-A9D4-4428D573EBAF}" srcOrd="0" destOrd="0" presId="urn:microsoft.com/office/officeart/2005/8/layout/chevron1"/>
    <dgm:cxn modelId="{596B5D91-B476-4846-8CC5-295AFBD027AF}" type="presOf" srcId="{6CE01E71-2C57-41EF-96DF-E25D87C0D467}" destId="{8C22D555-AF64-4902-8CEB-6272BC560AE4}" srcOrd="0" destOrd="0" presId="urn:microsoft.com/office/officeart/2005/8/layout/chevron1"/>
    <dgm:cxn modelId="{4310689D-8CA8-4624-861F-6C7AC6B6410A}" srcId="{6CE01E71-2C57-41EF-96DF-E25D87C0D467}" destId="{61CF5DC4-9C58-4ADC-83B3-730A11230DC7}" srcOrd="3" destOrd="0" parTransId="{C60EB758-D732-45B0-A181-0A4CE7DD85F6}" sibTransId="{FFB7982A-62A1-4241-8285-0C219A646CCB}"/>
    <dgm:cxn modelId="{924E6CA0-3CCA-4700-9EF9-29968253115D}" type="presOf" srcId="{B5A3DE1F-F3E8-40B3-B00F-595C7707702D}" destId="{853667AB-72F8-4AFD-BE9D-59E176A8AD67}" srcOrd="0" destOrd="0" presId="urn:microsoft.com/office/officeart/2005/8/layout/chevron1"/>
    <dgm:cxn modelId="{6AFE66AE-F277-4A67-9EEE-A39A3D08095C}" srcId="{6CE01E71-2C57-41EF-96DF-E25D87C0D467}" destId="{4FEDBBE5-AF87-425F-9620-5017A126915B}" srcOrd="1" destOrd="0" parTransId="{C1685B2F-E8AD-4027-9679-65D8626244AF}" sibTransId="{A28DCC7D-FB8F-4E67-B6B2-EC2F77F7A023}"/>
    <dgm:cxn modelId="{85CA11D1-6A3A-499D-8D95-6119FE747942}" type="presOf" srcId="{8C88164D-3157-444F-B44F-FC812EF5219F}" destId="{F47DC057-9073-492F-BB9B-0F03313CE4AE}" srcOrd="0" destOrd="0" presId="urn:microsoft.com/office/officeart/2005/8/layout/chevron1"/>
    <dgm:cxn modelId="{22BC71E2-D752-4B0A-B62B-EB724D8D33A8}" srcId="{6CE01E71-2C57-41EF-96DF-E25D87C0D467}" destId="{D57C4240-E91D-478B-9A4A-0F0C65FAA06C}" srcOrd="4" destOrd="0" parTransId="{427D4311-C5F7-4271-8AC7-A481B9210F92}" sibTransId="{F0AB1972-A343-4907-8F0D-77A1AAEAE1B0}"/>
    <dgm:cxn modelId="{D98D2BE6-C84E-4D1D-AA6D-82F45DF8528D}" type="presOf" srcId="{E7E958EA-2C99-4D74-833F-00414BA19517}" destId="{EDDE674D-9A5E-4FE3-954B-A6E26B361B00}" srcOrd="0" destOrd="0" presId="urn:microsoft.com/office/officeart/2005/8/layout/chevron1"/>
    <dgm:cxn modelId="{9A88BFF8-DB29-4838-8E3E-0D6D948EDC2B}" srcId="{6CE01E71-2C57-41EF-96DF-E25D87C0D467}" destId="{8C88164D-3157-444F-B44F-FC812EF5219F}" srcOrd="7" destOrd="0" parTransId="{2F611810-7B8F-4ACD-B10D-75A52A643FDB}" sibTransId="{098C14C4-E25A-4846-B4BB-0FAF9E634E62}"/>
    <dgm:cxn modelId="{71295CF1-927D-4EB8-9C0D-44F1B975450B}" type="presParOf" srcId="{8C22D555-AF64-4902-8CEB-6272BC560AE4}" destId="{38BAD329-1FDF-4E35-A96A-B92F18CB69BB}" srcOrd="0" destOrd="0" presId="urn:microsoft.com/office/officeart/2005/8/layout/chevron1"/>
    <dgm:cxn modelId="{05A586DB-496F-479D-B20A-58E5AACD3DF3}" type="presParOf" srcId="{8C22D555-AF64-4902-8CEB-6272BC560AE4}" destId="{93FFC8E4-92EA-449D-84D3-FC3E6469E218}" srcOrd="1" destOrd="0" presId="urn:microsoft.com/office/officeart/2005/8/layout/chevron1"/>
    <dgm:cxn modelId="{3BD99206-BF6A-4A7F-BBD7-3B52FB2D64C3}" type="presParOf" srcId="{8C22D555-AF64-4902-8CEB-6272BC560AE4}" destId="{4B5540FC-8EBA-4536-A9D4-4428D573EBAF}" srcOrd="2" destOrd="0" presId="urn:microsoft.com/office/officeart/2005/8/layout/chevron1"/>
    <dgm:cxn modelId="{939C200B-F64E-4B68-A96C-CF98F1B55088}" type="presParOf" srcId="{8C22D555-AF64-4902-8CEB-6272BC560AE4}" destId="{E18C7C01-3EE2-440D-B89E-56F3C076C518}" srcOrd="3" destOrd="0" presId="urn:microsoft.com/office/officeart/2005/8/layout/chevron1"/>
    <dgm:cxn modelId="{994F4E5D-B1C9-4E98-8E29-6659A61627EB}" type="presParOf" srcId="{8C22D555-AF64-4902-8CEB-6272BC560AE4}" destId="{0AC70C45-EF50-46EC-9C6D-9C3C430B1FC1}" srcOrd="4" destOrd="0" presId="urn:microsoft.com/office/officeart/2005/8/layout/chevron1"/>
    <dgm:cxn modelId="{93E9D872-2DF4-42A6-BAA3-38F03B478E3F}" type="presParOf" srcId="{8C22D555-AF64-4902-8CEB-6272BC560AE4}" destId="{CD2C12D7-5B6C-4E33-A5EF-F625C86633D2}" srcOrd="5" destOrd="0" presId="urn:microsoft.com/office/officeart/2005/8/layout/chevron1"/>
    <dgm:cxn modelId="{B55D959A-72EB-40A1-943F-5EA35797C169}" type="presParOf" srcId="{8C22D555-AF64-4902-8CEB-6272BC560AE4}" destId="{74B690CD-7220-40D8-997F-89EADB4B3FD9}" srcOrd="6" destOrd="0" presId="urn:microsoft.com/office/officeart/2005/8/layout/chevron1"/>
    <dgm:cxn modelId="{E3E7CCAE-4CB8-4B99-9E6E-8FD29A14B1E7}" type="presParOf" srcId="{8C22D555-AF64-4902-8CEB-6272BC560AE4}" destId="{AF12ED63-2563-4FF1-8DFD-77DDA62047DF}" srcOrd="7" destOrd="0" presId="urn:microsoft.com/office/officeart/2005/8/layout/chevron1"/>
    <dgm:cxn modelId="{45D4FB67-6531-438A-BFF2-C119D878D0BC}" type="presParOf" srcId="{8C22D555-AF64-4902-8CEB-6272BC560AE4}" destId="{D3C58D87-7BF6-486D-B835-DF4CB8ABE193}" srcOrd="8" destOrd="0" presId="urn:microsoft.com/office/officeart/2005/8/layout/chevron1"/>
    <dgm:cxn modelId="{64BB1797-377F-4D42-AA97-C2E69B99A743}" type="presParOf" srcId="{8C22D555-AF64-4902-8CEB-6272BC560AE4}" destId="{8A7EEB4B-7601-44C3-AC53-7CE33792EF8C}" srcOrd="9" destOrd="0" presId="urn:microsoft.com/office/officeart/2005/8/layout/chevron1"/>
    <dgm:cxn modelId="{FB716D5B-F364-43D5-B41A-9A45A8298D74}" type="presParOf" srcId="{8C22D555-AF64-4902-8CEB-6272BC560AE4}" destId="{853667AB-72F8-4AFD-BE9D-59E176A8AD67}" srcOrd="10" destOrd="0" presId="urn:microsoft.com/office/officeart/2005/8/layout/chevron1"/>
    <dgm:cxn modelId="{51D912BD-4499-4F75-9E39-4D2D7F8B2368}" type="presParOf" srcId="{8C22D555-AF64-4902-8CEB-6272BC560AE4}" destId="{84C5B6F6-98A5-4937-AD52-DD3225B1B0FA}" srcOrd="11" destOrd="0" presId="urn:microsoft.com/office/officeart/2005/8/layout/chevron1"/>
    <dgm:cxn modelId="{29986798-E4C0-4852-8447-0039C3A797B2}" type="presParOf" srcId="{8C22D555-AF64-4902-8CEB-6272BC560AE4}" destId="{EDDE674D-9A5E-4FE3-954B-A6E26B361B00}" srcOrd="12" destOrd="0" presId="urn:microsoft.com/office/officeart/2005/8/layout/chevron1"/>
    <dgm:cxn modelId="{6DD8CBB7-CFFD-4563-852E-78A46CC11CEC}" type="presParOf" srcId="{8C22D555-AF64-4902-8CEB-6272BC560AE4}" destId="{D8C453A5-896B-4055-A46E-63ED5513F3E7}" srcOrd="13" destOrd="0" presId="urn:microsoft.com/office/officeart/2005/8/layout/chevron1"/>
    <dgm:cxn modelId="{CC63500D-594A-43D5-9D83-617D403A94FA}" type="presParOf" srcId="{8C22D555-AF64-4902-8CEB-6272BC560AE4}" destId="{F47DC057-9073-492F-BB9B-0F03313CE4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01E71-2C57-41EF-96DF-E25D87C0D4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FEDBBE5-AF87-425F-9620-5017A126915B}">
      <dgm:prSet phldrT="[Text]"/>
      <dgm:spPr/>
      <dgm:t>
        <a:bodyPr/>
        <a:lstStyle/>
        <a:p>
          <a:r>
            <a:rPr lang="sv-SE" dirty="0"/>
            <a:t>februari</a:t>
          </a:r>
        </a:p>
      </dgm:t>
    </dgm:pt>
    <dgm:pt modelId="{C1685B2F-E8AD-4027-9679-65D8626244AF}" type="parTrans" cxnId="{6AFE66AE-F277-4A67-9EEE-A39A3D08095C}">
      <dgm:prSet/>
      <dgm:spPr/>
      <dgm:t>
        <a:bodyPr/>
        <a:lstStyle/>
        <a:p>
          <a:endParaRPr lang="sv-SE"/>
        </a:p>
      </dgm:t>
    </dgm:pt>
    <dgm:pt modelId="{A28DCC7D-FB8F-4E67-B6B2-EC2F77F7A023}" type="sibTrans" cxnId="{6AFE66AE-F277-4A67-9EEE-A39A3D08095C}">
      <dgm:prSet/>
      <dgm:spPr/>
      <dgm:t>
        <a:bodyPr/>
        <a:lstStyle/>
        <a:p>
          <a:endParaRPr lang="sv-SE"/>
        </a:p>
      </dgm:t>
    </dgm:pt>
    <dgm:pt modelId="{A4818282-2A00-492E-BC89-6A9584053EA0}">
      <dgm:prSet phldrT="[Text]"/>
      <dgm:spPr/>
      <dgm:t>
        <a:bodyPr/>
        <a:lstStyle/>
        <a:p>
          <a:r>
            <a:rPr lang="sv-SE" dirty="0"/>
            <a:t>Mars</a:t>
          </a:r>
        </a:p>
      </dgm:t>
    </dgm:pt>
    <dgm:pt modelId="{97786F34-459E-4215-ABD6-F7F0BB5053D7}" type="parTrans" cxnId="{0902F700-5985-47AF-A3A8-EEB0FC883202}">
      <dgm:prSet/>
      <dgm:spPr/>
      <dgm:t>
        <a:bodyPr/>
        <a:lstStyle/>
        <a:p>
          <a:endParaRPr lang="sv-SE"/>
        </a:p>
      </dgm:t>
    </dgm:pt>
    <dgm:pt modelId="{8ADB34EA-D7D5-4ADC-86DC-84A3D74A2D14}" type="sibTrans" cxnId="{0902F700-5985-47AF-A3A8-EEB0FC883202}">
      <dgm:prSet/>
      <dgm:spPr/>
      <dgm:t>
        <a:bodyPr/>
        <a:lstStyle/>
        <a:p>
          <a:endParaRPr lang="sv-SE"/>
        </a:p>
      </dgm:t>
    </dgm:pt>
    <dgm:pt modelId="{D57C4240-E91D-478B-9A4A-0F0C65FAA06C}">
      <dgm:prSet phldrT="[Text]"/>
      <dgm:spPr/>
      <dgm:t>
        <a:bodyPr/>
        <a:lstStyle/>
        <a:p>
          <a:r>
            <a:rPr lang="sv-SE" dirty="0"/>
            <a:t>maj/juni</a:t>
          </a:r>
        </a:p>
      </dgm:t>
    </dgm:pt>
    <dgm:pt modelId="{427D4311-C5F7-4271-8AC7-A481B9210F92}" type="parTrans" cxnId="{22BC71E2-D752-4B0A-B62B-EB724D8D33A8}">
      <dgm:prSet/>
      <dgm:spPr/>
      <dgm:t>
        <a:bodyPr/>
        <a:lstStyle/>
        <a:p>
          <a:endParaRPr lang="sv-SE"/>
        </a:p>
      </dgm:t>
    </dgm:pt>
    <dgm:pt modelId="{F0AB1972-A343-4907-8F0D-77A1AAEAE1B0}" type="sibTrans" cxnId="{22BC71E2-D752-4B0A-B62B-EB724D8D33A8}">
      <dgm:prSet/>
      <dgm:spPr/>
      <dgm:t>
        <a:bodyPr/>
        <a:lstStyle/>
        <a:p>
          <a:endParaRPr lang="sv-SE"/>
        </a:p>
      </dgm:t>
    </dgm:pt>
    <dgm:pt modelId="{B5A3DE1F-F3E8-40B3-B00F-595C7707702D}">
      <dgm:prSet phldrT="[Text]"/>
      <dgm:spPr/>
      <dgm:t>
        <a:bodyPr/>
        <a:lstStyle/>
        <a:p>
          <a:r>
            <a:rPr lang="sv-SE" dirty="0"/>
            <a:t>augusti</a:t>
          </a:r>
        </a:p>
      </dgm:t>
    </dgm:pt>
    <dgm:pt modelId="{53E7986D-FBFD-403F-A3E2-848463740C2E}" type="parTrans" cxnId="{83067B58-8137-4A6D-A38C-D87165C7D05E}">
      <dgm:prSet/>
      <dgm:spPr/>
      <dgm:t>
        <a:bodyPr/>
        <a:lstStyle/>
        <a:p>
          <a:endParaRPr lang="sv-SE"/>
        </a:p>
      </dgm:t>
    </dgm:pt>
    <dgm:pt modelId="{399731EE-940B-4686-85DA-301A9DE625D4}" type="sibTrans" cxnId="{83067B58-8137-4A6D-A38C-D87165C7D05E}">
      <dgm:prSet/>
      <dgm:spPr/>
      <dgm:t>
        <a:bodyPr/>
        <a:lstStyle/>
        <a:p>
          <a:endParaRPr lang="sv-SE"/>
        </a:p>
      </dgm:t>
    </dgm:pt>
    <dgm:pt modelId="{E7E958EA-2C99-4D74-833F-00414BA19517}">
      <dgm:prSet phldrT="[Text]"/>
      <dgm:spPr/>
      <dgm:t>
        <a:bodyPr/>
        <a:lstStyle/>
        <a:p>
          <a:r>
            <a:rPr lang="sv-SE" dirty="0"/>
            <a:t>oktober</a:t>
          </a:r>
        </a:p>
      </dgm:t>
    </dgm:pt>
    <dgm:pt modelId="{CF45648F-39DE-475B-A8AD-F0674FE87D9F}" type="parTrans" cxnId="{1391F413-E771-4016-845E-7D0639835D35}">
      <dgm:prSet/>
      <dgm:spPr/>
      <dgm:t>
        <a:bodyPr/>
        <a:lstStyle/>
        <a:p>
          <a:endParaRPr lang="sv-SE"/>
        </a:p>
      </dgm:t>
    </dgm:pt>
    <dgm:pt modelId="{1B4876AA-0B02-405C-B5BB-70D89B58D7EF}" type="sibTrans" cxnId="{1391F413-E771-4016-845E-7D0639835D35}">
      <dgm:prSet/>
      <dgm:spPr/>
      <dgm:t>
        <a:bodyPr/>
        <a:lstStyle/>
        <a:p>
          <a:endParaRPr lang="sv-SE"/>
        </a:p>
      </dgm:t>
    </dgm:pt>
    <dgm:pt modelId="{8C88164D-3157-444F-B44F-FC812EF5219F}">
      <dgm:prSet phldrT="[Text]"/>
      <dgm:spPr/>
      <dgm:t>
        <a:bodyPr/>
        <a:lstStyle/>
        <a:p>
          <a:r>
            <a:rPr lang="sv-SE" dirty="0"/>
            <a:t>december</a:t>
          </a:r>
        </a:p>
      </dgm:t>
    </dgm:pt>
    <dgm:pt modelId="{2F611810-7B8F-4ACD-B10D-75A52A643FDB}" type="parTrans" cxnId="{9A88BFF8-DB29-4838-8E3E-0D6D948EDC2B}">
      <dgm:prSet/>
      <dgm:spPr/>
      <dgm:t>
        <a:bodyPr/>
        <a:lstStyle/>
        <a:p>
          <a:endParaRPr lang="sv-SE"/>
        </a:p>
      </dgm:t>
    </dgm:pt>
    <dgm:pt modelId="{098C14C4-E25A-4846-B4BB-0FAF9E634E62}" type="sibTrans" cxnId="{9A88BFF8-DB29-4838-8E3E-0D6D948EDC2B}">
      <dgm:prSet/>
      <dgm:spPr/>
      <dgm:t>
        <a:bodyPr/>
        <a:lstStyle/>
        <a:p>
          <a:endParaRPr lang="sv-SE"/>
        </a:p>
      </dgm:t>
    </dgm:pt>
    <dgm:pt modelId="{D8F8E559-B8EA-4DB2-AC49-14775D4617B5}">
      <dgm:prSet phldrT="[Text]"/>
      <dgm:spPr/>
      <dgm:t>
        <a:bodyPr/>
        <a:lstStyle/>
        <a:p>
          <a:r>
            <a:rPr lang="sv-SE" dirty="0"/>
            <a:t>januari</a:t>
          </a:r>
        </a:p>
      </dgm:t>
    </dgm:pt>
    <dgm:pt modelId="{F7D667E2-B043-43D4-9696-E2BE18335A49}" type="parTrans" cxnId="{63FF2C0C-0ED3-4CEA-8A62-6FFDBED5D87C}">
      <dgm:prSet/>
      <dgm:spPr/>
      <dgm:t>
        <a:bodyPr/>
        <a:lstStyle/>
        <a:p>
          <a:endParaRPr lang="sv-SE"/>
        </a:p>
      </dgm:t>
    </dgm:pt>
    <dgm:pt modelId="{E38C4312-E1E5-41E7-B859-B070B4FC290D}" type="sibTrans" cxnId="{63FF2C0C-0ED3-4CEA-8A62-6FFDBED5D87C}">
      <dgm:prSet/>
      <dgm:spPr/>
      <dgm:t>
        <a:bodyPr/>
        <a:lstStyle/>
        <a:p>
          <a:endParaRPr lang="sv-SE"/>
        </a:p>
      </dgm:t>
    </dgm:pt>
    <dgm:pt modelId="{61CF5DC4-9C58-4ADC-83B3-730A11230DC7}">
      <dgm:prSet phldrT="[Text]"/>
      <dgm:spPr/>
      <dgm:t>
        <a:bodyPr/>
        <a:lstStyle/>
        <a:p>
          <a:r>
            <a:rPr lang="sv-SE" dirty="0"/>
            <a:t>april</a:t>
          </a:r>
        </a:p>
      </dgm:t>
    </dgm:pt>
    <dgm:pt modelId="{C60EB758-D732-45B0-A181-0A4CE7DD85F6}" type="parTrans" cxnId="{4310689D-8CA8-4624-861F-6C7AC6B6410A}">
      <dgm:prSet/>
      <dgm:spPr/>
      <dgm:t>
        <a:bodyPr/>
        <a:lstStyle/>
        <a:p>
          <a:endParaRPr lang="sv-SE"/>
        </a:p>
      </dgm:t>
    </dgm:pt>
    <dgm:pt modelId="{FFB7982A-62A1-4241-8285-0C219A646CCB}" type="sibTrans" cxnId="{4310689D-8CA8-4624-861F-6C7AC6B6410A}">
      <dgm:prSet/>
      <dgm:spPr/>
      <dgm:t>
        <a:bodyPr/>
        <a:lstStyle/>
        <a:p>
          <a:endParaRPr lang="sv-SE"/>
        </a:p>
      </dgm:t>
    </dgm:pt>
    <dgm:pt modelId="{8C22D555-AF64-4902-8CEB-6272BC560AE4}" type="pres">
      <dgm:prSet presAssocID="{6CE01E71-2C57-41EF-96DF-E25D87C0D467}" presName="Name0" presStyleCnt="0">
        <dgm:presLayoutVars>
          <dgm:dir/>
          <dgm:animLvl val="lvl"/>
          <dgm:resizeHandles val="exact"/>
        </dgm:presLayoutVars>
      </dgm:prSet>
      <dgm:spPr/>
    </dgm:pt>
    <dgm:pt modelId="{38BAD329-1FDF-4E35-A96A-B92F18CB69BB}" type="pres">
      <dgm:prSet presAssocID="{D8F8E559-B8EA-4DB2-AC49-14775D4617B5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93FFC8E4-92EA-449D-84D3-FC3E6469E218}" type="pres">
      <dgm:prSet presAssocID="{E38C4312-E1E5-41E7-B859-B070B4FC290D}" presName="parTxOnlySpace" presStyleCnt="0"/>
      <dgm:spPr/>
    </dgm:pt>
    <dgm:pt modelId="{4B5540FC-8EBA-4536-A9D4-4428D573EBAF}" type="pres">
      <dgm:prSet presAssocID="{4FEDBBE5-AF87-425F-9620-5017A126915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E18C7C01-3EE2-440D-B89E-56F3C076C518}" type="pres">
      <dgm:prSet presAssocID="{A28DCC7D-FB8F-4E67-B6B2-EC2F77F7A023}" presName="parTxOnlySpace" presStyleCnt="0"/>
      <dgm:spPr/>
    </dgm:pt>
    <dgm:pt modelId="{0AC70C45-EF50-46EC-9C6D-9C3C430B1FC1}" type="pres">
      <dgm:prSet presAssocID="{A4818282-2A00-492E-BC89-6A9584053EA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CD2C12D7-5B6C-4E33-A5EF-F625C86633D2}" type="pres">
      <dgm:prSet presAssocID="{8ADB34EA-D7D5-4ADC-86DC-84A3D74A2D14}" presName="parTxOnlySpace" presStyleCnt="0"/>
      <dgm:spPr/>
    </dgm:pt>
    <dgm:pt modelId="{74B690CD-7220-40D8-997F-89EADB4B3FD9}" type="pres">
      <dgm:prSet presAssocID="{61CF5DC4-9C58-4ADC-83B3-730A11230DC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AF12ED63-2563-4FF1-8DFD-77DDA62047DF}" type="pres">
      <dgm:prSet presAssocID="{FFB7982A-62A1-4241-8285-0C219A646CCB}" presName="parTxOnlySpace" presStyleCnt="0"/>
      <dgm:spPr/>
    </dgm:pt>
    <dgm:pt modelId="{D3C58D87-7BF6-486D-B835-DF4CB8ABE193}" type="pres">
      <dgm:prSet presAssocID="{D57C4240-E91D-478B-9A4A-0F0C65FAA06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8A7EEB4B-7601-44C3-AC53-7CE33792EF8C}" type="pres">
      <dgm:prSet presAssocID="{F0AB1972-A343-4907-8F0D-77A1AAEAE1B0}" presName="parTxOnlySpace" presStyleCnt="0"/>
      <dgm:spPr/>
    </dgm:pt>
    <dgm:pt modelId="{853667AB-72F8-4AFD-BE9D-59E176A8AD67}" type="pres">
      <dgm:prSet presAssocID="{B5A3DE1F-F3E8-40B3-B00F-595C7707702D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84C5B6F6-98A5-4937-AD52-DD3225B1B0FA}" type="pres">
      <dgm:prSet presAssocID="{399731EE-940B-4686-85DA-301A9DE625D4}" presName="parTxOnlySpace" presStyleCnt="0"/>
      <dgm:spPr/>
    </dgm:pt>
    <dgm:pt modelId="{EDDE674D-9A5E-4FE3-954B-A6E26B361B00}" type="pres">
      <dgm:prSet presAssocID="{E7E958EA-2C99-4D74-833F-00414BA1951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D8C453A5-896B-4055-A46E-63ED5513F3E7}" type="pres">
      <dgm:prSet presAssocID="{1B4876AA-0B02-405C-B5BB-70D89B58D7EF}" presName="parTxOnlySpace" presStyleCnt="0"/>
      <dgm:spPr/>
    </dgm:pt>
    <dgm:pt modelId="{F47DC057-9073-492F-BB9B-0F03313CE4AE}" type="pres">
      <dgm:prSet presAssocID="{8C88164D-3157-444F-B44F-FC812EF5219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0902F700-5985-47AF-A3A8-EEB0FC883202}" srcId="{6CE01E71-2C57-41EF-96DF-E25D87C0D467}" destId="{A4818282-2A00-492E-BC89-6A9584053EA0}" srcOrd="2" destOrd="0" parTransId="{97786F34-459E-4215-ABD6-F7F0BB5053D7}" sibTransId="{8ADB34EA-D7D5-4ADC-86DC-84A3D74A2D14}"/>
    <dgm:cxn modelId="{63FF2C0C-0ED3-4CEA-8A62-6FFDBED5D87C}" srcId="{6CE01E71-2C57-41EF-96DF-E25D87C0D467}" destId="{D8F8E559-B8EA-4DB2-AC49-14775D4617B5}" srcOrd="0" destOrd="0" parTransId="{F7D667E2-B043-43D4-9696-E2BE18335A49}" sibTransId="{E38C4312-E1E5-41E7-B859-B070B4FC290D}"/>
    <dgm:cxn modelId="{7FDFB413-3BE2-4ACC-A590-F36FAC574B36}" type="presOf" srcId="{D57C4240-E91D-478B-9A4A-0F0C65FAA06C}" destId="{D3C58D87-7BF6-486D-B835-DF4CB8ABE193}" srcOrd="0" destOrd="0" presId="urn:microsoft.com/office/officeart/2005/8/layout/chevron1"/>
    <dgm:cxn modelId="{1391F413-E771-4016-845E-7D0639835D35}" srcId="{6CE01E71-2C57-41EF-96DF-E25D87C0D467}" destId="{E7E958EA-2C99-4D74-833F-00414BA19517}" srcOrd="6" destOrd="0" parTransId="{CF45648F-39DE-475B-A8AD-F0674FE87D9F}" sibTransId="{1B4876AA-0B02-405C-B5BB-70D89B58D7EF}"/>
    <dgm:cxn modelId="{BA012629-5E10-414B-BF2D-C71A8FEC220E}" type="presOf" srcId="{61CF5DC4-9C58-4ADC-83B3-730A11230DC7}" destId="{74B690CD-7220-40D8-997F-89EADB4B3FD9}" srcOrd="0" destOrd="0" presId="urn:microsoft.com/office/officeart/2005/8/layout/chevron1"/>
    <dgm:cxn modelId="{EC1A3445-E637-430B-8626-F7E31601128A}" type="presOf" srcId="{D8F8E559-B8EA-4DB2-AC49-14775D4617B5}" destId="{38BAD329-1FDF-4E35-A96A-B92F18CB69BB}" srcOrd="0" destOrd="0" presId="urn:microsoft.com/office/officeart/2005/8/layout/chevron1"/>
    <dgm:cxn modelId="{DA4E0E66-A3FF-48C0-A256-C3DA109CC9B9}" type="presOf" srcId="{A4818282-2A00-492E-BC89-6A9584053EA0}" destId="{0AC70C45-EF50-46EC-9C6D-9C3C430B1FC1}" srcOrd="0" destOrd="0" presId="urn:microsoft.com/office/officeart/2005/8/layout/chevron1"/>
    <dgm:cxn modelId="{83067B58-8137-4A6D-A38C-D87165C7D05E}" srcId="{6CE01E71-2C57-41EF-96DF-E25D87C0D467}" destId="{B5A3DE1F-F3E8-40B3-B00F-595C7707702D}" srcOrd="5" destOrd="0" parTransId="{53E7986D-FBFD-403F-A3E2-848463740C2E}" sibTransId="{399731EE-940B-4686-85DA-301A9DE625D4}"/>
    <dgm:cxn modelId="{7AD6BF7E-9B22-40F3-A6CA-C4A0B645E60A}" type="presOf" srcId="{4FEDBBE5-AF87-425F-9620-5017A126915B}" destId="{4B5540FC-8EBA-4536-A9D4-4428D573EBAF}" srcOrd="0" destOrd="0" presId="urn:microsoft.com/office/officeart/2005/8/layout/chevron1"/>
    <dgm:cxn modelId="{596B5D91-B476-4846-8CC5-295AFBD027AF}" type="presOf" srcId="{6CE01E71-2C57-41EF-96DF-E25D87C0D467}" destId="{8C22D555-AF64-4902-8CEB-6272BC560AE4}" srcOrd="0" destOrd="0" presId="urn:microsoft.com/office/officeart/2005/8/layout/chevron1"/>
    <dgm:cxn modelId="{4310689D-8CA8-4624-861F-6C7AC6B6410A}" srcId="{6CE01E71-2C57-41EF-96DF-E25D87C0D467}" destId="{61CF5DC4-9C58-4ADC-83B3-730A11230DC7}" srcOrd="3" destOrd="0" parTransId="{C60EB758-D732-45B0-A181-0A4CE7DD85F6}" sibTransId="{FFB7982A-62A1-4241-8285-0C219A646CCB}"/>
    <dgm:cxn modelId="{924E6CA0-3CCA-4700-9EF9-29968253115D}" type="presOf" srcId="{B5A3DE1F-F3E8-40B3-B00F-595C7707702D}" destId="{853667AB-72F8-4AFD-BE9D-59E176A8AD67}" srcOrd="0" destOrd="0" presId="urn:microsoft.com/office/officeart/2005/8/layout/chevron1"/>
    <dgm:cxn modelId="{6AFE66AE-F277-4A67-9EEE-A39A3D08095C}" srcId="{6CE01E71-2C57-41EF-96DF-E25D87C0D467}" destId="{4FEDBBE5-AF87-425F-9620-5017A126915B}" srcOrd="1" destOrd="0" parTransId="{C1685B2F-E8AD-4027-9679-65D8626244AF}" sibTransId="{A28DCC7D-FB8F-4E67-B6B2-EC2F77F7A023}"/>
    <dgm:cxn modelId="{85CA11D1-6A3A-499D-8D95-6119FE747942}" type="presOf" srcId="{8C88164D-3157-444F-B44F-FC812EF5219F}" destId="{F47DC057-9073-492F-BB9B-0F03313CE4AE}" srcOrd="0" destOrd="0" presId="urn:microsoft.com/office/officeart/2005/8/layout/chevron1"/>
    <dgm:cxn modelId="{22BC71E2-D752-4B0A-B62B-EB724D8D33A8}" srcId="{6CE01E71-2C57-41EF-96DF-E25D87C0D467}" destId="{D57C4240-E91D-478B-9A4A-0F0C65FAA06C}" srcOrd="4" destOrd="0" parTransId="{427D4311-C5F7-4271-8AC7-A481B9210F92}" sibTransId="{F0AB1972-A343-4907-8F0D-77A1AAEAE1B0}"/>
    <dgm:cxn modelId="{D98D2BE6-C84E-4D1D-AA6D-82F45DF8528D}" type="presOf" srcId="{E7E958EA-2C99-4D74-833F-00414BA19517}" destId="{EDDE674D-9A5E-4FE3-954B-A6E26B361B00}" srcOrd="0" destOrd="0" presId="urn:microsoft.com/office/officeart/2005/8/layout/chevron1"/>
    <dgm:cxn modelId="{9A88BFF8-DB29-4838-8E3E-0D6D948EDC2B}" srcId="{6CE01E71-2C57-41EF-96DF-E25D87C0D467}" destId="{8C88164D-3157-444F-B44F-FC812EF5219F}" srcOrd="7" destOrd="0" parTransId="{2F611810-7B8F-4ACD-B10D-75A52A643FDB}" sibTransId="{098C14C4-E25A-4846-B4BB-0FAF9E634E62}"/>
    <dgm:cxn modelId="{71295CF1-927D-4EB8-9C0D-44F1B975450B}" type="presParOf" srcId="{8C22D555-AF64-4902-8CEB-6272BC560AE4}" destId="{38BAD329-1FDF-4E35-A96A-B92F18CB69BB}" srcOrd="0" destOrd="0" presId="urn:microsoft.com/office/officeart/2005/8/layout/chevron1"/>
    <dgm:cxn modelId="{05A586DB-496F-479D-B20A-58E5AACD3DF3}" type="presParOf" srcId="{8C22D555-AF64-4902-8CEB-6272BC560AE4}" destId="{93FFC8E4-92EA-449D-84D3-FC3E6469E218}" srcOrd="1" destOrd="0" presId="urn:microsoft.com/office/officeart/2005/8/layout/chevron1"/>
    <dgm:cxn modelId="{3BD99206-BF6A-4A7F-BBD7-3B52FB2D64C3}" type="presParOf" srcId="{8C22D555-AF64-4902-8CEB-6272BC560AE4}" destId="{4B5540FC-8EBA-4536-A9D4-4428D573EBAF}" srcOrd="2" destOrd="0" presId="urn:microsoft.com/office/officeart/2005/8/layout/chevron1"/>
    <dgm:cxn modelId="{939C200B-F64E-4B68-A96C-CF98F1B55088}" type="presParOf" srcId="{8C22D555-AF64-4902-8CEB-6272BC560AE4}" destId="{E18C7C01-3EE2-440D-B89E-56F3C076C518}" srcOrd="3" destOrd="0" presId="urn:microsoft.com/office/officeart/2005/8/layout/chevron1"/>
    <dgm:cxn modelId="{994F4E5D-B1C9-4E98-8E29-6659A61627EB}" type="presParOf" srcId="{8C22D555-AF64-4902-8CEB-6272BC560AE4}" destId="{0AC70C45-EF50-46EC-9C6D-9C3C430B1FC1}" srcOrd="4" destOrd="0" presId="urn:microsoft.com/office/officeart/2005/8/layout/chevron1"/>
    <dgm:cxn modelId="{93E9D872-2DF4-42A6-BAA3-38F03B478E3F}" type="presParOf" srcId="{8C22D555-AF64-4902-8CEB-6272BC560AE4}" destId="{CD2C12D7-5B6C-4E33-A5EF-F625C86633D2}" srcOrd="5" destOrd="0" presId="urn:microsoft.com/office/officeart/2005/8/layout/chevron1"/>
    <dgm:cxn modelId="{B55D959A-72EB-40A1-943F-5EA35797C169}" type="presParOf" srcId="{8C22D555-AF64-4902-8CEB-6272BC560AE4}" destId="{74B690CD-7220-40D8-997F-89EADB4B3FD9}" srcOrd="6" destOrd="0" presId="urn:microsoft.com/office/officeart/2005/8/layout/chevron1"/>
    <dgm:cxn modelId="{E3E7CCAE-4CB8-4B99-9E6E-8FD29A14B1E7}" type="presParOf" srcId="{8C22D555-AF64-4902-8CEB-6272BC560AE4}" destId="{AF12ED63-2563-4FF1-8DFD-77DDA62047DF}" srcOrd="7" destOrd="0" presId="urn:microsoft.com/office/officeart/2005/8/layout/chevron1"/>
    <dgm:cxn modelId="{45D4FB67-6531-438A-BFF2-C119D878D0BC}" type="presParOf" srcId="{8C22D555-AF64-4902-8CEB-6272BC560AE4}" destId="{D3C58D87-7BF6-486D-B835-DF4CB8ABE193}" srcOrd="8" destOrd="0" presId="urn:microsoft.com/office/officeart/2005/8/layout/chevron1"/>
    <dgm:cxn modelId="{64BB1797-377F-4D42-AA97-C2E69B99A743}" type="presParOf" srcId="{8C22D555-AF64-4902-8CEB-6272BC560AE4}" destId="{8A7EEB4B-7601-44C3-AC53-7CE33792EF8C}" srcOrd="9" destOrd="0" presId="urn:microsoft.com/office/officeart/2005/8/layout/chevron1"/>
    <dgm:cxn modelId="{FB716D5B-F364-43D5-B41A-9A45A8298D74}" type="presParOf" srcId="{8C22D555-AF64-4902-8CEB-6272BC560AE4}" destId="{853667AB-72F8-4AFD-BE9D-59E176A8AD67}" srcOrd="10" destOrd="0" presId="urn:microsoft.com/office/officeart/2005/8/layout/chevron1"/>
    <dgm:cxn modelId="{51D912BD-4499-4F75-9E39-4D2D7F8B2368}" type="presParOf" srcId="{8C22D555-AF64-4902-8CEB-6272BC560AE4}" destId="{84C5B6F6-98A5-4937-AD52-DD3225B1B0FA}" srcOrd="11" destOrd="0" presId="urn:microsoft.com/office/officeart/2005/8/layout/chevron1"/>
    <dgm:cxn modelId="{29986798-E4C0-4852-8447-0039C3A797B2}" type="presParOf" srcId="{8C22D555-AF64-4902-8CEB-6272BC560AE4}" destId="{EDDE674D-9A5E-4FE3-954B-A6E26B361B00}" srcOrd="12" destOrd="0" presId="urn:microsoft.com/office/officeart/2005/8/layout/chevron1"/>
    <dgm:cxn modelId="{6DD8CBB7-CFFD-4563-852E-78A46CC11CEC}" type="presParOf" srcId="{8C22D555-AF64-4902-8CEB-6272BC560AE4}" destId="{D8C453A5-896B-4055-A46E-63ED5513F3E7}" srcOrd="13" destOrd="0" presId="urn:microsoft.com/office/officeart/2005/8/layout/chevron1"/>
    <dgm:cxn modelId="{CC63500D-594A-43D5-9D83-617D403A94FA}" type="presParOf" srcId="{8C22D555-AF64-4902-8CEB-6272BC560AE4}" destId="{F47DC057-9073-492F-BB9B-0F03313CE4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CBCB5-6631-48D8-88D6-78649DD090B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1E59ADD-A072-44F8-B02D-EE44F2AA4C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vård som uppfyller kriterierna kan bli nationellt högspecialiserad vård (</a:t>
          </a:r>
          <a:r>
            <a:rPr lang="en-US" b="1"/>
            <a:t>inte bara kirurgiska ingrepp</a:t>
          </a:r>
          <a:r>
            <a:rPr lang="en-US"/>
            <a:t>)</a:t>
          </a:r>
        </a:p>
      </dgm:t>
    </dgm:pt>
    <dgm:pt modelId="{EFDC6D70-2862-4A60-AE2B-8AAF2E6B9888}" type="parTrans" cxnId="{2C8A51F9-948E-4E55-9383-7A0FA84476A5}">
      <dgm:prSet/>
      <dgm:spPr/>
      <dgm:t>
        <a:bodyPr/>
        <a:lstStyle/>
        <a:p>
          <a:endParaRPr lang="en-US"/>
        </a:p>
      </dgm:t>
    </dgm:pt>
    <dgm:pt modelId="{00BF2D24-F836-4A4F-971D-7B21A2781033}" type="sibTrans" cxnId="{2C8A51F9-948E-4E55-9383-7A0FA84476A5}">
      <dgm:prSet/>
      <dgm:spPr/>
      <dgm:t>
        <a:bodyPr/>
        <a:lstStyle/>
        <a:p>
          <a:endParaRPr lang="en-US"/>
        </a:p>
      </dgm:t>
    </dgm:pt>
    <dgm:pt modelId="{353FAEF7-7A04-4790-AA72-BE7983CDBC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1–5 enheter </a:t>
          </a:r>
          <a:r>
            <a:rPr lang="en-US"/>
            <a:t>får tillstånd att driva vården </a:t>
          </a:r>
        </a:p>
      </dgm:t>
    </dgm:pt>
    <dgm:pt modelId="{91B2C195-0DF3-4A1A-9D81-E06BF635F311}" type="parTrans" cxnId="{ECE97B8A-59F4-424C-A7AF-8383FF6F2DF9}">
      <dgm:prSet/>
      <dgm:spPr/>
      <dgm:t>
        <a:bodyPr/>
        <a:lstStyle/>
        <a:p>
          <a:endParaRPr lang="en-US"/>
        </a:p>
      </dgm:t>
    </dgm:pt>
    <dgm:pt modelId="{A23C39A1-D7D7-4E4B-8258-4A2F64908528}" type="sibTrans" cxnId="{ECE97B8A-59F4-424C-A7AF-8383FF6F2DF9}">
      <dgm:prSet/>
      <dgm:spPr/>
      <dgm:t>
        <a:bodyPr/>
        <a:lstStyle/>
        <a:p>
          <a:endParaRPr lang="en-US"/>
        </a:p>
      </dgm:t>
    </dgm:pt>
    <dgm:pt modelId="{832271DD-B01A-4A4B-8350-0526578D9A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Socialstyrelsen beslutar </a:t>
          </a:r>
          <a:r>
            <a:rPr lang="en-US" b="1"/>
            <a:t>vad och hur många</a:t>
          </a:r>
          <a:endParaRPr lang="en-US"/>
        </a:p>
      </dgm:t>
    </dgm:pt>
    <dgm:pt modelId="{D78ADDD5-3D12-43C0-B514-40004810072E}" type="parTrans" cxnId="{0D56386F-68AA-4B15-88A3-51C5B8F88534}">
      <dgm:prSet/>
      <dgm:spPr/>
      <dgm:t>
        <a:bodyPr/>
        <a:lstStyle/>
        <a:p>
          <a:endParaRPr lang="en-US"/>
        </a:p>
      </dgm:t>
    </dgm:pt>
    <dgm:pt modelId="{F706BE32-877C-467D-9E8D-302F38B272B5}" type="sibTrans" cxnId="{0D56386F-68AA-4B15-88A3-51C5B8F88534}">
      <dgm:prSet/>
      <dgm:spPr/>
      <dgm:t>
        <a:bodyPr/>
        <a:lstStyle/>
        <a:p>
          <a:endParaRPr lang="en-US"/>
        </a:p>
      </dgm:t>
    </dgm:pt>
    <dgm:pt modelId="{85EA34EF-1EB3-4829-A2BC-B7ACEE251B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Nämnden</a:t>
          </a:r>
          <a:r>
            <a:rPr lang="en-US" dirty="0"/>
            <a:t> </a:t>
          </a:r>
          <a:r>
            <a:rPr lang="en-US" dirty="0" err="1"/>
            <a:t>för</a:t>
          </a:r>
          <a:r>
            <a:rPr lang="en-US" dirty="0"/>
            <a:t> NHV ger </a:t>
          </a:r>
          <a:r>
            <a:rPr lang="en-US" dirty="0" err="1"/>
            <a:t>tillstånd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b="1" dirty="0" err="1"/>
            <a:t>gäller</a:t>
          </a:r>
          <a:r>
            <a:rPr lang="en-US" b="1" dirty="0"/>
            <a:t> </a:t>
          </a:r>
          <a:r>
            <a:rPr lang="en-US" b="1" dirty="0" err="1"/>
            <a:t>tillsvidare</a:t>
          </a:r>
          <a:endParaRPr lang="en-US" dirty="0"/>
        </a:p>
      </dgm:t>
    </dgm:pt>
    <dgm:pt modelId="{140C07E2-4F07-4701-B2FE-2BF2BADD9AD9}" type="parTrans" cxnId="{2C33B65D-2CD6-491F-88BF-0B48965E6D37}">
      <dgm:prSet/>
      <dgm:spPr/>
      <dgm:t>
        <a:bodyPr/>
        <a:lstStyle/>
        <a:p>
          <a:endParaRPr lang="en-US"/>
        </a:p>
      </dgm:t>
    </dgm:pt>
    <dgm:pt modelId="{FBE76647-A170-446F-A918-12E7FCA189EB}" type="sibTrans" cxnId="{2C33B65D-2CD6-491F-88BF-0B48965E6D37}">
      <dgm:prSet/>
      <dgm:spPr/>
      <dgm:t>
        <a:bodyPr/>
        <a:lstStyle/>
        <a:p>
          <a:endParaRPr lang="en-US"/>
        </a:p>
      </dgm:t>
    </dgm:pt>
    <dgm:pt modelId="{2C039AA0-16E4-4E2C-9C36-28BF83C792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Tillståndståndsinnehavaren ansvarar för uppföljning av verksamheterna (</a:t>
          </a:r>
          <a:r>
            <a:rPr lang="en-US" b="1"/>
            <a:t>egenkontroll</a:t>
          </a:r>
          <a:r>
            <a:rPr lang="en-US"/>
            <a:t>)</a:t>
          </a:r>
        </a:p>
      </dgm:t>
    </dgm:pt>
    <dgm:pt modelId="{66F760E8-98EC-41BC-A854-1DDBA447AC99}" type="parTrans" cxnId="{D8456CB3-89C0-4408-8FA0-AEBD8327A731}">
      <dgm:prSet/>
      <dgm:spPr/>
      <dgm:t>
        <a:bodyPr/>
        <a:lstStyle/>
        <a:p>
          <a:endParaRPr lang="en-US"/>
        </a:p>
      </dgm:t>
    </dgm:pt>
    <dgm:pt modelId="{F5E3F41C-D371-47E3-BD69-3BD3172914CD}" type="sibTrans" cxnId="{D8456CB3-89C0-4408-8FA0-AEBD8327A731}">
      <dgm:prSet/>
      <dgm:spPr/>
      <dgm:t>
        <a:bodyPr/>
        <a:lstStyle/>
        <a:p>
          <a:endParaRPr lang="en-US"/>
        </a:p>
      </dgm:t>
    </dgm:pt>
    <dgm:pt modelId="{1B688949-4661-44F7-9002-AD6AA9C550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Socialstyrelsen utfärdar </a:t>
          </a:r>
          <a:r>
            <a:rPr lang="en-US" b="1"/>
            <a:t>föreskrifter </a:t>
          </a:r>
          <a:r>
            <a:rPr lang="en-US"/>
            <a:t>som styr ansökningsförfarandet och villkoren för att få bedriva vården </a:t>
          </a:r>
        </a:p>
      </dgm:t>
    </dgm:pt>
    <dgm:pt modelId="{6364A676-5BD0-4E5B-AD5A-A0530D5A7438}" type="parTrans" cxnId="{33833143-2AA8-413E-B482-8DAFE33A1864}">
      <dgm:prSet/>
      <dgm:spPr/>
      <dgm:t>
        <a:bodyPr/>
        <a:lstStyle/>
        <a:p>
          <a:endParaRPr lang="en-US"/>
        </a:p>
      </dgm:t>
    </dgm:pt>
    <dgm:pt modelId="{A915C12E-45A1-4CA2-BE84-58342BFD4CE4}" type="sibTrans" cxnId="{33833143-2AA8-413E-B482-8DAFE33A1864}">
      <dgm:prSet/>
      <dgm:spPr/>
      <dgm:t>
        <a:bodyPr/>
        <a:lstStyle/>
        <a:p>
          <a:endParaRPr lang="en-US"/>
        </a:p>
      </dgm:t>
    </dgm:pt>
    <dgm:pt modelId="{5CDE7727-45FF-43F3-A2AD-43A8FF87893C}" type="pres">
      <dgm:prSet presAssocID="{14ECBCB5-6631-48D8-88D6-78649DD090B7}" presName="root" presStyleCnt="0">
        <dgm:presLayoutVars>
          <dgm:dir/>
          <dgm:resizeHandles val="exact"/>
        </dgm:presLayoutVars>
      </dgm:prSet>
      <dgm:spPr/>
    </dgm:pt>
    <dgm:pt modelId="{7F72187C-A49E-401E-8A36-58D3D305FCE0}" type="pres">
      <dgm:prSet presAssocID="{C1E59ADD-A072-44F8-B02D-EE44F2AA4C27}" presName="compNode" presStyleCnt="0"/>
      <dgm:spPr/>
    </dgm:pt>
    <dgm:pt modelId="{D304C6AC-3581-4E20-A894-9EA7B1F3EB59}" type="pres">
      <dgm:prSet presAssocID="{C1E59ADD-A072-44F8-B02D-EE44F2AA4C27}" presName="bgRect" presStyleLbl="bgShp" presStyleIdx="0" presStyleCnt="6" custLinFactNeighborX="7681" custLinFactNeighborY="-2633"/>
      <dgm:spPr/>
    </dgm:pt>
    <dgm:pt modelId="{D5FF0430-72C6-4CBE-AD36-E6FB2A3B5D3A}" type="pres">
      <dgm:prSet presAssocID="{C1E59ADD-A072-44F8-B02D-EE44F2AA4C2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A54A986-0782-4C14-B532-C3B714FF2A52}" type="pres">
      <dgm:prSet presAssocID="{C1E59ADD-A072-44F8-B02D-EE44F2AA4C27}" presName="spaceRect" presStyleCnt="0"/>
      <dgm:spPr/>
    </dgm:pt>
    <dgm:pt modelId="{8D6331C7-F47C-4FD2-979F-0F493EAD10F0}" type="pres">
      <dgm:prSet presAssocID="{C1E59ADD-A072-44F8-B02D-EE44F2AA4C27}" presName="parTx" presStyleLbl="revTx" presStyleIdx="0" presStyleCnt="6">
        <dgm:presLayoutVars>
          <dgm:chMax val="0"/>
          <dgm:chPref val="0"/>
        </dgm:presLayoutVars>
      </dgm:prSet>
      <dgm:spPr/>
    </dgm:pt>
    <dgm:pt modelId="{F639AF9E-5317-4012-A43B-916235B9F556}" type="pres">
      <dgm:prSet presAssocID="{00BF2D24-F836-4A4F-971D-7B21A2781033}" presName="sibTrans" presStyleCnt="0"/>
      <dgm:spPr/>
    </dgm:pt>
    <dgm:pt modelId="{7ED2616E-AF33-4C45-BA50-36330119EF00}" type="pres">
      <dgm:prSet presAssocID="{353FAEF7-7A04-4790-AA72-BE7983CDBC44}" presName="compNode" presStyleCnt="0"/>
      <dgm:spPr/>
    </dgm:pt>
    <dgm:pt modelId="{B312309E-D7E1-4C42-AE11-D5379FE3092E}" type="pres">
      <dgm:prSet presAssocID="{353FAEF7-7A04-4790-AA72-BE7983CDBC44}" presName="bgRect" presStyleLbl="bgShp" presStyleIdx="1" presStyleCnt="6"/>
      <dgm:spPr/>
    </dgm:pt>
    <dgm:pt modelId="{817D2D63-19F1-4D30-9D2B-4407D1319398}" type="pres">
      <dgm:prSet presAssocID="{353FAEF7-7A04-4790-AA72-BE7983CDBC4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D27FF7B3-CDF4-492E-A5B6-E9560CC0D315}" type="pres">
      <dgm:prSet presAssocID="{353FAEF7-7A04-4790-AA72-BE7983CDBC44}" presName="spaceRect" presStyleCnt="0"/>
      <dgm:spPr/>
    </dgm:pt>
    <dgm:pt modelId="{8E72F8BE-A6D3-4BEA-A483-353C4078ABC9}" type="pres">
      <dgm:prSet presAssocID="{353FAEF7-7A04-4790-AA72-BE7983CDBC44}" presName="parTx" presStyleLbl="revTx" presStyleIdx="1" presStyleCnt="6">
        <dgm:presLayoutVars>
          <dgm:chMax val="0"/>
          <dgm:chPref val="0"/>
        </dgm:presLayoutVars>
      </dgm:prSet>
      <dgm:spPr/>
    </dgm:pt>
    <dgm:pt modelId="{2EDD7967-4313-432E-BE52-458E4A4AEDF4}" type="pres">
      <dgm:prSet presAssocID="{A23C39A1-D7D7-4E4B-8258-4A2F64908528}" presName="sibTrans" presStyleCnt="0"/>
      <dgm:spPr/>
    </dgm:pt>
    <dgm:pt modelId="{8E839E96-85E9-4C84-88AA-34F2B49ED6E9}" type="pres">
      <dgm:prSet presAssocID="{832271DD-B01A-4A4B-8350-0526578D9A86}" presName="compNode" presStyleCnt="0"/>
      <dgm:spPr/>
    </dgm:pt>
    <dgm:pt modelId="{8A3530CD-856F-4B4C-8286-92A11032A294}" type="pres">
      <dgm:prSet presAssocID="{832271DD-B01A-4A4B-8350-0526578D9A86}" presName="bgRect" presStyleLbl="bgShp" presStyleIdx="2" presStyleCnt="6"/>
      <dgm:spPr/>
    </dgm:pt>
    <dgm:pt modelId="{30B2264E-A0CA-42D6-A131-4ADB4DAA32C0}" type="pres">
      <dgm:prSet presAssocID="{832271DD-B01A-4A4B-8350-0526578D9A8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1C1ED86-82E0-4667-B2DB-8287A5D1E234}" type="pres">
      <dgm:prSet presAssocID="{832271DD-B01A-4A4B-8350-0526578D9A86}" presName="spaceRect" presStyleCnt="0"/>
      <dgm:spPr/>
    </dgm:pt>
    <dgm:pt modelId="{D36072B0-2BC2-4DC7-86D3-84BA4FD6420C}" type="pres">
      <dgm:prSet presAssocID="{832271DD-B01A-4A4B-8350-0526578D9A86}" presName="parTx" presStyleLbl="revTx" presStyleIdx="2" presStyleCnt="6">
        <dgm:presLayoutVars>
          <dgm:chMax val="0"/>
          <dgm:chPref val="0"/>
        </dgm:presLayoutVars>
      </dgm:prSet>
      <dgm:spPr/>
    </dgm:pt>
    <dgm:pt modelId="{4864EB5F-A136-4960-BE7C-E055A8B02583}" type="pres">
      <dgm:prSet presAssocID="{F706BE32-877C-467D-9E8D-302F38B272B5}" presName="sibTrans" presStyleCnt="0"/>
      <dgm:spPr/>
    </dgm:pt>
    <dgm:pt modelId="{122D1E95-A97E-4333-917E-D97347F0A9A7}" type="pres">
      <dgm:prSet presAssocID="{85EA34EF-1EB3-4829-A2BC-B7ACEE251B89}" presName="compNode" presStyleCnt="0"/>
      <dgm:spPr/>
    </dgm:pt>
    <dgm:pt modelId="{C2D8DD99-5790-4ED9-A2F8-176E49473746}" type="pres">
      <dgm:prSet presAssocID="{85EA34EF-1EB3-4829-A2BC-B7ACEE251B89}" presName="bgRect" presStyleLbl="bgShp" presStyleIdx="3" presStyleCnt="6"/>
      <dgm:spPr/>
    </dgm:pt>
    <dgm:pt modelId="{2F39AE99-2728-4E14-8D51-CF467A4E9FC7}" type="pres">
      <dgm:prSet presAssocID="{85EA34EF-1EB3-4829-A2BC-B7ACEE251B8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 Sign"/>
        </a:ext>
      </dgm:extLst>
    </dgm:pt>
    <dgm:pt modelId="{F5CF1B74-98D2-43C4-9E69-25363206BD04}" type="pres">
      <dgm:prSet presAssocID="{85EA34EF-1EB3-4829-A2BC-B7ACEE251B89}" presName="spaceRect" presStyleCnt="0"/>
      <dgm:spPr/>
    </dgm:pt>
    <dgm:pt modelId="{D4DD744E-4B1A-45EC-AC78-52C827AB50D5}" type="pres">
      <dgm:prSet presAssocID="{85EA34EF-1EB3-4829-A2BC-B7ACEE251B89}" presName="parTx" presStyleLbl="revTx" presStyleIdx="3" presStyleCnt="6">
        <dgm:presLayoutVars>
          <dgm:chMax val="0"/>
          <dgm:chPref val="0"/>
        </dgm:presLayoutVars>
      </dgm:prSet>
      <dgm:spPr/>
    </dgm:pt>
    <dgm:pt modelId="{7F88C249-4279-4E29-9C13-E2764EEDEC82}" type="pres">
      <dgm:prSet presAssocID="{FBE76647-A170-446F-A918-12E7FCA189EB}" presName="sibTrans" presStyleCnt="0"/>
      <dgm:spPr/>
    </dgm:pt>
    <dgm:pt modelId="{D4719640-11F8-460B-94DE-6399572E6932}" type="pres">
      <dgm:prSet presAssocID="{2C039AA0-16E4-4E2C-9C36-28BF83C7926F}" presName="compNode" presStyleCnt="0"/>
      <dgm:spPr/>
    </dgm:pt>
    <dgm:pt modelId="{F8AD6348-CEA9-4C12-8B54-208B5DB1097B}" type="pres">
      <dgm:prSet presAssocID="{2C039AA0-16E4-4E2C-9C36-28BF83C7926F}" presName="bgRect" presStyleLbl="bgShp" presStyleIdx="4" presStyleCnt="6"/>
      <dgm:spPr/>
    </dgm:pt>
    <dgm:pt modelId="{8881C4DD-11A9-4D04-B14D-3AC34076FF99}" type="pres">
      <dgm:prSet presAssocID="{2C039AA0-16E4-4E2C-9C36-28BF83C7926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63B58F1-193A-448E-BD20-031E728C102A}" type="pres">
      <dgm:prSet presAssocID="{2C039AA0-16E4-4E2C-9C36-28BF83C7926F}" presName="spaceRect" presStyleCnt="0"/>
      <dgm:spPr/>
    </dgm:pt>
    <dgm:pt modelId="{3E57198D-27FE-4E9B-BE04-05C8A86A293E}" type="pres">
      <dgm:prSet presAssocID="{2C039AA0-16E4-4E2C-9C36-28BF83C7926F}" presName="parTx" presStyleLbl="revTx" presStyleIdx="4" presStyleCnt="6">
        <dgm:presLayoutVars>
          <dgm:chMax val="0"/>
          <dgm:chPref val="0"/>
        </dgm:presLayoutVars>
      </dgm:prSet>
      <dgm:spPr/>
    </dgm:pt>
    <dgm:pt modelId="{EB9BE5AC-E582-4DF4-962F-7CDBE140AA7C}" type="pres">
      <dgm:prSet presAssocID="{F5E3F41C-D371-47E3-BD69-3BD3172914CD}" presName="sibTrans" presStyleCnt="0"/>
      <dgm:spPr/>
    </dgm:pt>
    <dgm:pt modelId="{B56245F0-6B71-49B6-B422-BD2D47ED3B87}" type="pres">
      <dgm:prSet presAssocID="{1B688949-4661-44F7-9002-AD6AA9C55003}" presName="compNode" presStyleCnt="0"/>
      <dgm:spPr/>
    </dgm:pt>
    <dgm:pt modelId="{2DB23523-6459-4AD6-BAD6-12FE0C2DD0B5}" type="pres">
      <dgm:prSet presAssocID="{1B688949-4661-44F7-9002-AD6AA9C55003}" presName="bgRect" presStyleLbl="bgShp" presStyleIdx="5" presStyleCnt="6"/>
      <dgm:spPr/>
    </dgm:pt>
    <dgm:pt modelId="{BD77FF44-6C11-4C91-9348-163F4874AEBA}" type="pres">
      <dgm:prSet presAssocID="{1B688949-4661-44F7-9002-AD6AA9C5500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55D548A5-C4E6-4406-B8AF-95670AB1F974}" type="pres">
      <dgm:prSet presAssocID="{1B688949-4661-44F7-9002-AD6AA9C55003}" presName="spaceRect" presStyleCnt="0"/>
      <dgm:spPr/>
    </dgm:pt>
    <dgm:pt modelId="{9219E8C4-823F-40CE-AB60-4E1EA82C7442}" type="pres">
      <dgm:prSet presAssocID="{1B688949-4661-44F7-9002-AD6AA9C5500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2B06E36-430A-45B7-B34C-3BABCE9A8E77}" type="presOf" srcId="{C1E59ADD-A072-44F8-B02D-EE44F2AA4C27}" destId="{8D6331C7-F47C-4FD2-979F-0F493EAD10F0}" srcOrd="0" destOrd="0" presId="urn:microsoft.com/office/officeart/2018/2/layout/IconVerticalSolidList"/>
    <dgm:cxn modelId="{2C33B65D-2CD6-491F-88BF-0B48965E6D37}" srcId="{14ECBCB5-6631-48D8-88D6-78649DD090B7}" destId="{85EA34EF-1EB3-4829-A2BC-B7ACEE251B89}" srcOrd="3" destOrd="0" parTransId="{140C07E2-4F07-4701-B2FE-2BF2BADD9AD9}" sibTransId="{FBE76647-A170-446F-A918-12E7FCA189EB}"/>
    <dgm:cxn modelId="{33833143-2AA8-413E-B482-8DAFE33A1864}" srcId="{14ECBCB5-6631-48D8-88D6-78649DD090B7}" destId="{1B688949-4661-44F7-9002-AD6AA9C55003}" srcOrd="5" destOrd="0" parTransId="{6364A676-5BD0-4E5B-AD5A-A0530D5A7438}" sibTransId="{A915C12E-45A1-4CA2-BE84-58342BFD4CE4}"/>
    <dgm:cxn modelId="{79712747-72AE-4695-AF15-024810CD9E60}" type="presOf" srcId="{85EA34EF-1EB3-4829-A2BC-B7ACEE251B89}" destId="{D4DD744E-4B1A-45EC-AC78-52C827AB50D5}" srcOrd="0" destOrd="0" presId="urn:microsoft.com/office/officeart/2018/2/layout/IconVerticalSolidList"/>
    <dgm:cxn modelId="{0D56386F-68AA-4B15-88A3-51C5B8F88534}" srcId="{14ECBCB5-6631-48D8-88D6-78649DD090B7}" destId="{832271DD-B01A-4A4B-8350-0526578D9A86}" srcOrd="2" destOrd="0" parTransId="{D78ADDD5-3D12-43C0-B514-40004810072E}" sibTransId="{F706BE32-877C-467D-9E8D-302F38B272B5}"/>
    <dgm:cxn modelId="{B2898481-0BA2-407C-8942-578E7D344A71}" type="presOf" srcId="{2C039AA0-16E4-4E2C-9C36-28BF83C7926F}" destId="{3E57198D-27FE-4E9B-BE04-05C8A86A293E}" srcOrd="0" destOrd="0" presId="urn:microsoft.com/office/officeart/2018/2/layout/IconVerticalSolidList"/>
    <dgm:cxn modelId="{ECE97B8A-59F4-424C-A7AF-8383FF6F2DF9}" srcId="{14ECBCB5-6631-48D8-88D6-78649DD090B7}" destId="{353FAEF7-7A04-4790-AA72-BE7983CDBC44}" srcOrd="1" destOrd="0" parTransId="{91B2C195-0DF3-4A1A-9D81-E06BF635F311}" sibTransId="{A23C39A1-D7D7-4E4B-8258-4A2F64908528}"/>
    <dgm:cxn modelId="{A877EC96-A5C8-4A6F-9647-125C3A12CA5A}" type="presOf" srcId="{832271DD-B01A-4A4B-8350-0526578D9A86}" destId="{D36072B0-2BC2-4DC7-86D3-84BA4FD6420C}" srcOrd="0" destOrd="0" presId="urn:microsoft.com/office/officeart/2018/2/layout/IconVerticalSolidList"/>
    <dgm:cxn modelId="{9CC190AE-C344-4585-92E3-6359445A3925}" type="presOf" srcId="{353FAEF7-7A04-4790-AA72-BE7983CDBC44}" destId="{8E72F8BE-A6D3-4BEA-A483-353C4078ABC9}" srcOrd="0" destOrd="0" presId="urn:microsoft.com/office/officeart/2018/2/layout/IconVerticalSolidList"/>
    <dgm:cxn modelId="{D8456CB3-89C0-4408-8FA0-AEBD8327A731}" srcId="{14ECBCB5-6631-48D8-88D6-78649DD090B7}" destId="{2C039AA0-16E4-4E2C-9C36-28BF83C7926F}" srcOrd="4" destOrd="0" parTransId="{66F760E8-98EC-41BC-A854-1DDBA447AC99}" sibTransId="{F5E3F41C-D371-47E3-BD69-3BD3172914CD}"/>
    <dgm:cxn modelId="{77D3E5B3-8DEC-4C04-9AD7-D6F1D147B28B}" type="presOf" srcId="{1B688949-4661-44F7-9002-AD6AA9C55003}" destId="{9219E8C4-823F-40CE-AB60-4E1EA82C7442}" srcOrd="0" destOrd="0" presId="urn:microsoft.com/office/officeart/2018/2/layout/IconVerticalSolidList"/>
    <dgm:cxn modelId="{DE3206C8-6F42-46FB-9E20-2CD70C15CD8D}" type="presOf" srcId="{14ECBCB5-6631-48D8-88D6-78649DD090B7}" destId="{5CDE7727-45FF-43F3-A2AD-43A8FF87893C}" srcOrd="0" destOrd="0" presId="urn:microsoft.com/office/officeart/2018/2/layout/IconVerticalSolidList"/>
    <dgm:cxn modelId="{2C8A51F9-948E-4E55-9383-7A0FA84476A5}" srcId="{14ECBCB5-6631-48D8-88D6-78649DD090B7}" destId="{C1E59ADD-A072-44F8-B02D-EE44F2AA4C27}" srcOrd="0" destOrd="0" parTransId="{EFDC6D70-2862-4A60-AE2B-8AAF2E6B9888}" sibTransId="{00BF2D24-F836-4A4F-971D-7B21A2781033}"/>
    <dgm:cxn modelId="{4B919556-0EB5-45B6-A5C7-C903BA3068F6}" type="presParOf" srcId="{5CDE7727-45FF-43F3-A2AD-43A8FF87893C}" destId="{7F72187C-A49E-401E-8A36-58D3D305FCE0}" srcOrd="0" destOrd="0" presId="urn:microsoft.com/office/officeart/2018/2/layout/IconVerticalSolidList"/>
    <dgm:cxn modelId="{A09B002B-D649-42C1-8375-6EA8B3EA9DE1}" type="presParOf" srcId="{7F72187C-A49E-401E-8A36-58D3D305FCE0}" destId="{D304C6AC-3581-4E20-A894-9EA7B1F3EB59}" srcOrd="0" destOrd="0" presId="urn:microsoft.com/office/officeart/2018/2/layout/IconVerticalSolidList"/>
    <dgm:cxn modelId="{B9EBBE57-1C84-49E0-827E-F21787933A9C}" type="presParOf" srcId="{7F72187C-A49E-401E-8A36-58D3D305FCE0}" destId="{D5FF0430-72C6-4CBE-AD36-E6FB2A3B5D3A}" srcOrd="1" destOrd="0" presId="urn:microsoft.com/office/officeart/2018/2/layout/IconVerticalSolidList"/>
    <dgm:cxn modelId="{3685C95A-2FA0-4416-B441-3A7D03DAAF0C}" type="presParOf" srcId="{7F72187C-A49E-401E-8A36-58D3D305FCE0}" destId="{EA54A986-0782-4C14-B532-C3B714FF2A52}" srcOrd="2" destOrd="0" presId="urn:microsoft.com/office/officeart/2018/2/layout/IconVerticalSolidList"/>
    <dgm:cxn modelId="{5E16717C-C129-45F0-AE83-9DED643930E5}" type="presParOf" srcId="{7F72187C-A49E-401E-8A36-58D3D305FCE0}" destId="{8D6331C7-F47C-4FD2-979F-0F493EAD10F0}" srcOrd="3" destOrd="0" presId="urn:microsoft.com/office/officeart/2018/2/layout/IconVerticalSolidList"/>
    <dgm:cxn modelId="{5F1606DB-57BE-4B9B-9E25-4D1929B25EF7}" type="presParOf" srcId="{5CDE7727-45FF-43F3-A2AD-43A8FF87893C}" destId="{F639AF9E-5317-4012-A43B-916235B9F556}" srcOrd="1" destOrd="0" presId="urn:microsoft.com/office/officeart/2018/2/layout/IconVerticalSolidList"/>
    <dgm:cxn modelId="{E3D8B4B3-D87B-4B90-964F-C3CA23F66C5B}" type="presParOf" srcId="{5CDE7727-45FF-43F3-A2AD-43A8FF87893C}" destId="{7ED2616E-AF33-4C45-BA50-36330119EF00}" srcOrd="2" destOrd="0" presId="urn:microsoft.com/office/officeart/2018/2/layout/IconVerticalSolidList"/>
    <dgm:cxn modelId="{3BC9A8C8-7AE3-4AE4-9DF2-E8750E7FDCE4}" type="presParOf" srcId="{7ED2616E-AF33-4C45-BA50-36330119EF00}" destId="{B312309E-D7E1-4C42-AE11-D5379FE3092E}" srcOrd="0" destOrd="0" presId="urn:microsoft.com/office/officeart/2018/2/layout/IconVerticalSolidList"/>
    <dgm:cxn modelId="{BA22ABDA-625D-424D-81C6-08473CC3B185}" type="presParOf" srcId="{7ED2616E-AF33-4C45-BA50-36330119EF00}" destId="{817D2D63-19F1-4D30-9D2B-4407D1319398}" srcOrd="1" destOrd="0" presId="urn:microsoft.com/office/officeart/2018/2/layout/IconVerticalSolidList"/>
    <dgm:cxn modelId="{E714FD33-1CEB-4464-BEE8-938AAEBD69D9}" type="presParOf" srcId="{7ED2616E-AF33-4C45-BA50-36330119EF00}" destId="{D27FF7B3-CDF4-492E-A5B6-E9560CC0D315}" srcOrd="2" destOrd="0" presId="urn:microsoft.com/office/officeart/2018/2/layout/IconVerticalSolidList"/>
    <dgm:cxn modelId="{BEF24B5B-3B15-44AD-97AC-D2327BE6AC5D}" type="presParOf" srcId="{7ED2616E-AF33-4C45-BA50-36330119EF00}" destId="{8E72F8BE-A6D3-4BEA-A483-353C4078ABC9}" srcOrd="3" destOrd="0" presId="urn:microsoft.com/office/officeart/2018/2/layout/IconVerticalSolidList"/>
    <dgm:cxn modelId="{3635996E-2344-4958-B653-E45F56B6F6C9}" type="presParOf" srcId="{5CDE7727-45FF-43F3-A2AD-43A8FF87893C}" destId="{2EDD7967-4313-432E-BE52-458E4A4AEDF4}" srcOrd="3" destOrd="0" presId="urn:microsoft.com/office/officeart/2018/2/layout/IconVerticalSolidList"/>
    <dgm:cxn modelId="{C9E2BD71-B89B-40C3-AD55-3B68ACF36C50}" type="presParOf" srcId="{5CDE7727-45FF-43F3-A2AD-43A8FF87893C}" destId="{8E839E96-85E9-4C84-88AA-34F2B49ED6E9}" srcOrd="4" destOrd="0" presId="urn:microsoft.com/office/officeart/2018/2/layout/IconVerticalSolidList"/>
    <dgm:cxn modelId="{601D1447-BFEB-4A13-9E51-560B33F28043}" type="presParOf" srcId="{8E839E96-85E9-4C84-88AA-34F2B49ED6E9}" destId="{8A3530CD-856F-4B4C-8286-92A11032A294}" srcOrd="0" destOrd="0" presId="urn:microsoft.com/office/officeart/2018/2/layout/IconVerticalSolidList"/>
    <dgm:cxn modelId="{B222171D-6C1C-458F-A90F-F479DA873481}" type="presParOf" srcId="{8E839E96-85E9-4C84-88AA-34F2B49ED6E9}" destId="{30B2264E-A0CA-42D6-A131-4ADB4DAA32C0}" srcOrd="1" destOrd="0" presId="urn:microsoft.com/office/officeart/2018/2/layout/IconVerticalSolidList"/>
    <dgm:cxn modelId="{E048C8C9-A006-41A0-8C15-323C38FD4B70}" type="presParOf" srcId="{8E839E96-85E9-4C84-88AA-34F2B49ED6E9}" destId="{81C1ED86-82E0-4667-B2DB-8287A5D1E234}" srcOrd="2" destOrd="0" presId="urn:microsoft.com/office/officeart/2018/2/layout/IconVerticalSolidList"/>
    <dgm:cxn modelId="{82463A62-3156-493B-970E-E6BAD50001E6}" type="presParOf" srcId="{8E839E96-85E9-4C84-88AA-34F2B49ED6E9}" destId="{D36072B0-2BC2-4DC7-86D3-84BA4FD6420C}" srcOrd="3" destOrd="0" presId="urn:microsoft.com/office/officeart/2018/2/layout/IconVerticalSolidList"/>
    <dgm:cxn modelId="{F896D304-5FC3-426F-ADE9-E77B7EF1042E}" type="presParOf" srcId="{5CDE7727-45FF-43F3-A2AD-43A8FF87893C}" destId="{4864EB5F-A136-4960-BE7C-E055A8B02583}" srcOrd="5" destOrd="0" presId="urn:microsoft.com/office/officeart/2018/2/layout/IconVerticalSolidList"/>
    <dgm:cxn modelId="{B0C8CB87-9E15-4049-A518-9D273507CA81}" type="presParOf" srcId="{5CDE7727-45FF-43F3-A2AD-43A8FF87893C}" destId="{122D1E95-A97E-4333-917E-D97347F0A9A7}" srcOrd="6" destOrd="0" presId="urn:microsoft.com/office/officeart/2018/2/layout/IconVerticalSolidList"/>
    <dgm:cxn modelId="{A8733B89-EA7F-4089-9511-25BA0E8D6580}" type="presParOf" srcId="{122D1E95-A97E-4333-917E-D97347F0A9A7}" destId="{C2D8DD99-5790-4ED9-A2F8-176E49473746}" srcOrd="0" destOrd="0" presId="urn:microsoft.com/office/officeart/2018/2/layout/IconVerticalSolidList"/>
    <dgm:cxn modelId="{C4279EF5-44C4-4348-B716-963AFC82C576}" type="presParOf" srcId="{122D1E95-A97E-4333-917E-D97347F0A9A7}" destId="{2F39AE99-2728-4E14-8D51-CF467A4E9FC7}" srcOrd="1" destOrd="0" presId="urn:microsoft.com/office/officeart/2018/2/layout/IconVerticalSolidList"/>
    <dgm:cxn modelId="{0E7A9B10-66EF-4E81-88B3-967B0826F6A8}" type="presParOf" srcId="{122D1E95-A97E-4333-917E-D97347F0A9A7}" destId="{F5CF1B74-98D2-43C4-9E69-25363206BD04}" srcOrd="2" destOrd="0" presId="urn:microsoft.com/office/officeart/2018/2/layout/IconVerticalSolidList"/>
    <dgm:cxn modelId="{54D3EA90-1EAA-4854-89EF-61290219739B}" type="presParOf" srcId="{122D1E95-A97E-4333-917E-D97347F0A9A7}" destId="{D4DD744E-4B1A-45EC-AC78-52C827AB50D5}" srcOrd="3" destOrd="0" presId="urn:microsoft.com/office/officeart/2018/2/layout/IconVerticalSolidList"/>
    <dgm:cxn modelId="{A576D1CB-CE44-4C01-B6F6-247883424223}" type="presParOf" srcId="{5CDE7727-45FF-43F3-A2AD-43A8FF87893C}" destId="{7F88C249-4279-4E29-9C13-E2764EEDEC82}" srcOrd="7" destOrd="0" presId="urn:microsoft.com/office/officeart/2018/2/layout/IconVerticalSolidList"/>
    <dgm:cxn modelId="{65451EDE-866E-4469-808F-55E8E7A1501F}" type="presParOf" srcId="{5CDE7727-45FF-43F3-A2AD-43A8FF87893C}" destId="{D4719640-11F8-460B-94DE-6399572E6932}" srcOrd="8" destOrd="0" presId="urn:microsoft.com/office/officeart/2018/2/layout/IconVerticalSolidList"/>
    <dgm:cxn modelId="{79317949-F6F3-472F-89F6-6B2EAF75CECF}" type="presParOf" srcId="{D4719640-11F8-460B-94DE-6399572E6932}" destId="{F8AD6348-CEA9-4C12-8B54-208B5DB1097B}" srcOrd="0" destOrd="0" presId="urn:microsoft.com/office/officeart/2018/2/layout/IconVerticalSolidList"/>
    <dgm:cxn modelId="{98E32A30-AA61-4241-8612-6593E3D908EA}" type="presParOf" srcId="{D4719640-11F8-460B-94DE-6399572E6932}" destId="{8881C4DD-11A9-4D04-B14D-3AC34076FF99}" srcOrd="1" destOrd="0" presId="urn:microsoft.com/office/officeart/2018/2/layout/IconVerticalSolidList"/>
    <dgm:cxn modelId="{43C0DBA6-2AC2-4DCA-A15E-B492F3BDA54B}" type="presParOf" srcId="{D4719640-11F8-460B-94DE-6399572E6932}" destId="{C63B58F1-193A-448E-BD20-031E728C102A}" srcOrd="2" destOrd="0" presId="urn:microsoft.com/office/officeart/2018/2/layout/IconVerticalSolidList"/>
    <dgm:cxn modelId="{F3C91913-B827-4643-8760-6011890CAA4F}" type="presParOf" srcId="{D4719640-11F8-460B-94DE-6399572E6932}" destId="{3E57198D-27FE-4E9B-BE04-05C8A86A293E}" srcOrd="3" destOrd="0" presId="urn:microsoft.com/office/officeart/2018/2/layout/IconVerticalSolidList"/>
    <dgm:cxn modelId="{07830473-1520-4C03-9155-F9E9070E9B86}" type="presParOf" srcId="{5CDE7727-45FF-43F3-A2AD-43A8FF87893C}" destId="{EB9BE5AC-E582-4DF4-962F-7CDBE140AA7C}" srcOrd="9" destOrd="0" presId="urn:microsoft.com/office/officeart/2018/2/layout/IconVerticalSolidList"/>
    <dgm:cxn modelId="{BE1E730D-83F8-4F02-8959-80F450244B48}" type="presParOf" srcId="{5CDE7727-45FF-43F3-A2AD-43A8FF87893C}" destId="{B56245F0-6B71-49B6-B422-BD2D47ED3B87}" srcOrd="10" destOrd="0" presId="urn:microsoft.com/office/officeart/2018/2/layout/IconVerticalSolidList"/>
    <dgm:cxn modelId="{31823A28-6F54-428B-B864-BA1E297E7E70}" type="presParOf" srcId="{B56245F0-6B71-49B6-B422-BD2D47ED3B87}" destId="{2DB23523-6459-4AD6-BAD6-12FE0C2DD0B5}" srcOrd="0" destOrd="0" presId="urn:microsoft.com/office/officeart/2018/2/layout/IconVerticalSolidList"/>
    <dgm:cxn modelId="{2176C4D6-73CB-4884-AD50-0129B90079A6}" type="presParOf" srcId="{B56245F0-6B71-49B6-B422-BD2D47ED3B87}" destId="{BD77FF44-6C11-4C91-9348-163F4874AEBA}" srcOrd="1" destOrd="0" presId="urn:microsoft.com/office/officeart/2018/2/layout/IconVerticalSolidList"/>
    <dgm:cxn modelId="{42540E6B-5520-45E4-AABA-721616C92E71}" type="presParOf" srcId="{B56245F0-6B71-49B6-B422-BD2D47ED3B87}" destId="{55D548A5-C4E6-4406-B8AF-95670AB1F974}" srcOrd="2" destOrd="0" presId="urn:microsoft.com/office/officeart/2018/2/layout/IconVerticalSolidList"/>
    <dgm:cxn modelId="{61A28129-2A11-4633-973F-ACEEB04EF2AA}" type="presParOf" srcId="{B56245F0-6B71-49B6-B422-BD2D47ED3B87}" destId="{9219E8C4-823F-40CE-AB60-4E1EA82C74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FDB723-0093-4A64-8A60-34A708201FE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73A72C1-C4CE-4751-BB0D-0B9C41911E03}">
      <dgm:prSet/>
      <dgm:spPr/>
      <dgm:t>
        <a:bodyPr/>
        <a:lstStyle/>
        <a:p>
          <a:r>
            <a:rPr lang="en-US"/>
            <a:t>Behandling av plexus brachialisskador</a:t>
          </a:r>
        </a:p>
      </dgm:t>
    </dgm:pt>
    <dgm:pt modelId="{0F1FD54F-7803-426F-B7EF-8FA190FE9AE9}" type="parTrans" cxnId="{D279B4FF-85B5-4158-ACFF-3FE06B11379D}">
      <dgm:prSet/>
      <dgm:spPr/>
      <dgm:t>
        <a:bodyPr/>
        <a:lstStyle/>
        <a:p>
          <a:endParaRPr lang="en-US"/>
        </a:p>
      </dgm:t>
    </dgm:pt>
    <dgm:pt modelId="{1902FDFB-673C-4BF7-A374-48940D58E3DE}" type="sibTrans" cxnId="{D279B4FF-85B5-4158-ACFF-3FE06B11379D}">
      <dgm:prSet/>
      <dgm:spPr/>
      <dgm:t>
        <a:bodyPr/>
        <a:lstStyle/>
        <a:p>
          <a:endParaRPr lang="en-US"/>
        </a:p>
      </dgm:t>
    </dgm:pt>
    <dgm:pt modelId="{034DDFD3-F925-4B59-8E15-5ED7E718D561}">
      <dgm:prSet/>
      <dgm:spPr/>
      <dgm:t>
        <a:bodyPr/>
        <a:lstStyle/>
        <a:p>
          <a:r>
            <a:rPr lang="en-US"/>
            <a:t>Kardiovaskulär genetik</a:t>
          </a:r>
        </a:p>
      </dgm:t>
    </dgm:pt>
    <dgm:pt modelId="{50B0AA82-835D-4186-8901-8FB03D779FDF}" type="parTrans" cxnId="{3D024A72-E88D-4771-BB82-BA2B356BC221}">
      <dgm:prSet/>
      <dgm:spPr/>
      <dgm:t>
        <a:bodyPr/>
        <a:lstStyle/>
        <a:p>
          <a:endParaRPr lang="en-US"/>
        </a:p>
      </dgm:t>
    </dgm:pt>
    <dgm:pt modelId="{53D9AA5A-CEA2-4EF9-BC92-4E25A9906769}" type="sibTrans" cxnId="{3D024A72-E88D-4771-BB82-BA2B356BC221}">
      <dgm:prSet/>
      <dgm:spPr/>
      <dgm:t>
        <a:bodyPr/>
        <a:lstStyle/>
        <a:p>
          <a:endParaRPr lang="en-US"/>
        </a:p>
      </dgm:t>
    </dgm:pt>
    <dgm:pt modelId="{5801859C-5484-4428-B8BC-0AEF21287441}">
      <dgm:prSet/>
      <dgm:spPr/>
      <dgm:t>
        <a:bodyPr/>
        <a:lstStyle/>
        <a:p>
          <a:r>
            <a:rPr lang="en-US"/>
            <a:t>Luftburna intensivvårdstransporter</a:t>
          </a:r>
        </a:p>
      </dgm:t>
    </dgm:pt>
    <dgm:pt modelId="{77CF6A6B-94B0-4DE4-94FE-5FAC5F774456}" type="parTrans" cxnId="{1FC9C4CB-CC8B-47F6-8E93-79CE250A42C1}">
      <dgm:prSet/>
      <dgm:spPr/>
      <dgm:t>
        <a:bodyPr/>
        <a:lstStyle/>
        <a:p>
          <a:endParaRPr lang="en-US"/>
        </a:p>
      </dgm:t>
    </dgm:pt>
    <dgm:pt modelId="{40F9FFFB-4488-41CB-A30D-F22FD66828ED}" type="sibTrans" cxnId="{1FC9C4CB-CC8B-47F6-8E93-79CE250A42C1}">
      <dgm:prSet/>
      <dgm:spPr/>
      <dgm:t>
        <a:bodyPr/>
        <a:lstStyle/>
        <a:p>
          <a:endParaRPr lang="en-US"/>
        </a:p>
      </dgm:t>
    </dgm:pt>
    <dgm:pt modelId="{AAFB7930-2963-45AE-8FC9-F97A944E5E68}">
      <dgm:prSet/>
      <dgm:spPr/>
      <dgm:t>
        <a:bodyPr/>
        <a:lstStyle/>
        <a:p>
          <a:r>
            <a:rPr lang="en-US"/>
            <a:t>Neonatal intensivvård</a:t>
          </a:r>
        </a:p>
      </dgm:t>
    </dgm:pt>
    <dgm:pt modelId="{A3D55014-DAD8-4291-BE28-04484615E935}" type="parTrans" cxnId="{31B04315-A271-491B-9736-A2076363B871}">
      <dgm:prSet/>
      <dgm:spPr/>
      <dgm:t>
        <a:bodyPr/>
        <a:lstStyle/>
        <a:p>
          <a:endParaRPr lang="en-US"/>
        </a:p>
      </dgm:t>
    </dgm:pt>
    <dgm:pt modelId="{888CCDDF-6377-4E23-8D97-9F9E9E9A4742}" type="sibTrans" cxnId="{31B04315-A271-491B-9736-A2076363B871}">
      <dgm:prSet/>
      <dgm:spPr/>
      <dgm:t>
        <a:bodyPr/>
        <a:lstStyle/>
        <a:p>
          <a:endParaRPr lang="en-US"/>
        </a:p>
      </dgm:t>
    </dgm:pt>
    <dgm:pt modelId="{8DDA03B0-7FBD-4714-87EE-31BAC331EC22}">
      <dgm:prSet/>
      <dgm:spPr/>
      <dgm:t>
        <a:bodyPr/>
        <a:lstStyle/>
        <a:p>
          <a:r>
            <a:rPr lang="en-US"/>
            <a:t>Stereotaktisk funktionell neurokirurgi</a:t>
          </a:r>
        </a:p>
      </dgm:t>
    </dgm:pt>
    <dgm:pt modelId="{A644D89C-AA96-4186-BF93-34110B00CD5E}" type="parTrans" cxnId="{9A597E78-9CF8-4EF2-A2C2-109A0CF99974}">
      <dgm:prSet/>
      <dgm:spPr/>
      <dgm:t>
        <a:bodyPr/>
        <a:lstStyle/>
        <a:p>
          <a:endParaRPr lang="en-US"/>
        </a:p>
      </dgm:t>
    </dgm:pt>
    <dgm:pt modelId="{F76D7F61-F496-47B9-A501-60B17DC7B36F}" type="sibTrans" cxnId="{9A597E78-9CF8-4EF2-A2C2-109A0CF99974}">
      <dgm:prSet/>
      <dgm:spPr/>
      <dgm:t>
        <a:bodyPr/>
        <a:lstStyle/>
        <a:p>
          <a:endParaRPr lang="en-US"/>
        </a:p>
      </dgm:t>
    </dgm:pt>
    <dgm:pt modelId="{29D0782A-099E-4B65-BA27-5154F071D859}">
      <dgm:prSet/>
      <dgm:spPr/>
      <dgm:t>
        <a:bodyPr/>
        <a:lstStyle/>
        <a:p>
          <a:r>
            <a:rPr lang="en-US"/>
            <a:t>Strålbehandling</a:t>
          </a:r>
        </a:p>
      </dgm:t>
    </dgm:pt>
    <dgm:pt modelId="{B66304E2-C981-4EF2-81F3-D8A7846838FE}" type="parTrans" cxnId="{F612CE0B-DDBC-445A-B883-17F6C9D78DA3}">
      <dgm:prSet/>
      <dgm:spPr/>
      <dgm:t>
        <a:bodyPr/>
        <a:lstStyle/>
        <a:p>
          <a:endParaRPr lang="en-US"/>
        </a:p>
      </dgm:t>
    </dgm:pt>
    <dgm:pt modelId="{642C3FB5-04A8-4FD6-9771-636D71D7934F}" type="sibTrans" cxnId="{F612CE0B-DDBC-445A-B883-17F6C9D78DA3}">
      <dgm:prSet/>
      <dgm:spPr/>
      <dgm:t>
        <a:bodyPr/>
        <a:lstStyle/>
        <a:p>
          <a:endParaRPr lang="en-US"/>
        </a:p>
      </dgm:t>
    </dgm:pt>
    <dgm:pt modelId="{35AE0010-586E-DE4D-8A6F-6186A4A3E115}" type="pres">
      <dgm:prSet presAssocID="{A3FDB723-0093-4A64-8A60-34A708201FEF}" presName="linear" presStyleCnt="0">
        <dgm:presLayoutVars>
          <dgm:animLvl val="lvl"/>
          <dgm:resizeHandles val="exact"/>
        </dgm:presLayoutVars>
      </dgm:prSet>
      <dgm:spPr/>
    </dgm:pt>
    <dgm:pt modelId="{171B6697-AC1D-AC42-A240-00370DD12BF7}" type="pres">
      <dgm:prSet presAssocID="{973A72C1-C4CE-4751-BB0D-0B9C41911E0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A8031F3-C202-B64B-B843-FA248B742EEE}" type="pres">
      <dgm:prSet presAssocID="{1902FDFB-673C-4BF7-A374-48940D58E3DE}" presName="spacer" presStyleCnt="0"/>
      <dgm:spPr/>
    </dgm:pt>
    <dgm:pt modelId="{AD0B20FF-3842-CC40-84AC-DC6DAA72ACA6}" type="pres">
      <dgm:prSet presAssocID="{034DDFD3-F925-4B59-8E15-5ED7E718D56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46641A3-8B8F-EB48-851B-F557B97792C3}" type="pres">
      <dgm:prSet presAssocID="{53D9AA5A-CEA2-4EF9-BC92-4E25A9906769}" presName="spacer" presStyleCnt="0"/>
      <dgm:spPr/>
    </dgm:pt>
    <dgm:pt modelId="{274DAE09-DE3C-894D-8B27-E55270DAD20D}" type="pres">
      <dgm:prSet presAssocID="{5801859C-5484-4428-B8BC-0AEF2128744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34BF5EE-4C24-9641-835A-1B39F50FC1AD}" type="pres">
      <dgm:prSet presAssocID="{40F9FFFB-4488-41CB-A30D-F22FD66828ED}" presName="spacer" presStyleCnt="0"/>
      <dgm:spPr/>
    </dgm:pt>
    <dgm:pt modelId="{915FFB33-995F-1545-8830-B8EA9031B5C8}" type="pres">
      <dgm:prSet presAssocID="{AAFB7930-2963-45AE-8FC9-F97A944E5E6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7B8403A-090F-5F44-98DC-591C1697CB73}" type="pres">
      <dgm:prSet presAssocID="{888CCDDF-6377-4E23-8D97-9F9E9E9A4742}" presName="spacer" presStyleCnt="0"/>
      <dgm:spPr/>
    </dgm:pt>
    <dgm:pt modelId="{7CCED5F1-9784-A94F-B7B9-283C66121BDE}" type="pres">
      <dgm:prSet presAssocID="{8DDA03B0-7FBD-4714-87EE-31BAC331EC2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3773B20-9FC3-684D-A8C3-F82496C5D765}" type="pres">
      <dgm:prSet presAssocID="{F76D7F61-F496-47B9-A501-60B17DC7B36F}" presName="spacer" presStyleCnt="0"/>
      <dgm:spPr/>
    </dgm:pt>
    <dgm:pt modelId="{8C15A996-A6BE-264B-8709-BC582EA651F5}" type="pres">
      <dgm:prSet presAssocID="{29D0782A-099E-4B65-BA27-5154F071D85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612CE0B-DDBC-445A-B883-17F6C9D78DA3}" srcId="{A3FDB723-0093-4A64-8A60-34A708201FEF}" destId="{29D0782A-099E-4B65-BA27-5154F071D859}" srcOrd="5" destOrd="0" parTransId="{B66304E2-C981-4EF2-81F3-D8A7846838FE}" sibTransId="{642C3FB5-04A8-4FD6-9771-636D71D7934F}"/>
    <dgm:cxn modelId="{31B04315-A271-491B-9736-A2076363B871}" srcId="{A3FDB723-0093-4A64-8A60-34A708201FEF}" destId="{AAFB7930-2963-45AE-8FC9-F97A944E5E68}" srcOrd="3" destOrd="0" parTransId="{A3D55014-DAD8-4291-BE28-04484615E935}" sibTransId="{888CCDDF-6377-4E23-8D97-9F9E9E9A4742}"/>
    <dgm:cxn modelId="{F0123025-D03F-D043-B808-D2C808838E1A}" type="presOf" srcId="{034DDFD3-F925-4B59-8E15-5ED7E718D561}" destId="{AD0B20FF-3842-CC40-84AC-DC6DAA72ACA6}" srcOrd="0" destOrd="0" presId="urn:microsoft.com/office/officeart/2005/8/layout/vList2"/>
    <dgm:cxn modelId="{ADE79C67-52C8-2B40-B834-B9812DEC276E}" type="presOf" srcId="{973A72C1-C4CE-4751-BB0D-0B9C41911E03}" destId="{171B6697-AC1D-AC42-A240-00370DD12BF7}" srcOrd="0" destOrd="0" presId="urn:microsoft.com/office/officeart/2005/8/layout/vList2"/>
    <dgm:cxn modelId="{3D024A72-E88D-4771-BB82-BA2B356BC221}" srcId="{A3FDB723-0093-4A64-8A60-34A708201FEF}" destId="{034DDFD3-F925-4B59-8E15-5ED7E718D561}" srcOrd="1" destOrd="0" parTransId="{50B0AA82-835D-4186-8901-8FB03D779FDF}" sibTransId="{53D9AA5A-CEA2-4EF9-BC92-4E25A9906769}"/>
    <dgm:cxn modelId="{9A597E78-9CF8-4EF2-A2C2-109A0CF99974}" srcId="{A3FDB723-0093-4A64-8A60-34A708201FEF}" destId="{8DDA03B0-7FBD-4714-87EE-31BAC331EC22}" srcOrd="4" destOrd="0" parTransId="{A644D89C-AA96-4186-BF93-34110B00CD5E}" sibTransId="{F76D7F61-F496-47B9-A501-60B17DC7B36F}"/>
    <dgm:cxn modelId="{A3EDB281-D606-BD4F-BC62-0FFA55079421}" type="presOf" srcId="{AAFB7930-2963-45AE-8FC9-F97A944E5E68}" destId="{915FFB33-995F-1545-8830-B8EA9031B5C8}" srcOrd="0" destOrd="0" presId="urn:microsoft.com/office/officeart/2005/8/layout/vList2"/>
    <dgm:cxn modelId="{BD5C3A83-5D4B-D048-B18C-13671A624515}" type="presOf" srcId="{5801859C-5484-4428-B8BC-0AEF21287441}" destId="{274DAE09-DE3C-894D-8B27-E55270DAD20D}" srcOrd="0" destOrd="0" presId="urn:microsoft.com/office/officeart/2005/8/layout/vList2"/>
    <dgm:cxn modelId="{9256B4A0-0C64-4F49-9E2B-B9A262CA8D37}" type="presOf" srcId="{A3FDB723-0093-4A64-8A60-34A708201FEF}" destId="{35AE0010-586E-DE4D-8A6F-6186A4A3E115}" srcOrd="0" destOrd="0" presId="urn:microsoft.com/office/officeart/2005/8/layout/vList2"/>
    <dgm:cxn modelId="{FC320DB4-140E-794B-951B-07A9274D2B54}" type="presOf" srcId="{8DDA03B0-7FBD-4714-87EE-31BAC331EC22}" destId="{7CCED5F1-9784-A94F-B7B9-283C66121BDE}" srcOrd="0" destOrd="0" presId="urn:microsoft.com/office/officeart/2005/8/layout/vList2"/>
    <dgm:cxn modelId="{1FC9C4CB-CC8B-47F6-8E93-79CE250A42C1}" srcId="{A3FDB723-0093-4A64-8A60-34A708201FEF}" destId="{5801859C-5484-4428-B8BC-0AEF21287441}" srcOrd="2" destOrd="0" parTransId="{77CF6A6B-94B0-4DE4-94FE-5FAC5F774456}" sibTransId="{40F9FFFB-4488-41CB-A30D-F22FD66828ED}"/>
    <dgm:cxn modelId="{8DDD99F5-73C9-5844-B045-DE3258DBBDD6}" type="presOf" srcId="{29D0782A-099E-4B65-BA27-5154F071D859}" destId="{8C15A996-A6BE-264B-8709-BC582EA651F5}" srcOrd="0" destOrd="0" presId="urn:microsoft.com/office/officeart/2005/8/layout/vList2"/>
    <dgm:cxn modelId="{D279B4FF-85B5-4158-ACFF-3FE06B11379D}" srcId="{A3FDB723-0093-4A64-8A60-34A708201FEF}" destId="{973A72C1-C4CE-4751-BB0D-0B9C41911E03}" srcOrd="0" destOrd="0" parTransId="{0F1FD54F-7803-426F-B7EF-8FA190FE9AE9}" sibTransId="{1902FDFB-673C-4BF7-A374-48940D58E3DE}"/>
    <dgm:cxn modelId="{854147E8-4644-0D40-A22D-8D1C601BAF15}" type="presParOf" srcId="{35AE0010-586E-DE4D-8A6F-6186A4A3E115}" destId="{171B6697-AC1D-AC42-A240-00370DD12BF7}" srcOrd="0" destOrd="0" presId="urn:microsoft.com/office/officeart/2005/8/layout/vList2"/>
    <dgm:cxn modelId="{D907E56E-7AD5-B34C-BAF2-45C0EE5446DF}" type="presParOf" srcId="{35AE0010-586E-DE4D-8A6F-6186A4A3E115}" destId="{CA8031F3-C202-B64B-B843-FA248B742EEE}" srcOrd="1" destOrd="0" presId="urn:microsoft.com/office/officeart/2005/8/layout/vList2"/>
    <dgm:cxn modelId="{8EA5C6B2-F7B7-054B-88C4-4FD66922F0AB}" type="presParOf" srcId="{35AE0010-586E-DE4D-8A6F-6186A4A3E115}" destId="{AD0B20FF-3842-CC40-84AC-DC6DAA72ACA6}" srcOrd="2" destOrd="0" presId="urn:microsoft.com/office/officeart/2005/8/layout/vList2"/>
    <dgm:cxn modelId="{ED68507F-2E6F-5D4F-83E7-59CB7DCA6619}" type="presParOf" srcId="{35AE0010-586E-DE4D-8A6F-6186A4A3E115}" destId="{746641A3-8B8F-EB48-851B-F557B97792C3}" srcOrd="3" destOrd="0" presId="urn:microsoft.com/office/officeart/2005/8/layout/vList2"/>
    <dgm:cxn modelId="{71AE18E7-AE4B-BA42-9C8A-C5626A9D0E21}" type="presParOf" srcId="{35AE0010-586E-DE4D-8A6F-6186A4A3E115}" destId="{274DAE09-DE3C-894D-8B27-E55270DAD20D}" srcOrd="4" destOrd="0" presId="urn:microsoft.com/office/officeart/2005/8/layout/vList2"/>
    <dgm:cxn modelId="{AFE9FF28-CBA2-C24A-9CDA-C040C7863419}" type="presParOf" srcId="{35AE0010-586E-DE4D-8A6F-6186A4A3E115}" destId="{A34BF5EE-4C24-9641-835A-1B39F50FC1AD}" srcOrd="5" destOrd="0" presId="urn:microsoft.com/office/officeart/2005/8/layout/vList2"/>
    <dgm:cxn modelId="{21EE78D8-DE46-F946-8902-9E66CAABC200}" type="presParOf" srcId="{35AE0010-586E-DE4D-8A6F-6186A4A3E115}" destId="{915FFB33-995F-1545-8830-B8EA9031B5C8}" srcOrd="6" destOrd="0" presId="urn:microsoft.com/office/officeart/2005/8/layout/vList2"/>
    <dgm:cxn modelId="{37FF5936-BD3F-2148-B99A-435DC67B63B1}" type="presParOf" srcId="{35AE0010-586E-DE4D-8A6F-6186A4A3E115}" destId="{17B8403A-090F-5F44-98DC-591C1697CB73}" srcOrd="7" destOrd="0" presId="urn:microsoft.com/office/officeart/2005/8/layout/vList2"/>
    <dgm:cxn modelId="{F32F9C3A-CD85-CF4D-B475-4F0CBF7D56D5}" type="presParOf" srcId="{35AE0010-586E-DE4D-8A6F-6186A4A3E115}" destId="{7CCED5F1-9784-A94F-B7B9-283C66121BDE}" srcOrd="8" destOrd="0" presId="urn:microsoft.com/office/officeart/2005/8/layout/vList2"/>
    <dgm:cxn modelId="{45890224-7D2E-0C4A-A0B5-CF45A7879431}" type="presParOf" srcId="{35AE0010-586E-DE4D-8A6F-6186A4A3E115}" destId="{93773B20-9FC3-684D-A8C3-F82496C5D765}" srcOrd="9" destOrd="0" presId="urn:microsoft.com/office/officeart/2005/8/layout/vList2"/>
    <dgm:cxn modelId="{8B51765F-752F-D74A-80D4-31789D178EA6}" type="presParOf" srcId="{35AE0010-586E-DE4D-8A6F-6186A4A3E115}" destId="{8C15A996-A6BE-264B-8709-BC582EA651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948ADF-7016-408C-8BD8-45FB95FF3EB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1DCA6E-0D62-4152-B34B-0CBD4EA8624F}">
      <dgm:prSet/>
      <dgm:spPr/>
      <dgm:t>
        <a:bodyPr/>
        <a:lstStyle/>
        <a:p>
          <a:r>
            <a:rPr lang="en-US"/>
            <a:t>Folkhälsa</a:t>
          </a:r>
        </a:p>
      </dgm:t>
    </dgm:pt>
    <dgm:pt modelId="{1A84C62E-2153-4B02-B1D7-E825B4076FC1}" type="parTrans" cxnId="{E0F1A1D0-566B-46AF-9318-BCB240585C7A}">
      <dgm:prSet/>
      <dgm:spPr/>
      <dgm:t>
        <a:bodyPr/>
        <a:lstStyle/>
        <a:p>
          <a:endParaRPr lang="en-US"/>
        </a:p>
      </dgm:t>
    </dgm:pt>
    <dgm:pt modelId="{170C991E-818E-49A5-8272-4AAEAF1D5992}" type="sibTrans" cxnId="{E0F1A1D0-566B-46AF-9318-BCB240585C7A}">
      <dgm:prSet/>
      <dgm:spPr/>
      <dgm:t>
        <a:bodyPr/>
        <a:lstStyle/>
        <a:p>
          <a:endParaRPr lang="en-US"/>
        </a:p>
      </dgm:t>
    </dgm:pt>
    <dgm:pt modelId="{86EEC836-61A8-43C4-8398-F37D73A352DF}">
      <dgm:prSet/>
      <dgm:spPr/>
      <dgm:t>
        <a:bodyPr/>
        <a:lstStyle/>
        <a:p>
          <a:r>
            <a:rPr lang="en-US"/>
            <a:t>Glesbygdsmedicin</a:t>
          </a:r>
        </a:p>
      </dgm:t>
    </dgm:pt>
    <dgm:pt modelId="{D594E603-C26F-48E4-AE75-95D89238A35C}" type="parTrans" cxnId="{EB67EDA9-792A-487B-8F86-7AC575FD4905}">
      <dgm:prSet/>
      <dgm:spPr/>
      <dgm:t>
        <a:bodyPr/>
        <a:lstStyle/>
        <a:p>
          <a:endParaRPr lang="en-US"/>
        </a:p>
      </dgm:t>
    </dgm:pt>
    <dgm:pt modelId="{D4986B4A-9C81-46DB-87BB-7FB4D6353AA7}" type="sibTrans" cxnId="{EB67EDA9-792A-487B-8F86-7AC575FD4905}">
      <dgm:prSet/>
      <dgm:spPr/>
      <dgm:t>
        <a:bodyPr/>
        <a:lstStyle/>
        <a:p>
          <a:endParaRPr lang="en-US"/>
        </a:p>
      </dgm:t>
    </dgm:pt>
    <dgm:pt modelId="{358A6D55-A754-485A-AEA8-B829BE09B571}">
      <dgm:prSet/>
      <dgm:spPr/>
      <dgm:t>
        <a:bodyPr/>
        <a:lstStyle/>
        <a:p>
          <a:r>
            <a:rPr lang="en-US"/>
            <a:t>Telemedicin, en del av profilområde Glesbygdsmedicin</a:t>
          </a:r>
        </a:p>
      </dgm:t>
    </dgm:pt>
    <dgm:pt modelId="{CBA267B4-5EFB-4BB4-864A-C3EE154E3AD4}" type="parTrans" cxnId="{69F5DBA1-B289-4B18-9805-231F72599F81}">
      <dgm:prSet/>
      <dgm:spPr/>
      <dgm:t>
        <a:bodyPr/>
        <a:lstStyle/>
        <a:p>
          <a:endParaRPr lang="en-US"/>
        </a:p>
      </dgm:t>
    </dgm:pt>
    <dgm:pt modelId="{C096739D-F952-42E1-9450-6A3C83888C56}" type="sibTrans" cxnId="{69F5DBA1-B289-4B18-9805-231F72599F81}">
      <dgm:prSet/>
      <dgm:spPr/>
      <dgm:t>
        <a:bodyPr/>
        <a:lstStyle/>
        <a:p>
          <a:endParaRPr lang="en-US"/>
        </a:p>
      </dgm:t>
    </dgm:pt>
    <dgm:pt modelId="{52319485-8664-ED40-B57F-E5B960B195D4}" type="pres">
      <dgm:prSet presAssocID="{4E948ADF-7016-408C-8BD8-45FB95FF3EBF}" presName="linear" presStyleCnt="0">
        <dgm:presLayoutVars>
          <dgm:animLvl val="lvl"/>
          <dgm:resizeHandles val="exact"/>
        </dgm:presLayoutVars>
      </dgm:prSet>
      <dgm:spPr/>
    </dgm:pt>
    <dgm:pt modelId="{B91673E3-4092-7147-B63C-09A5B2F37283}" type="pres">
      <dgm:prSet presAssocID="{EC1DCA6E-0D62-4152-B34B-0CBD4EA862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001762-E415-E943-9AEC-282CF28D49A9}" type="pres">
      <dgm:prSet presAssocID="{170C991E-818E-49A5-8272-4AAEAF1D5992}" presName="spacer" presStyleCnt="0"/>
      <dgm:spPr/>
    </dgm:pt>
    <dgm:pt modelId="{07B046EC-47F7-2942-A6BB-8164BF824284}" type="pres">
      <dgm:prSet presAssocID="{86EEC836-61A8-43C4-8398-F37D73A352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ECC52A-859C-EB48-A1CD-26556FFA1D85}" type="pres">
      <dgm:prSet presAssocID="{D4986B4A-9C81-46DB-87BB-7FB4D6353AA7}" presName="spacer" presStyleCnt="0"/>
      <dgm:spPr/>
    </dgm:pt>
    <dgm:pt modelId="{EC60F027-A298-B245-8E79-AFFBCCA31165}" type="pres">
      <dgm:prSet presAssocID="{358A6D55-A754-485A-AEA8-B829BE09B57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177D526-BD78-AD40-8311-E8A3D773BC2E}" type="presOf" srcId="{4E948ADF-7016-408C-8BD8-45FB95FF3EBF}" destId="{52319485-8664-ED40-B57F-E5B960B195D4}" srcOrd="0" destOrd="0" presId="urn:microsoft.com/office/officeart/2005/8/layout/vList2"/>
    <dgm:cxn modelId="{C7D3B532-908A-684D-8EE6-06DEC8B95B95}" type="presOf" srcId="{EC1DCA6E-0D62-4152-B34B-0CBD4EA8624F}" destId="{B91673E3-4092-7147-B63C-09A5B2F37283}" srcOrd="0" destOrd="0" presId="urn:microsoft.com/office/officeart/2005/8/layout/vList2"/>
    <dgm:cxn modelId="{8B7F8733-0E13-864D-9F5B-84A70C6BC29C}" type="presOf" srcId="{86EEC836-61A8-43C4-8398-F37D73A352DF}" destId="{07B046EC-47F7-2942-A6BB-8164BF824284}" srcOrd="0" destOrd="0" presId="urn:microsoft.com/office/officeart/2005/8/layout/vList2"/>
    <dgm:cxn modelId="{69F5DBA1-B289-4B18-9805-231F72599F81}" srcId="{4E948ADF-7016-408C-8BD8-45FB95FF3EBF}" destId="{358A6D55-A754-485A-AEA8-B829BE09B571}" srcOrd="2" destOrd="0" parTransId="{CBA267B4-5EFB-4BB4-864A-C3EE154E3AD4}" sibTransId="{C096739D-F952-42E1-9450-6A3C83888C56}"/>
    <dgm:cxn modelId="{BBF355A6-678D-3442-AF55-5155AEE7B847}" type="presOf" srcId="{358A6D55-A754-485A-AEA8-B829BE09B571}" destId="{EC60F027-A298-B245-8E79-AFFBCCA31165}" srcOrd="0" destOrd="0" presId="urn:microsoft.com/office/officeart/2005/8/layout/vList2"/>
    <dgm:cxn modelId="{EB67EDA9-792A-487B-8F86-7AC575FD4905}" srcId="{4E948ADF-7016-408C-8BD8-45FB95FF3EBF}" destId="{86EEC836-61A8-43C4-8398-F37D73A352DF}" srcOrd="1" destOrd="0" parTransId="{D594E603-C26F-48E4-AE75-95D89238A35C}" sibTransId="{D4986B4A-9C81-46DB-87BB-7FB4D6353AA7}"/>
    <dgm:cxn modelId="{E0F1A1D0-566B-46AF-9318-BCB240585C7A}" srcId="{4E948ADF-7016-408C-8BD8-45FB95FF3EBF}" destId="{EC1DCA6E-0D62-4152-B34B-0CBD4EA8624F}" srcOrd="0" destOrd="0" parTransId="{1A84C62E-2153-4B02-B1D7-E825B4076FC1}" sibTransId="{170C991E-818E-49A5-8272-4AAEAF1D5992}"/>
    <dgm:cxn modelId="{3A4D0B7B-6DB0-F741-AF15-263F2393FD6E}" type="presParOf" srcId="{52319485-8664-ED40-B57F-E5B960B195D4}" destId="{B91673E3-4092-7147-B63C-09A5B2F37283}" srcOrd="0" destOrd="0" presId="urn:microsoft.com/office/officeart/2005/8/layout/vList2"/>
    <dgm:cxn modelId="{27F7F8FF-E7F2-494D-9FA9-E18D58566730}" type="presParOf" srcId="{52319485-8664-ED40-B57F-E5B960B195D4}" destId="{B6001762-E415-E943-9AEC-282CF28D49A9}" srcOrd="1" destOrd="0" presId="urn:microsoft.com/office/officeart/2005/8/layout/vList2"/>
    <dgm:cxn modelId="{672DB89E-5EE9-014E-8D27-9C19EB74DF07}" type="presParOf" srcId="{52319485-8664-ED40-B57F-E5B960B195D4}" destId="{07B046EC-47F7-2942-A6BB-8164BF824284}" srcOrd="2" destOrd="0" presId="urn:microsoft.com/office/officeart/2005/8/layout/vList2"/>
    <dgm:cxn modelId="{9CA82580-3EC6-3E4F-BC87-D13D54D0D809}" type="presParOf" srcId="{52319485-8664-ED40-B57F-E5B960B195D4}" destId="{F2ECC52A-859C-EB48-A1CD-26556FFA1D85}" srcOrd="3" destOrd="0" presId="urn:microsoft.com/office/officeart/2005/8/layout/vList2"/>
    <dgm:cxn modelId="{7D6A1EEA-0540-8F44-B64B-D2C8AC6A03C1}" type="presParOf" srcId="{52319485-8664-ED40-B57F-E5B960B195D4}" destId="{EC60F027-A298-B245-8E79-AFFBCCA3116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AD329-1FDF-4E35-A96A-B92F18CB69BB}">
      <dsp:nvSpPr>
        <dsp:cNvPr id="0" name=""/>
        <dsp:cNvSpPr/>
      </dsp:nvSpPr>
      <dsp:spPr>
        <a:xfrm>
          <a:off x="1019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januari</a:t>
          </a:r>
        </a:p>
      </dsp:txBody>
      <dsp:txXfrm>
        <a:off x="327905" y="1910225"/>
        <a:ext cx="980658" cy="653772"/>
      </dsp:txXfrm>
    </dsp:sp>
    <dsp:sp modelId="{4B5540FC-8EBA-4536-A9D4-4428D573EBAF}">
      <dsp:nvSpPr>
        <dsp:cNvPr id="0" name=""/>
        <dsp:cNvSpPr/>
      </dsp:nvSpPr>
      <dsp:spPr>
        <a:xfrm>
          <a:off x="1472007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februari</a:t>
          </a:r>
        </a:p>
      </dsp:txBody>
      <dsp:txXfrm>
        <a:off x="1798893" y="1910225"/>
        <a:ext cx="980658" cy="653772"/>
      </dsp:txXfrm>
    </dsp:sp>
    <dsp:sp modelId="{0AC70C45-EF50-46EC-9C6D-9C3C430B1FC1}">
      <dsp:nvSpPr>
        <dsp:cNvPr id="0" name=""/>
        <dsp:cNvSpPr/>
      </dsp:nvSpPr>
      <dsp:spPr>
        <a:xfrm>
          <a:off x="2942994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Mars</a:t>
          </a:r>
        </a:p>
      </dsp:txBody>
      <dsp:txXfrm>
        <a:off x="3269880" y="1910225"/>
        <a:ext cx="980658" cy="653772"/>
      </dsp:txXfrm>
    </dsp:sp>
    <dsp:sp modelId="{74B690CD-7220-40D8-997F-89EADB4B3FD9}">
      <dsp:nvSpPr>
        <dsp:cNvPr id="0" name=""/>
        <dsp:cNvSpPr/>
      </dsp:nvSpPr>
      <dsp:spPr>
        <a:xfrm>
          <a:off x="4413982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april</a:t>
          </a:r>
        </a:p>
      </dsp:txBody>
      <dsp:txXfrm>
        <a:off x="4740868" y="1910225"/>
        <a:ext cx="980658" cy="653772"/>
      </dsp:txXfrm>
    </dsp:sp>
    <dsp:sp modelId="{D3C58D87-7BF6-486D-B835-DF4CB8ABE193}">
      <dsp:nvSpPr>
        <dsp:cNvPr id="0" name=""/>
        <dsp:cNvSpPr/>
      </dsp:nvSpPr>
      <dsp:spPr>
        <a:xfrm>
          <a:off x="5884969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maj/juni</a:t>
          </a:r>
        </a:p>
      </dsp:txBody>
      <dsp:txXfrm>
        <a:off x="6211855" y="1910225"/>
        <a:ext cx="980658" cy="653772"/>
      </dsp:txXfrm>
    </dsp:sp>
    <dsp:sp modelId="{853667AB-72F8-4AFD-BE9D-59E176A8AD67}">
      <dsp:nvSpPr>
        <dsp:cNvPr id="0" name=""/>
        <dsp:cNvSpPr/>
      </dsp:nvSpPr>
      <dsp:spPr>
        <a:xfrm>
          <a:off x="7355957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augusti</a:t>
          </a:r>
        </a:p>
      </dsp:txBody>
      <dsp:txXfrm>
        <a:off x="7682843" y="1910225"/>
        <a:ext cx="980658" cy="653772"/>
      </dsp:txXfrm>
    </dsp:sp>
    <dsp:sp modelId="{EDDE674D-9A5E-4FE3-954B-A6E26B361B00}">
      <dsp:nvSpPr>
        <dsp:cNvPr id="0" name=""/>
        <dsp:cNvSpPr/>
      </dsp:nvSpPr>
      <dsp:spPr>
        <a:xfrm>
          <a:off x="8826945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oktober</a:t>
          </a:r>
        </a:p>
      </dsp:txBody>
      <dsp:txXfrm>
        <a:off x="9153831" y="1910225"/>
        <a:ext cx="980658" cy="653772"/>
      </dsp:txXfrm>
    </dsp:sp>
    <dsp:sp modelId="{F47DC057-9073-492F-BB9B-0F03313CE4AE}">
      <dsp:nvSpPr>
        <dsp:cNvPr id="0" name=""/>
        <dsp:cNvSpPr/>
      </dsp:nvSpPr>
      <dsp:spPr>
        <a:xfrm>
          <a:off x="10297932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december</a:t>
          </a:r>
        </a:p>
      </dsp:txBody>
      <dsp:txXfrm>
        <a:off x="10624818" y="1910225"/>
        <a:ext cx="980658" cy="653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AD329-1FDF-4E35-A96A-B92F18CB69BB}">
      <dsp:nvSpPr>
        <dsp:cNvPr id="0" name=""/>
        <dsp:cNvSpPr/>
      </dsp:nvSpPr>
      <dsp:spPr>
        <a:xfrm>
          <a:off x="1019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januari</a:t>
          </a:r>
        </a:p>
      </dsp:txBody>
      <dsp:txXfrm>
        <a:off x="327905" y="1910225"/>
        <a:ext cx="980658" cy="653772"/>
      </dsp:txXfrm>
    </dsp:sp>
    <dsp:sp modelId="{4B5540FC-8EBA-4536-A9D4-4428D573EBAF}">
      <dsp:nvSpPr>
        <dsp:cNvPr id="0" name=""/>
        <dsp:cNvSpPr/>
      </dsp:nvSpPr>
      <dsp:spPr>
        <a:xfrm>
          <a:off x="1472007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februari</a:t>
          </a:r>
        </a:p>
      </dsp:txBody>
      <dsp:txXfrm>
        <a:off x="1798893" y="1910225"/>
        <a:ext cx="980658" cy="653772"/>
      </dsp:txXfrm>
    </dsp:sp>
    <dsp:sp modelId="{0AC70C45-EF50-46EC-9C6D-9C3C430B1FC1}">
      <dsp:nvSpPr>
        <dsp:cNvPr id="0" name=""/>
        <dsp:cNvSpPr/>
      </dsp:nvSpPr>
      <dsp:spPr>
        <a:xfrm>
          <a:off x="2942994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Mars</a:t>
          </a:r>
        </a:p>
      </dsp:txBody>
      <dsp:txXfrm>
        <a:off x="3269880" y="1910225"/>
        <a:ext cx="980658" cy="653772"/>
      </dsp:txXfrm>
    </dsp:sp>
    <dsp:sp modelId="{74B690CD-7220-40D8-997F-89EADB4B3FD9}">
      <dsp:nvSpPr>
        <dsp:cNvPr id="0" name=""/>
        <dsp:cNvSpPr/>
      </dsp:nvSpPr>
      <dsp:spPr>
        <a:xfrm>
          <a:off x="4413982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april</a:t>
          </a:r>
        </a:p>
      </dsp:txBody>
      <dsp:txXfrm>
        <a:off x="4740868" y="1910225"/>
        <a:ext cx="980658" cy="653772"/>
      </dsp:txXfrm>
    </dsp:sp>
    <dsp:sp modelId="{D3C58D87-7BF6-486D-B835-DF4CB8ABE193}">
      <dsp:nvSpPr>
        <dsp:cNvPr id="0" name=""/>
        <dsp:cNvSpPr/>
      </dsp:nvSpPr>
      <dsp:spPr>
        <a:xfrm>
          <a:off x="5884969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maj/juni</a:t>
          </a:r>
        </a:p>
      </dsp:txBody>
      <dsp:txXfrm>
        <a:off x="6211855" y="1910225"/>
        <a:ext cx="980658" cy="653772"/>
      </dsp:txXfrm>
    </dsp:sp>
    <dsp:sp modelId="{853667AB-72F8-4AFD-BE9D-59E176A8AD67}">
      <dsp:nvSpPr>
        <dsp:cNvPr id="0" name=""/>
        <dsp:cNvSpPr/>
      </dsp:nvSpPr>
      <dsp:spPr>
        <a:xfrm>
          <a:off x="7355957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augusti</a:t>
          </a:r>
        </a:p>
      </dsp:txBody>
      <dsp:txXfrm>
        <a:off x="7682843" y="1910225"/>
        <a:ext cx="980658" cy="653772"/>
      </dsp:txXfrm>
    </dsp:sp>
    <dsp:sp modelId="{EDDE674D-9A5E-4FE3-954B-A6E26B361B00}">
      <dsp:nvSpPr>
        <dsp:cNvPr id="0" name=""/>
        <dsp:cNvSpPr/>
      </dsp:nvSpPr>
      <dsp:spPr>
        <a:xfrm>
          <a:off x="8826945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oktober</a:t>
          </a:r>
        </a:p>
      </dsp:txBody>
      <dsp:txXfrm>
        <a:off x="9153831" y="1910225"/>
        <a:ext cx="980658" cy="653772"/>
      </dsp:txXfrm>
    </dsp:sp>
    <dsp:sp modelId="{F47DC057-9073-492F-BB9B-0F03313CE4AE}">
      <dsp:nvSpPr>
        <dsp:cNvPr id="0" name=""/>
        <dsp:cNvSpPr/>
      </dsp:nvSpPr>
      <dsp:spPr>
        <a:xfrm>
          <a:off x="10297932" y="1910225"/>
          <a:ext cx="1634430" cy="653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december</a:t>
          </a:r>
        </a:p>
      </dsp:txBody>
      <dsp:txXfrm>
        <a:off x="10624818" y="1910225"/>
        <a:ext cx="980658" cy="653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4C6AC-3581-4E20-A894-9EA7B1F3EB59}">
      <dsp:nvSpPr>
        <dsp:cNvPr id="0" name=""/>
        <dsp:cNvSpPr/>
      </dsp:nvSpPr>
      <dsp:spPr>
        <a:xfrm>
          <a:off x="0" y="0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F0430-72C6-4CBE-AD36-E6FB2A3B5D3A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331C7-F47C-4FD2-979F-0F493EAD10F0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All vård som uppfyller kriterierna kan bli nationellt högspecialiserad vård (</a:t>
          </a:r>
          <a:r>
            <a:rPr lang="en-US" sz="1700" b="1" kern="1200"/>
            <a:t>inte bara kirurgiska ingrepp</a:t>
          </a:r>
          <a:r>
            <a:rPr lang="en-US" sz="1700" kern="1200"/>
            <a:t>)</a:t>
          </a:r>
        </a:p>
      </dsp:txBody>
      <dsp:txXfrm>
        <a:off x="692764" y="1407"/>
        <a:ext cx="9822835" cy="599796"/>
      </dsp:txXfrm>
    </dsp:sp>
    <dsp:sp modelId="{B312309E-D7E1-4C42-AE11-D5379FE3092E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D2D63-19F1-4D30-9D2B-4407D1319398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2F8BE-A6D3-4BEA-A483-353C4078ABC9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1–5 enheter </a:t>
          </a:r>
          <a:r>
            <a:rPr lang="en-US" sz="1700" kern="1200"/>
            <a:t>får tillstånd att driva vården </a:t>
          </a:r>
        </a:p>
      </dsp:txBody>
      <dsp:txXfrm>
        <a:off x="692764" y="751152"/>
        <a:ext cx="9822835" cy="599796"/>
      </dsp:txXfrm>
    </dsp:sp>
    <dsp:sp modelId="{8A3530CD-856F-4B4C-8286-92A11032A294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2264E-A0CA-42D6-A131-4ADB4DAA32C0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072B0-2BC2-4DC7-86D3-84BA4FD6420C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Socialstyrelsen beslutar </a:t>
          </a:r>
          <a:r>
            <a:rPr lang="en-US" sz="1700" b="1" kern="1200"/>
            <a:t>vad och hur många</a:t>
          </a:r>
          <a:endParaRPr lang="en-US" sz="1700" kern="1200"/>
        </a:p>
      </dsp:txBody>
      <dsp:txXfrm>
        <a:off x="692764" y="1500898"/>
        <a:ext cx="9822835" cy="599796"/>
      </dsp:txXfrm>
    </dsp:sp>
    <dsp:sp modelId="{C2D8DD99-5790-4ED9-A2F8-176E49473746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9AE99-2728-4E14-8D51-CF467A4E9FC7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D744E-4B1A-45EC-AC78-52C827AB50D5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Nämnden</a:t>
          </a:r>
          <a:r>
            <a:rPr lang="en-US" sz="1700" kern="1200" dirty="0"/>
            <a:t> </a:t>
          </a:r>
          <a:r>
            <a:rPr lang="en-US" sz="1700" kern="1200" dirty="0" err="1"/>
            <a:t>för</a:t>
          </a:r>
          <a:r>
            <a:rPr lang="en-US" sz="1700" kern="1200" dirty="0"/>
            <a:t> NHV ger </a:t>
          </a:r>
          <a:r>
            <a:rPr lang="en-US" sz="1700" kern="1200" dirty="0" err="1"/>
            <a:t>tillstånd</a:t>
          </a:r>
          <a:r>
            <a:rPr lang="en-US" sz="1700" kern="1200" dirty="0"/>
            <a:t> </a:t>
          </a:r>
          <a:r>
            <a:rPr lang="en-US" sz="1700" kern="1200" dirty="0" err="1"/>
            <a:t>som</a:t>
          </a:r>
          <a:r>
            <a:rPr lang="en-US" sz="1700" kern="1200" dirty="0"/>
            <a:t> </a:t>
          </a:r>
          <a:r>
            <a:rPr lang="en-US" sz="1700" b="1" kern="1200" dirty="0" err="1"/>
            <a:t>gäller</a:t>
          </a:r>
          <a:r>
            <a:rPr lang="en-US" sz="1700" b="1" kern="1200" dirty="0"/>
            <a:t> </a:t>
          </a:r>
          <a:r>
            <a:rPr lang="en-US" sz="1700" b="1" kern="1200" dirty="0" err="1"/>
            <a:t>tillsvidare</a:t>
          </a:r>
          <a:endParaRPr lang="en-US" sz="1700" kern="1200" dirty="0"/>
        </a:p>
      </dsp:txBody>
      <dsp:txXfrm>
        <a:off x="692764" y="2250643"/>
        <a:ext cx="9822835" cy="599796"/>
      </dsp:txXfrm>
    </dsp:sp>
    <dsp:sp modelId="{F8AD6348-CEA9-4C12-8B54-208B5DB1097B}">
      <dsp:nvSpPr>
        <dsp:cNvPr id="0" name=""/>
        <dsp:cNvSpPr/>
      </dsp:nvSpPr>
      <dsp:spPr>
        <a:xfrm>
          <a:off x="0" y="3000388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1C4DD-11A9-4D04-B14D-3AC34076FF99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7198D-27FE-4E9B-BE04-05C8A86A293E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Tillståndståndsinnehavaren ansvarar för uppföljning av verksamheterna (</a:t>
          </a:r>
          <a:r>
            <a:rPr lang="en-US" sz="1700" b="1" kern="1200"/>
            <a:t>egenkontroll</a:t>
          </a:r>
          <a:r>
            <a:rPr lang="en-US" sz="1700" kern="1200"/>
            <a:t>)</a:t>
          </a:r>
        </a:p>
      </dsp:txBody>
      <dsp:txXfrm>
        <a:off x="692764" y="3000388"/>
        <a:ext cx="9822835" cy="599796"/>
      </dsp:txXfrm>
    </dsp:sp>
    <dsp:sp modelId="{2DB23523-6459-4AD6-BAD6-12FE0C2DD0B5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7FF44-6C11-4C91-9348-163F4874AEBA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9E8C4-823F-40CE-AB60-4E1EA82C7442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Socialstyrelsen utfärdar </a:t>
          </a:r>
          <a:r>
            <a:rPr lang="en-US" sz="1700" b="1" kern="1200"/>
            <a:t>föreskrifter </a:t>
          </a:r>
          <a:r>
            <a:rPr lang="en-US" sz="1700" kern="1200"/>
            <a:t>som styr ansökningsförfarandet och villkoren för att få bedriva vården </a:t>
          </a:r>
        </a:p>
      </dsp:txBody>
      <dsp:txXfrm>
        <a:off x="692764" y="3750134"/>
        <a:ext cx="9822835" cy="599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B6697-AC1D-AC42-A240-00370DD12BF7}">
      <dsp:nvSpPr>
        <dsp:cNvPr id="0" name=""/>
        <dsp:cNvSpPr/>
      </dsp:nvSpPr>
      <dsp:spPr>
        <a:xfrm>
          <a:off x="0" y="488907"/>
          <a:ext cx="6513603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Behandling av plexus brachialisskador</a:t>
          </a:r>
        </a:p>
      </dsp:txBody>
      <dsp:txXfrm>
        <a:off x="36296" y="525203"/>
        <a:ext cx="6441011" cy="670943"/>
      </dsp:txXfrm>
    </dsp:sp>
    <dsp:sp modelId="{AD0B20FF-3842-CC40-84AC-DC6DAA72ACA6}">
      <dsp:nvSpPr>
        <dsp:cNvPr id="0" name=""/>
        <dsp:cNvSpPr/>
      </dsp:nvSpPr>
      <dsp:spPr>
        <a:xfrm>
          <a:off x="0" y="1321722"/>
          <a:ext cx="6513603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Kardiovaskulär genetik</a:t>
          </a:r>
        </a:p>
      </dsp:txBody>
      <dsp:txXfrm>
        <a:off x="36296" y="1358018"/>
        <a:ext cx="6441011" cy="670943"/>
      </dsp:txXfrm>
    </dsp:sp>
    <dsp:sp modelId="{274DAE09-DE3C-894D-8B27-E55270DAD20D}">
      <dsp:nvSpPr>
        <dsp:cNvPr id="0" name=""/>
        <dsp:cNvSpPr/>
      </dsp:nvSpPr>
      <dsp:spPr>
        <a:xfrm>
          <a:off x="0" y="2154537"/>
          <a:ext cx="6513603" cy="743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Luftburna intensivvårdstransporter</a:t>
          </a:r>
        </a:p>
      </dsp:txBody>
      <dsp:txXfrm>
        <a:off x="36296" y="2190833"/>
        <a:ext cx="6441011" cy="670943"/>
      </dsp:txXfrm>
    </dsp:sp>
    <dsp:sp modelId="{915FFB33-995F-1545-8830-B8EA9031B5C8}">
      <dsp:nvSpPr>
        <dsp:cNvPr id="0" name=""/>
        <dsp:cNvSpPr/>
      </dsp:nvSpPr>
      <dsp:spPr>
        <a:xfrm>
          <a:off x="0" y="2987353"/>
          <a:ext cx="6513603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Neonatal intensivvård</a:t>
          </a:r>
        </a:p>
      </dsp:txBody>
      <dsp:txXfrm>
        <a:off x="36296" y="3023649"/>
        <a:ext cx="6441011" cy="670943"/>
      </dsp:txXfrm>
    </dsp:sp>
    <dsp:sp modelId="{7CCED5F1-9784-A94F-B7B9-283C66121BDE}">
      <dsp:nvSpPr>
        <dsp:cNvPr id="0" name=""/>
        <dsp:cNvSpPr/>
      </dsp:nvSpPr>
      <dsp:spPr>
        <a:xfrm>
          <a:off x="0" y="3820168"/>
          <a:ext cx="6513603" cy="743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Stereotaktisk funktionell neurokirurgi</a:t>
          </a:r>
        </a:p>
      </dsp:txBody>
      <dsp:txXfrm>
        <a:off x="36296" y="3856464"/>
        <a:ext cx="6441011" cy="670943"/>
      </dsp:txXfrm>
    </dsp:sp>
    <dsp:sp modelId="{8C15A996-A6BE-264B-8709-BC582EA651F5}">
      <dsp:nvSpPr>
        <dsp:cNvPr id="0" name=""/>
        <dsp:cNvSpPr/>
      </dsp:nvSpPr>
      <dsp:spPr>
        <a:xfrm>
          <a:off x="0" y="4652983"/>
          <a:ext cx="6513603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Strålbehandling</a:t>
          </a:r>
        </a:p>
      </dsp:txBody>
      <dsp:txXfrm>
        <a:off x="36296" y="4689279"/>
        <a:ext cx="6441011" cy="670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673E3-4092-7147-B63C-09A5B2F37283}">
      <dsp:nvSpPr>
        <dsp:cNvPr id="0" name=""/>
        <dsp:cNvSpPr/>
      </dsp:nvSpPr>
      <dsp:spPr>
        <a:xfrm>
          <a:off x="0" y="631406"/>
          <a:ext cx="6513603" cy="1469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Folkhälsa</a:t>
          </a:r>
        </a:p>
      </dsp:txBody>
      <dsp:txXfrm>
        <a:off x="71751" y="703157"/>
        <a:ext cx="6370101" cy="1326328"/>
      </dsp:txXfrm>
    </dsp:sp>
    <dsp:sp modelId="{07B046EC-47F7-2942-A6BB-8164BF824284}">
      <dsp:nvSpPr>
        <dsp:cNvPr id="0" name=""/>
        <dsp:cNvSpPr/>
      </dsp:nvSpPr>
      <dsp:spPr>
        <a:xfrm>
          <a:off x="0" y="2207797"/>
          <a:ext cx="6513603" cy="14698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Glesbygdsmedicin</a:t>
          </a:r>
        </a:p>
      </dsp:txBody>
      <dsp:txXfrm>
        <a:off x="71751" y="2279548"/>
        <a:ext cx="6370101" cy="1326328"/>
      </dsp:txXfrm>
    </dsp:sp>
    <dsp:sp modelId="{EC60F027-A298-B245-8E79-AFFBCCA31165}">
      <dsp:nvSpPr>
        <dsp:cNvPr id="0" name=""/>
        <dsp:cNvSpPr/>
      </dsp:nvSpPr>
      <dsp:spPr>
        <a:xfrm>
          <a:off x="0" y="3784188"/>
          <a:ext cx="6513603" cy="14698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Telemedicin, en del av profilområde Glesbygdsmedicin</a:t>
          </a:r>
        </a:p>
      </dsp:txBody>
      <dsp:txXfrm>
        <a:off x="71751" y="3855939"/>
        <a:ext cx="6370101" cy="132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0418-ABB7-4F86-8CD7-7D39901996FE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27B02-90F5-49A0-957E-7AFC388D0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39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24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3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806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500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789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568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39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6833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206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998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1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430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995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6746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186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7426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575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369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454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82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344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61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Att styra verksamheten mot ekonomiska mål - ekonomistyrning.</a:t>
            </a:r>
          </a:p>
          <a:p>
            <a:r>
              <a:rPr lang="sv-SE" dirty="0"/>
              <a:t>Istället för att styra på ekonomi så är det kunskapen som styr.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DEE8-F113-436E-BCA0-69AC2F0B07F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0338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85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7571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43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639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8186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9360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beredningsgrupp 2 (steg 6) är Ulf Näslund, prefekt vid </a:t>
            </a:r>
            <a:r>
              <a:rPr lang="sv-SE" dirty="0" err="1"/>
              <a:t>UmU</a:t>
            </a:r>
            <a:r>
              <a:rPr lang="sv-SE" dirty="0"/>
              <a:t> och Nina Fållbäck Svensson, förbundsdirektör norra sjukvårdsregionens representanter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0A83C-7DAA-4715-A0F3-545295F0E7EA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6344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317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314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42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Nationell nivå: </a:t>
            </a:r>
            <a:r>
              <a:rPr lang="sv-SE" b="0" dirty="0"/>
              <a:t>v</a:t>
            </a:r>
            <a:r>
              <a:rPr lang="sv-SE" dirty="0"/>
              <a:t>årdprogram och riktlinjer samt prioriteringar kring nivåstrukturering och nya metoder kommer att göras på.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Regional nivå: </a:t>
            </a:r>
            <a:r>
              <a:rPr lang="sv-SE" dirty="0"/>
              <a:t>kommer att fokusera på implementering, uppföljning, analys och återkoppling till nationell nivå.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Ny struktur för regionala nivån behöver samordnas med den nationella nivån.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="1" dirty="0"/>
          </a:p>
          <a:p>
            <a:r>
              <a:rPr lang="sv-SE" b="1" dirty="0"/>
              <a:t>Översta två nivåerna (patienten och mikro)</a:t>
            </a:r>
          </a:p>
          <a:p>
            <a:r>
              <a:rPr lang="sv-SE" sz="1200" dirty="0"/>
              <a:t>Utgå ifrån patienternas behov</a:t>
            </a:r>
          </a:p>
          <a:p>
            <a:r>
              <a:rPr lang="sv-SE" sz="1200" dirty="0"/>
              <a:t>Utgå från bästa tillgängliga kunskap</a:t>
            </a:r>
          </a:p>
          <a:p>
            <a:r>
              <a:rPr lang="sv-SE" sz="1200" dirty="0"/>
              <a:t>Analysera patientrelaterade resultat</a:t>
            </a:r>
          </a:p>
          <a:p>
            <a:r>
              <a:rPr lang="sv-SE" sz="1200" dirty="0"/>
              <a:t>Jobba med ständiga förbättringar och innovation</a:t>
            </a:r>
          </a:p>
          <a:p>
            <a:r>
              <a:rPr lang="sv-SE" sz="1200" dirty="0"/>
              <a:t>Efterfråga stöd vid behov</a:t>
            </a:r>
          </a:p>
          <a:p>
            <a:r>
              <a:rPr lang="sv-SE" sz="1200" dirty="0"/>
              <a:t>Sprida goda erfarenheter vidare</a:t>
            </a:r>
          </a:p>
          <a:p>
            <a:endParaRPr lang="sv-SE" sz="1200" i="1" dirty="0"/>
          </a:p>
          <a:p>
            <a:r>
              <a:rPr lang="sv-SE" sz="1200" b="1" i="0" dirty="0"/>
              <a:t>Mikro och </a:t>
            </a:r>
            <a:r>
              <a:rPr lang="sv-SE" sz="1200" b="1" i="0" dirty="0" err="1"/>
              <a:t>meso</a:t>
            </a:r>
            <a:endParaRPr lang="sv-SE" sz="1200" b="1" i="0" dirty="0"/>
          </a:p>
          <a:p>
            <a:r>
              <a:rPr lang="sv-SE" sz="1200" dirty="0"/>
              <a:t>Säkra verksamhetens tillgång till patientrelaterade resultat</a:t>
            </a:r>
          </a:p>
          <a:p>
            <a:r>
              <a:rPr lang="sv-SE" sz="1200" dirty="0"/>
              <a:t>Kvalitetsdialog utifrån patientrelaterade resultat</a:t>
            </a:r>
          </a:p>
          <a:p>
            <a:r>
              <a:rPr lang="sv-SE" sz="1200" dirty="0"/>
              <a:t>Lättillgängliga kunskapsstöd och stöd för implementering</a:t>
            </a:r>
          </a:p>
          <a:p>
            <a:r>
              <a:rPr lang="sv-SE" sz="1200" dirty="0"/>
              <a:t>Struktur och stöd för förbättringsarbete och innovation</a:t>
            </a:r>
          </a:p>
          <a:p>
            <a:r>
              <a:rPr lang="sv-SE" sz="1200" dirty="0"/>
              <a:t>Stöd till verksamheternas ledningar att leda för bättre patientresultat</a:t>
            </a:r>
          </a:p>
          <a:p>
            <a:r>
              <a:rPr lang="sv-SE" sz="1200" dirty="0"/>
              <a:t>Stöd för samverkan och erfarenhetsutbyte</a:t>
            </a:r>
          </a:p>
          <a:p>
            <a:endParaRPr lang="sv-SE" sz="1200" dirty="0"/>
          </a:p>
          <a:p>
            <a:r>
              <a:rPr lang="sv-SE" sz="1200" b="1" dirty="0" err="1"/>
              <a:t>Meso</a:t>
            </a:r>
            <a:r>
              <a:rPr lang="sv-SE" sz="1200" b="1" dirty="0"/>
              <a:t> och makro</a:t>
            </a:r>
          </a:p>
          <a:p>
            <a:pPr lvl="0"/>
            <a:r>
              <a:rPr lang="sv-SE" sz="1200" dirty="0"/>
              <a:t>Gemensam infrastruktur för kliniskt kunskapsstöd</a:t>
            </a:r>
          </a:p>
          <a:p>
            <a:pPr lvl="0"/>
            <a:r>
              <a:rPr lang="sv-SE" sz="1200" dirty="0"/>
              <a:t>Samverkan i arbetet med indikatorer, uppföljning, jämförelser och analys</a:t>
            </a:r>
          </a:p>
          <a:p>
            <a:pPr lvl="0"/>
            <a:r>
              <a:rPr lang="sv-SE" sz="1200" dirty="0"/>
              <a:t>Samverka kring gemensamma utvecklingsområden</a:t>
            </a:r>
          </a:p>
          <a:p>
            <a:r>
              <a:rPr lang="sv-SE" sz="1200" dirty="0"/>
              <a:t>Stöd för samverkan och erfarenhetsutbyte</a:t>
            </a:r>
          </a:p>
          <a:p>
            <a:endParaRPr lang="sv-SE" sz="1200" dirty="0"/>
          </a:p>
          <a:p>
            <a:endParaRPr lang="sv-SE" sz="1200" i="1" dirty="0"/>
          </a:p>
          <a:p>
            <a:endParaRPr lang="sv-SE" sz="1200" i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974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5146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62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DEE8-F113-436E-BCA0-69AC2F0B07F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186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b="1" dirty="0" err="1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Variationer</a:t>
            </a:r>
            <a:r>
              <a:rPr lang="en-US" b="1" dirty="0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b="1" dirty="0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brister</a:t>
            </a:r>
            <a:r>
              <a:rPr lang="en-US" b="1" dirty="0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b="1" dirty="0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vårdkvalitet</a:t>
            </a:r>
            <a:endParaRPr lang="en-US" b="1" dirty="0">
              <a:solidFill>
                <a:srgbClr val="9A093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Vårdkvaliteten varierar såväl mellan som inom landets regioner.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Ny kunskap tar lång tid att omsättas i praktiken.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Vårdens medarbetare har inte tillräckligt samlat stöd för att ge vård utifrån bästa möjliga kunskap.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Patienternas kunskap tas inte tillräckligt tillvara.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77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b="1" dirty="0" err="1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Variationer</a:t>
            </a:r>
            <a:r>
              <a:rPr lang="en-US" b="1" dirty="0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b="1" dirty="0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brister</a:t>
            </a:r>
            <a:r>
              <a:rPr lang="en-US" b="1" dirty="0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b="1" dirty="0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9A093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vårdkvalitet</a:t>
            </a:r>
            <a:endParaRPr lang="en-US" b="1" dirty="0">
              <a:solidFill>
                <a:srgbClr val="9A093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Vårdkvaliteten varierar såväl mellan som inom landets regioner.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Ny kunskap tar lång tid att omsättas i praktiken.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Vårdens medarbetare har inte tillräckligt samlat stöd för att ge vård utifrån bästa möjliga kunskap.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Patienternas kunskap tas inte tillräckligt tillvara.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001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382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987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4F404-D47F-4F83-A916-47485437E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1E8AFA-1552-45DE-819D-F23851A05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3C5B3B-967F-446B-832E-B94A8ADF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FB83E3-BC19-467B-BECD-9CE13928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20F11-15FC-4F63-A4BF-42585551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6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B91EE-9E0B-41D0-AA2B-793B505D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4FE06D-F95C-4686-951F-364EA16A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9E4EB9-5565-4CAA-9892-824964DF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FDEC75-3367-4314-A881-DA19E1C9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A1572A-2B41-4392-8CDB-8B560B71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29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46F6DEA-E8C4-4166-BF52-5BB860704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89377C-A347-4061-BD66-EA4C2EEB1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951D0B-DA03-4586-97C6-432FA45F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DEEFA3-B72B-4894-A320-14B54872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D73C20-8F54-4F57-80C5-6A0256AD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52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4F404-D47F-4F83-A916-47485437E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1E8AFA-1552-45DE-819D-F23851A05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3C5B3B-967F-446B-832E-B94A8ADF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FB83E3-BC19-467B-BECD-9CE13928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20F11-15FC-4F63-A4BF-42585551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7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1A067-F137-4986-A2F9-A2B8A4B1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DA2B80-459C-43F8-AA4E-C3362816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30175D-FDBD-4806-BA9A-FD305C45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FC02CD-78DE-4DFA-BD69-0B3F5950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9843E2B-7C66-4686-A955-22270EF19059}"/>
              </a:ext>
            </a:extLst>
          </p:cNvPr>
          <p:cNvSpPr/>
          <p:nvPr userDrawn="1"/>
        </p:nvSpPr>
        <p:spPr>
          <a:xfrm>
            <a:off x="10402439" y="0"/>
            <a:ext cx="178956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76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5049B-6E2E-4353-988B-2FF6E013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044F76-E327-4677-95EF-2139EA42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46D4F6-45E7-4CAD-8E2C-4B7D6D45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90328-A0C8-4E08-8754-5556F02A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2BDC7F-3D55-47C5-B8DB-6442D1D4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5814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1D966F-A91B-491D-9482-FD4C6F38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068A0C-F797-4F06-A53E-1841FA68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E9E1FC-4778-4870-8738-E202BACF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28AC62-47E1-499C-B5F5-CA7B28A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C8ED61-9DAE-4C2C-B669-3226486E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FA24B1-4FBC-4C00-98D4-15E2C480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08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2B0166-19B0-4EB3-8782-7FEED6BA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25DE0F-706F-457C-B947-3C28407B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6B716A-F72D-4CBF-8DF0-D7F50B27F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310BE1-40F0-4D2D-931C-51425C7D4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D330BF-ED2A-431D-8718-C6B6B2D41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8FD852-8C16-4499-BD91-605B9523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DEB68C8-9FFC-4DD2-9498-A0E3E705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F62CD3-04EE-405E-AA25-BF45D27E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5342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75AF2-8F13-466C-9FB4-38A916CB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6C2429-3648-4706-9AA0-73AC8C19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2C5722-BE44-4B97-B526-909F61B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A57428-1482-42E6-9424-979C223F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26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BAE889-C638-4FEE-A775-0FFCA053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5A46FC6-6BE7-48F1-8700-91992687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223B24-1F1D-4C5F-BA7A-9E7A37C4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0DA71-CD39-4584-9AE0-CF26C3C3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BEFBF-BAA5-465B-8A9F-F45025C8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505F1C-26EE-4E48-897F-78F8098E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55F518-A147-441E-AB28-792ED1D2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AC70E1-9CE7-4098-9996-77254A2F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1E373D-D811-4E9B-A7FA-958D7560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0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1A067-F137-4986-A2F9-A2B8A4B1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DA2B80-459C-43F8-AA4E-C3362816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30175D-FDBD-4806-BA9A-FD305C45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FC02CD-78DE-4DFA-BD69-0B3F5950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2" descr="norrlandstingensförb_4F">
            <a:extLst>
              <a:ext uri="{FF2B5EF4-FFF2-40B4-BE49-F238E27FC236}">
                <a16:creationId xmlns:a16="http://schemas.microsoft.com/office/drawing/2014/main" id="{5D903026-C487-44B3-B7B5-8737D2205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346" y="6186655"/>
            <a:ext cx="146490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785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7BAB6-605B-42EC-9DAC-A9D1E8BB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15D0B2A-C949-46F7-BB4C-58FCA63F6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E357C6-8BA2-42B9-99EF-3E6791188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3C0292-605C-44BC-99E8-7427D232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C271A7-6B31-4C8C-A0ED-3D35927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CF134D-DF23-488D-8F26-FE3F05EF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401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B91EE-9E0B-41D0-AA2B-793B505D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4FE06D-F95C-4686-951F-364EA16A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9E4EB9-5565-4CAA-9892-824964DF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FDEC75-3367-4314-A881-DA19E1C9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A1572A-2B41-4392-8CDB-8B560B71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463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46F6DEA-E8C4-4166-BF52-5BB860704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89377C-A347-4061-BD66-EA4C2EEB1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951D0B-DA03-4586-97C6-432FA45F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DEEFA3-B72B-4894-A320-14B54872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D73C20-8F54-4F57-80C5-6A0256AD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251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5049B-6E2E-4353-988B-2FF6E013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044F76-E327-4677-95EF-2139EA42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46D4F6-45E7-4CAD-8E2C-4B7D6D45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90328-A0C8-4E08-8754-5556F02A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2BDC7F-3D55-47C5-B8DB-6442D1D4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84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1D966F-A91B-491D-9482-FD4C6F38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068A0C-F797-4F06-A53E-1841FA68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E9E1FC-4778-4870-8738-E202BACF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28AC62-47E1-499C-B5F5-CA7B28A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C8ED61-9DAE-4C2C-B669-3226486E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FA24B1-4FBC-4C00-98D4-15E2C480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0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2B0166-19B0-4EB3-8782-7FEED6BA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25DE0F-706F-457C-B947-3C28407B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6B716A-F72D-4CBF-8DF0-D7F50B27F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310BE1-40F0-4D2D-931C-51425C7D4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D330BF-ED2A-431D-8718-C6B6B2D41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8FD852-8C16-4499-BD91-605B9523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DEB68C8-9FFC-4DD2-9498-A0E3E705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F62CD3-04EE-405E-AA25-BF45D27E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34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75AF2-8F13-466C-9FB4-38A916CB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6C2429-3648-4706-9AA0-73AC8C19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2C5722-BE44-4B97-B526-909F61B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A57428-1482-42E6-9424-979C223F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87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BAE889-C638-4FEE-A775-0FFCA053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5A46FC6-6BE7-48F1-8700-91992687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223B24-1F1D-4C5F-BA7A-9E7A37C4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7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0DA71-CD39-4584-9AE0-CF26C3C3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BEFBF-BAA5-465B-8A9F-F45025C8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505F1C-26EE-4E48-897F-78F8098E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55F518-A147-441E-AB28-792ED1D2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AC70E1-9CE7-4098-9996-77254A2F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1E373D-D811-4E9B-A7FA-958D7560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2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7BAB6-605B-42EC-9DAC-A9D1E8BB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15D0B2A-C949-46F7-BB4C-58FCA63F6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E357C6-8BA2-42B9-99EF-3E6791188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3C0292-605C-44BC-99E8-7427D232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C271A7-6B31-4C8C-A0ED-3D35927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CF134D-DF23-488D-8F26-FE3F05EF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29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F4D052F-C954-4124-A2CA-064587B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3282DB-DA71-4E2D-A5B9-8F018831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45D074-5DBC-4913-A681-C5C7A0993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4F4A2D-1BBC-448A-862D-E02880469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07B6A3-755B-479C-B8A9-7E44AE049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62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F4D052F-C954-4124-A2CA-064587B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3282DB-DA71-4E2D-A5B9-8F018831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45D074-5DBC-4913-A681-C5C7A0993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4F34-1845-431F-B366-4BB434DBE8C9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4F4A2D-1BBC-448A-862D-E02880469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07B6A3-755B-479C-B8A9-7E44AE049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43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slide" Target="slide19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pixabay.com/fr/marteau-juge-d%C3%A9cision-306839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hyperlink" Target="http://www.emarketersocial.info/identificar-tu-nicho-de-mercado/" TargetMode="Externa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hyperlink" Target="https://pixabay.com/en/video-film-filmstrip-white-analog-2153536/" TargetMode="External"/><Relationship Id="rId14" Type="http://schemas.openxmlformats.org/officeDocument/2006/relationships/hyperlink" Target="https://pixabay.com/sv/m%C3%B6te-konferens-m%C3%A4nniskor-bord-152506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slide" Target="slide19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pixabay.com/fr/marteau-juge-d%C3%A9cision-306839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hyperlink" Target="http://www.emarketersocial.info/identificar-tu-nicho-de-mercado/" TargetMode="Externa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hyperlink" Target="https://pixabay.com/en/video-film-filmstrip-white-analog-2153536/" TargetMode="External"/><Relationship Id="rId14" Type="http://schemas.openxmlformats.org/officeDocument/2006/relationships/hyperlink" Target="https://pixabay.com/sv/m%C3%B6te-konferens-m%C3%A4nniskor-bord-152506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slide" Target="slide3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sv-SE" altLang="sv-SE" sz="4200" dirty="0">
                <a:solidFill>
                  <a:srgbClr val="FFFFFF"/>
                </a:solidFill>
              </a:rPr>
              <a:t>Förbundsdirektion NRF </a:t>
            </a:r>
            <a:br>
              <a:rPr lang="sv-SE" altLang="sv-SE" sz="4200" dirty="0">
                <a:solidFill>
                  <a:srgbClr val="FFFFFF"/>
                </a:solidFill>
              </a:rPr>
            </a:br>
            <a:r>
              <a:rPr lang="sv-SE" altLang="sv-SE" sz="4200" dirty="0">
                <a:solidFill>
                  <a:srgbClr val="FFFFFF"/>
                </a:solidFill>
              </a:rPr>
              <a:t> </a:t>
            </a:r>
            <a:r>
              <a:rPr lang="sv-SE" altLang="sv-SE" sz="2800" b="1" dirty="0">
                <a:solidFill>
                  <a:srgbClr val="FFFFFF"/>
                </a:solidFill>
              </a:rPr>
              <a:t>10-11  mars 2020</a:t>
            </a:r>
            <a:endParaRPr lang="sv-SE" sz="42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0" y="1139059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4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1"/>
            <a:ext cx="8746958" cy="1333500"/>
          </a:xfrm>
        </p:spPr>
        <p:txBody>
          <a:bodyPr anchor="t">
            <a:noAutofit/>
          </a:bodyPr>
          <a:lstStyle/>
          <a:p>
            <a:r>
              <a:rPr lang="sv-SE" dirty="0"/>
              <a:t>Aktuellt läge sjukvårdsregionala programområden, RPO mars 2020</a:t>
            </a:r>
            <a:endParaRPr lang="sv-SE" altLang="sv-SE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652" y="1802297"/>
            <a:ext cx="8510067" cy="4441750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Från chefssamråd till RPO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17 Sjukvårdsregionala programområden klara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För 8 RPO återstår dialog för att färdigställa helt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Akut vård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Internmedicin (3st)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Allmän kirurgi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Levnadsvanor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Vilande värdskap cancer diskussion påbörjad för infasning i systemet</a:t>
            </a:r>
            <a:endParaRPr lang="sv-S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Nytt NPO kirurgi plastikkirurgi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Verksamhetsplaner för 2020 antagna av styrgruppen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v-SE" sz="2000" dirty="0"/>
          </a:p>
          <a:p>
            <a:pPr marL="457200" lvl="1" indent="0">
              <a:buNone/>
            </a:pPr>
            <a:r>
              <a:rPr lang="sv-SE" sz="2000" dirty="0"/>
              <a:t>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7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49300"/>
            <a:ext cx="8746958" cy="1203827"/>
          </a:xfrm>
        </p:spPr>
        <p:txBody>
          <a:bodyPr anchor="t">
            <a:noAutofit/>
          </a:bodyPr>
          <a:lstStyle/>
          <a:p>
            <a:r>
              <a:rPr lang="sv-SE" dirty="0"/>
              <a:t>Aktuellt läge sjukvårdsregionala samverkansgrupper, RSG, mars 2020</a:t>
            </a:r>
            <a:endParaRPr lang="sv-SE" altLang="sv-SE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2712994"/>
            <a:ext cx="9004133" cy="3531052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Från utskott, beredningar och samarbetsgrupper till RSG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NRF-dokumentet utskott och beredningar under revidering för anpassning till systemet.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Omformulering av uppdragen till grupperna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3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49300"/>
            <a:ext cx="8746958" cy="1203827"/>
          </a:xfrm>
        </p:spPr>
        <p:txBody>
          <a:bodyPr anchor="t">
            <a:noAutofit/>
          </a:bodyPr>
          <a:lstStyle/>
          <a:p>
            <a:r>
              <a:rPr lang="sv-SE" dirty="0"/>
              <a:t>Vårdförlopp</a:t>
            </a:r>
            <a:endParaRPr lang="sv-SE" altLang="sv-SE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15044"/>
            <a:ext cx="8746958" cy="465512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sv-S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strike="sngStrike" dirty="0"/>
              <a:t>Standardiserade vårdförlopp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Personcentrerade och sammanhållna </a:t>
            </a:r>
            <a:r>
              <a:rPr lang="sv-SE" sz="3200" b="1" dirty="0"/>
              <a:t>vårdförlopp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3200" dirty="0"/>
              <a:t> </a:t>
            </a:r>
            <a:r>
              <a:rPr lang="sv-SE" sz="2400" dirty="0"/>
              <a:t>12 </a:t>
            </a:r>
            <a:r>
              <a:rPr lang="sv-SE" sz="2400" dirty="0" err="1"/>
              <a:t>st</a:t>
            </a:r>
            <a:r>
              <a:rPr lang="sv-SE" sz="2400" dirty="0"/>
              <a:t> beslutade för 2020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Gap- och konsekvensanalyser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implementering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Ytterligare 16 har ansökt om att få starta 2021-2022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Ett sätt att testa systemet för kunskapsstyrning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Mycket omfattande arbete, som kommer att kräva insatser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49300"/>
            <a:ext cx="8746958" cy="1203827"/>
          </a:xfrm>
        </p:spPr>
        <p:txBody>
          <a:bodyPr anchor="t">
            <a:noAutofit/>
          </a:bodyPr>
          <a:lstStyle/>
          <a:p>
            <a:r>
              <a:rPr lang="sv-SE" dirty="0"/>
              <a:t>Kunskapsstöd</a:t>
            </a:r>
            <a:endParaRPr lang="sv-SE" altLang="sv-SE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652" y="1802297"/>
            <a:ext cx="8618506" cy="444175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sv-S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Kunskapsstöd utarbetas och ska förvaltas – stor, viktig och komplicerad fråga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Sammanhållen förvaltning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NKK nationella kliniska kunskapsstöd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Vårdförloppen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Övriga kunskapsstöd</a:t>
            </a:r>
            <a:endParaRPr lang="sv-SE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8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49300"/>
            <a:ext cx="8746958" cy="1203827"/>
          </a:xfrm>
        </p:spPr>
        <p:txBody>
          <a:bodyPr anchor="t">
            <a:noAutofit/>
          </a:bodyPr>
          <a:lstStyle/>
          <a:p>
            <a:r>
              <a:rPr lang="sv-SE" dirty="0"/>
              <a:t>Finansiering - sjukvårdsregional</a:t>
            </a:r>
            <a:br>
              <a:rPr lang="sv-SE" dirty="0"/>
            </a:br>
            <a:endParaRPr lang="sv-SE" altLang="sv-SE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652" y="1476375"/>
            <a:ext cx="8618506" cy="47676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sv-S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5 mkr i statsbidrag för arbetet med vårdförlopp 2019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Redovisning inlämnad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10 mkr i statsbidrag för 2020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Sjukvårdsregionalt stöd för arbetet med införande av     vårdförlopp ex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Processtöd till nationella arbetsgrupper NAG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Ersätta kommunal representation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Patientmedverkan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Processtöd till RPO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Administrativt stöd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Analys och uppföljningsstöd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/>
              <a:t>Ekonomistöd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v-SE" sz="2000" dirty="0"/>
          </a:p>
          <a:p>
            <a:pPr lvl="1">
              <a:buFont typeface="Wingdings" panose="05000000000000000000" pitchFamily="2" charset="2"/>
              <a:buChar char="Ø"/>
            </a:pPr>
            <a:endParaRPr lang="sv-SE" sz="20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4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7543"/>
            <a:ext cx="8746958" cy="1203827"/>
          </a:xfrm>
        </p:spPr>
        <p:txBody>
          <a:bodyPr anchor="t">
            <a:noAutofit/>
          </a:bodyPr>
          <a:lstStyle/>
          <a:p>
            <a:br>
              <a:rPr lang="sv-SE" dirty="0"/>
            </a:br>
            <a:endParaRPr lang="sv-SE" altLang="sv-SE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78" y="577543"/>
            <a:ext cx="8892649" cy="566650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sv-S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4800" dirty="0"/>
              <a:t>Bikupa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v-SE" sz="4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4800" dirty="0"/>
              <a:t>Frågor - förtydliganden?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v-SE" sz="4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4800" dirty="0"/>
              <a:t>Vilka möjligheter </a:t>
            </a:r>
            <a:r>
              <a:rPr lang="sv-SE" sz="4800" dirty="0" err="1"/>
              <a:t>resp</a:t>
            </a:r>
            <a:r>
              <a:rPr lang="sv-SE" sz="4800" dirty="0"/>
              <a:t> hinder ser ni för fortsatt arbete?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v-SE" sz="4800" dirty="0"/>
          </a:p>
          <a:p>
            <a:pPr marL="457200" lvl="1" indent="0">
              <a:buNone/>
            </a:pPr>
            <a:endParaRPr lang="sv-SE" sz="4800" dirty="0"/>
          </a:p>
          <a:p>
            <a:pPr lvl="1">
              <a:buFont typeface="Wingdings" panose="05000000000000000000" pitchFamily="2" charset="2"/>
              <a:buChar char="Ø"/>
            </a:pPr>
            <a:endParaRPr lang="sv-SE" sz="20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31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62EA238-56AE-4519-A652-344C53AD6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5965"/>
            <a:ext cx="3992880" cy="5989320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087A0B-7C45-437B-8AD2-4A3A4F08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688" y="3586154"/>
            <a:ext cx="6124687" cy="2742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3200" dirty="0"/>
              <a:t>Tillsammans gör </a:t>
            </a:r>
          </a:p>
          <a:p>
            <a:pPr marL="0" indent="0" algn="ctr">
              <a:buNone/>
            </a:pPr>
            <a:r>
              <a:rPr lang="sv-SE" sz="3200" dirty="0"/>
              <a:t>vi varandra </a:t>
            </a:r>
          </a:p>
          <a:p>
            <a:pPr marL="0" indent="0" algn="ctr">
              <a:buNone/>
            </a:pPr>
            <a:r>
              <a:rPr lang="sv-SE" sz="3200" dirty="0"/>
              <a:t>framgångsrika!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6BC4DAD-281E-45D4-95CD-00FD938CC217}"/>
              </a:ext>
            </a:extLst>
          </p:cNvPr>
          <p:cNvSpPr txBox="1">
            <a:spLocks/>
          </p:cNvSpPr>
          <p:nvPr/>
        </p:nvSpPr>
        <p:spPr>
          <a:xfrm>
            <a:off x="419100" y="1350404"/>
            <a:ext cx="532236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Vår framgång räknas i liv och jämlik hälsa </a:t>
            </a:r>
            <a:br>
              <a:rPr lang="sv-SE" sz="5400" dirty="0"/>
            </a:br>
            <a:endParaRPr lang="sv-SE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AD8535D-55A2-4D32-B8B3-3D3E91E6E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46931"/>
            <a:ext cx="1219200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75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sv-SE" altLang="sv-SE" sz="4200" dirty="0">
                <a:solidFill>
                  <a:srgbClr val="FFFFFF"/>
                </a:solidFill>
              </a:rPr>
              <a:t>Regionavtal - lägesrapport</a:t>
            </a:r>
            <a:endParaRPr lang="sv-SE" sz="42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0" y="1139059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6802" y="-91854"/>
            <a:ext cx="10450286" cy="1204912"/>
          </a:xfrm>
        </p:spPr>
        <p:txBody>
          <a:bodyPr anchor="t">
            <a:noAutofit/>
          </a:bodyPr>
          <a:lstStyle/>
          <a:p>
            <a:r>
              <a:rPr lang="sv-SE" dirty="0"/>
              <a:t>Regionavtal 2021 – Nuläge och planering</a:t>
            </a:r>
            <a:br>
              <a:rPr lang="sv-SE" dirty="0"/>
            </a:br>
            <a:endParaRPr lang="sv-SE" altLang="sv-SE" sz="36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7EE49F-7F2D-4F86-8E7F-AEA031E43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196455"/>
              </p:ext>
            </p:extLst>
          </p:nvPr>
        </p:nvGraphicFramePr>
        <p:xfrm>
          <a:off x="129308" y="1191888"/>
          <a:ext cx="11933383" cy="447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Bildobjekt 6" descr="En bild som visar klocka&#10;&#10;Automatiskt genererad beskrivning">
            <a:extLst>
              <a:ext uri="{FF2B5EF4-FFF2-40B4-BE49-F238E27FC236}">
                <a16:creationId xmlns:a16="http://schemas.microsoft.com/office/drawing/2014/main" id="{4AAC3D86-2329-4C07-9FCA-06FAEA90A0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00842" y="1536573"/>
            <a:ext cx="1967345" cy="483952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BAF0B589-40B6-495C-9CA1-F8317B77C673}"/>
              </a:ext>
            </a:extLst>
          </p:cNvPr>
          <p:cNvCxnSpPr>
            <a:cxnSpLocks/>
          </p:cNvCxnSpPr>
          <p:nvPr/>
        </p:nvCxnSpPr>
        <p:spPr>
          <a:xfrm flipV="1">
            <a:off x="997527" y="2099355"/>
            <a:ext cx="0" cy="94395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A6333198-4C65-4E9F-A906-E291E93C27B0}"/>
              </a:ext>
            </a:extLst>
          </p:cNvPr>
          <p:cNvCxnSpPr>
            <a:cxnSpLocks/>
          </p:cNvCxnSpPr>
          <p:nvPr/>
        </p:nvCxnSpPr>
        <p:spPr>
          <a:xfrm>
            <a:off x="2722975" y="3769999"/>
            <a:ext cx="0" cy="145076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333CFAB9-0D85-4D56-BE18-D0831E49665A}"/>
              </a:ext>
            </a:extLst>
          </p:cNvPr>
          <p:cNvSpPr/>
          <p:nvPr/>
        </p:nvSpPr>
        <p:spPr>
          <a:xfrm>
            <a:off x="0" y="1020565"/>
            <a:ext cx="4941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https://www.norrasjukvardsregionforbundet.se/halso-och-sjukvard/avtal-och-priser/avtal-om-regionsjukvard/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01266011-8CE3-4229-B514-2EFD3094E2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238385" y="1602201"/>
            <a:ext cx="1136635" cy="1204913"/>
          </a:xfrm>
          <a:prstGeom prst="rect">
            <a:avLst/>
          </a:prstGeom>
        </p:spPr>
      </p:pic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FE35208C-B3DA-460D-976A-6B1309C6E1D1}"/>
              </a:ext>
            </a:extLst>
          </p:cNvPr>
          <p:cNvCxnSpPr>
            <a:cxnSpLocks/>
          </p:cNvCxnSpPr>
          <p:nvPr/>
        </p:nvCxnSpPr>
        <p:spPr>
          <a:xfrm flipV="1">
            <a:off x="3605220" y="2653990"/>
            <a:ext cx="1" cy="57558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Bildobjekt 29" descr="En bild som visar bord, spel&#10;&#10;Automatiskt genererad beskrivning">
            <a:extLst>
              <a:ext uri="{FF2B5EF4-FFF2-40B4-BE49-F238E27FC236}">
                <a16:creationId xmlns:a16="http://schemas.microsoft.com/office/drawing/2014/main" id="{532100C9-ED72-4AED-8964-7A79775B40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74" y="1211722"/>
            <a:ext cx="2039349" cy="1026128"/>
          </a:xfrm>
          <a:prstGeom prst="rect">
            <a:avLst/>
          </a:prstGeom>
        </p:spPr>
      </p:pic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3B46CD82-BDD9-4628-8312-FF6107BC6840}"/>
              </a:ext>
            </a:extLst>
          </p:cNvPr>
          <p:cNvCxnSpPr>
            <a:cxnSpLocks/>
          </p:cNvCxnSpPr>
          <p:nvPr/>
        </p:nvCxnSpPr>
        <p:spPr>
          <a:xfrm flipV="1">
            <a:off x="6802150" y="2270353"/>
            <a:ext cx="0" cy="75853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Bildobjekt 2052" descr="En bild som visar ritning&#10;&#10;Automatiskt genererad beskrivning">
            <a:extLst>
              <a:ext uri="{FF2B5EF4-FFF2-40B4-BE49-F238E27FC236}">
                <a16:creationId xmlns:a16="http://schemas.microsoft.com/office/drawing/2014/main" id="{5C324A0F-19C9-4C4B-AFD7-601D830875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413308" y="4588831"/>
            <a:ext cx="2039349" cy="1450767"/>
          </a:xfrm>
          <a:prstGeom prst="rect">
            <a:avLst/>
          </a:prstGeom>
        </p:spPr>
      </p:pic>
      <p:pic>
        <p:nvPicPr>
          <p:cNvPr id="2058" name="Bildobjekt 2057">
            <a:extLst>
              <a:ext uri="{FF2B5EF4-FFF2-40B4-BE49-F238E27FC236}">
                <a16:creationId xmlns:a16="http://schemas.microsoft.com/office/drawing/2014/main" id="{7C9F2013-0A08-4C9A-9711-C730B5436F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450286" y="1511199"/>
            <a:ext cx="1338518" cy="709693"/>
          </a:xfrm>
          <a:prstGeom prst="rect">
            <a:avLst/>
          </a:prstGeom>
        </p:spPr>
      </p:pic>
      <p:cxnSp>
        <p:nvCxnSpPr>
          <p:cNvPr id="46" name="Rak pilkoppling 45">
            <a:extLst>
              <a:ext uri="{FF2B5EF4-FFF2-40B4-BE49-F238E27FC236}">
                <a16:creationId xmlns:a16="http://schemas.microsoft.com/office/drawing/2014/main" id="{97563304-B886-4B5A-801F-E4BCDA781BA4}"/>
              </a:ext>
            </a:extLst>
          </p:cNvPr>
          <p:cNvCxnSpPr>
            <a:cxnSpLocks/>
          </p:cNvCxnSpPr>
          <p:nvPr/>
        </p:nvCxnSpPr>
        <p:spPr>
          <a:xfrm>
            <a:off x="5426740" y="3769999"/>
            <a:ext cx="0" cy="72538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koppling 47">
            <a:extLst>
              <a:ext uri="{FF2B5EF4-FFF2-40B4-BE49-F238E27FC236}">
                <a16:creationId xmlns:a16="http://schemas.microsoft.com/office/drawing/2014/main" id="{B0A5936B-2D9E-4E79-AFB7-D753E8C20145}"/>
              </a:ext>
            </a:extLst>
          </p:cNvPr>
          <p:cNvCxnSpPr>
            <a:cxnSpLocks/>
          </p:cNvCxnSpPr>
          <p:nvPr/>
        </p:nvCxnSpPr>
        <p:spPr>
          <a:xfrm>
            <a:off x="6446415" y="3843662"/>
            <a:ext cx="0" cy="58385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koppling 50">
            <a:extLst>
              <a:ext uri="{FF2B5EF4-FFF2-40B4-BE49-F238E27FC236}">
                <a16:creationId xmlns:a16="http://schemas.microsoft.com/office/drawing/2014/main" id="{8DF9A024-DCD4-475B-80B8-431964AA5BE5}"/>
              </a:ext>
            </a:extLst>
          </p:cNvPr>
          <p:cNvCxnSpPr>
            <a:cxnSpLocks/>
          </p:cNvCxnSpPr>
          <p:nvPr/>
        </p:nvCxnSpPr>
        <p:spPr>
          <a:xfrm>
            <a:off x="4240187" y="3702131"/>
            <a:ext cx="0" cy="725383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723A8D95-DFF5-4BE9-9E95-F5D2FA41E718}"/>
              </a:ext>
            </a:extLst>
          </p:cNvPr>
          <p:cNvCxnSpPr>
            <a:cxnSpLocks/>
          </p:cNvCxnSpPr>
          <p:nvPr/>
        </p:nvCxnSpPr>
        <p:spPr>
          <a:xfrm>
            <a:off x="9101559" y="3769999"/>
            <a:ext cx="0" cy="72538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ruta 2063">
            <a:extLst>
              <a:ext uri="{FF2B5EF4-FFF2-40B4-BE49-F238E27FC236}">
                <a16:creationId xmlns:a16="http://schemas.microsoft.com/office/drawing/2014/main" id="{09109AE8-87DF-4CA8-B227-2BBFA7C4E8B8}"/>
              </a:ext>
            </a:extLst>
          </p:cNvPr>
          <p:cNvSpPr txBox="1"/>
          <p:nvPr/>
        </p:nvSpPr>
        <p:spPr>
          <a:xfrm>
            <a:off x="8130505" y="4350051"/>
            <a:ext cx="219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0070C0"/>
                </a:solidFill>
              </a:rPr>
              <a:t>DRG –pris 1.0</a:t>
            </a:r>
          </a:p>
        </p:txBody>
      </p: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00E8A944-1169-4148-ADCE-30C884F09923}"/>
              </a:ext>
            </a:extLst>
          </p:cNvPr>
          <p:cNvCxnSpPr>
            <a:cxnSpLocks/>
          </p:cNvCxnSpPr>
          <p:nvPr/>
        </p:nvCxnSpPr>
        <p:spPr>
          <a:xfrm flipV="1">
            <a:off x="10943226" y="2237850"/>
            <a:ext cx="0" cy="75853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67" name="Bildzoom 2066">
                <a:extLst>
                  <a:ext uri="{FF2B5EF4-FFF2-40B4-BE49-F238E27FC236}">
                    <a16:creationId xmlns:a16="http://schemas.microsoft.com/office/drawing/2014/main" id="{4E4FAB73-0267-4B9A-9201-86D29F4412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7748880"/>
                  </p:ext>
                </p:extLst>
              </p:nvPr>
            </p:nvGraphicFramePr>
            <p:xfrm>
              <a:off x="1531843" y="5194809"/>
              <a:ext cx="1635104" cy="919746"/>
            </p:xfrm>
            <a:graphic>
              <a:graphicData uri="http://schemas.microsoft.com/office/powerpoint/2016/slidezoom">
                <pslz:sldZm>
                  <pslz:sldZmObj sldId="3489" cId="661837078">
                    <pslz:zmPr id="{B1A56808-C91C-4B57-9760-D03A9BBEF3A5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35104" cy="91974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67" name="Bildzoom 2066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4E4FAB73-0267-4B9A-9201-86D29F4412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31843" y="5194809"/>
                <a:ext cx="1635104" cy="91974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58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skärmbild&#10;&#10;Automatiskt genererad beskrivning">
            <a:extLst>
              <a:ext uri="{FF2B5EF4-FFF2-40B4-BE49-F238E27FC236}">
                <a16:creationId xmlns:a16="http://schemas.microsoft.com/office/drawing/2014/main" id="{6B698F1B-2AE4-48C2-8C2F-22C453C3D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72" b="173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83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sv-SE" altLang="sv-SE" sz="4200" dirty="0">
                <a:solidFill>
                  <a:srgbClr val="FFFFFF"/>
                </a:solidFill>
              </a:rPr>
              <a:t>Kunskapsstyrning</a:t>
            </a:r>
            <a:br>
              <a:rPr lang="sv-SE" altLang="sv-SE" sz="4200" dirty="0">
                <a:solidFill>
                  <a:srgbClr val="FFFFFF"/>
                </a:solidFill>
              </a:rPr>
            </a:br>
            <a:r>
              <a:rPr lang="sv-SE" altLang="sv-SE" sz="4200" dirty="0">
                <a:solidFill>
                  <a:srgbClr val="FFFFFF"/>
                </a:solidFill>
              </a:rPr>
              <a:t>FD </a:t>
            </a:r>
            <a:r>
              <a:rPr lang="sv-SE" altLang="sv-SE" sz="2800" b="1" dirty="0">
                <a:solidFill>
                  <a:srgbClr val="FFFFFF"/>
                </a:solidFill>
              </a:rPr>
              <a:t>10 mars 2020</a:t>
            </a:r>
            <a:endParaRPr lang="sv-SE" sz="42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0" y="1139059"/>
            <a:ext cx="1090049" cy="148309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2F5FB51-2317-413F-91DC-51E985BFE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25620"/>
            <a:ext cx="12187646" cy="112517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744865B-2955-4246-966C-9BAC4955AE26}"/>
              </a:ext>
            </a:extLst>
          </p:cNvPr>
          <p:cNvSpPr/>
          <p:nvPr/>
        </p:nvSpPr>
        <p:spPr>
          <a:xfrm flipV="1">
            <a:off x="0" y="5679226"/>
            <a:ext cx="1218764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71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6802" y="-91854"/>
            <a:ext cx="10450286" cy="1204912"/>
          </a:xfrm>
        </p:spPr>
        <p:txBody>
          <a:bodyPr anchor="t">
            <a:noAutofit/>
          </a:bodyPr>
          <a:lstStyle/>
          <a:p>
            <a:r>
              <a:rPr lang="sv-SE" dirty="0"/>
              <a:t>Regionavtal 2021 – Nuläge och planering</a:t>
            </a:r>
            <a:br>
              <a:rPr lang="sv-SE" dirty="0"/>
            </a:br>
            <a:endParaRPr lang="sv-SE" altLang="sv-SE" sz="36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7EE49F-7F2D-4F86-8E7F-AEA031E4329E}"/>
              </a:ext>
            </a:extLst>
          </p:cNvPr>
          <p:cNvGraphicFramePr/>
          <p:nvPr/>
        </p:nvGraphicFramePr>
        <p:xfrm>
          <a:off x="129308" y="1191888"/>
          <a:ext cx="11933383" cy="447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Bildobjekt 6" descr="En bild som visar klocka&#10;&#10;Automatiskt genererad beskrivning">
            <a:extLst>
              <a:ext uri="{FF2B5EF4-FFF2-40B4-BE49-F238E27FC236}">
                <a16:creationId xmlns:a16="http://schemas.microsoft.com/office/drawing/2014/main" id="{4AAC3D86-2329-4C07-9FCA-06FAEA90A0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00842" y="1536573"/>
            <a:ext cx="1967345" cy="483952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BAF0B589-40B6-495C-9CA1-F8317B77C673}"/>
              </a:ext>
            </a:extLst>
          </p:cNvPr>
          <p:cNvCxnSpPr>
            <a:cxnSpLocks/>
          </p:cNvCxnSpPr>
          <p:nvPr/>
        </p:nvCxnSpPr>
        <p:spPr>
          <a:xfrm flipV="1">
            <a:off x="997527" y="2099355"/>
            <a:ext cx="0" cy="94395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A6333198-4C65-4E9F-A906-E291E93C27B0}"/>
              </a:ext>
            </a:extLst>
          </p:cNvPr>
          <p:cNvCxnSpPr>
            <a:cxnSpLocks/>
          </p:cNvCxnSpPr>
          <p:nvPr/>
        </p:nvCxnSpPr>
        <p:spPr>
          <a:xfrm>
            <a:off x="2722975" y="3769999"/>
            <a:ext cx="0" cy="145076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333CFAB9-0D85-4D56-BE18-D0831E49665A}"/>
              </a:ext>
            </a:extLst>
          </p:cNvPr>
          <p:cNvSpPr/>
          <p:nvPr/>
        </p:nvSpPr>
        <p:spPr>
          <a:xfrm>
            <a:off x="0" y="1020565"/>
            <a:ext cx="4941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https://www.norrasjukvardsregionforbundet.se/halso-och-sjukvard/avtal-och-priser/avtal-om-regionsjukvard/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01266011-8CE3-4229-B514-2EFD3094E2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238385" y="1602201"/>
            <a:ext cx="1136635" cy="1204913"/>
          </a:xfrm>
          <a:prstGeom prst="rect">
            <a:avLst/>
          </a:prstGeom>
        </p:spPr>
      </p:pic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FE35208C-B3DA-460D-976A-6B1309C6E1D1}"/>
              </a:ext>
            </a:extLst>
          </p:cNvPr>
          <p:cNvCxnSpPr>
            <a:cxnSpLocks/>
          </p:cNvCxnSpPr>
          <p:nvPr/>
        </p:nvCxnSpPr>
        <p:spPr>
          <a:xfrm flipV="1">
            <a:off x="3605220" y="2653990"/>
            <a:ext cx="1" cy="57558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Bildobjekt 29" descr="En bild som visar bord, spel&#10;&#10;Automatiskt genererad beskrivning">
            <a:extLst>
              <a:ext uri="{FF2B5EF4-FFF2-40B4-BE49-F238E27FC236}">
                <a16:creationId xmlns:a16="http://schemas.microsoft.com/office/drawing/2014/main" id="{532100C9-ED72-4AED-8964-7A79775B40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74" y="1211722"/>
            <a:ext cx="2039349" cy="1026128"/>
          </a:xfrm>
          <a:prstGeom prst="rect">
            <a:avLst/>
          </a:prstGeom>
        </p:spPr>
      </p:pic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3B46CD82-BDD9-4628-8312-FF6107BC6840}"/>
              </a:ext>
            </a:extLst>
          </p:cNvPr>
          <p:cNvCxnSpPr>
            <a:cxnSpLocks/>
          </p:cNvCxnSpPr>
          <p:nvPr/>
        </p:nvCxnSpPr>
        <p:spPr>
          <a:xfrm flipV="1">
            <a:off x="6802150" y="2270353"/>
            <a:ext cx="0" cy="75853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Bildobjekt 2052" descr="En bild som visar ritning&#10;&#10;Automatiskt genererad beskrivning">
            <a:extLst>
              <a:ext uri="{FF2B5EF4-FFF2-40B4-BE49-F238E27FC236}">
                <a16:creationId xmlns:a16="http://schemas.microsoft.com/office/drawing/2014/main" id="{5C324A0F-19C9-4C4B-AFD7-601D830875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413308" y="4588831"/>
            <a:ext cx="2039349" cy="1450767"/>
          </a:xfrm>
          <a:prstGeom prst="rect">
            <a:avLst/>
          </a:prstGeom>
        </p:spPr>
      </p:pic>
      <p:pic>
        <p:nvPicPr>
          <p:cNvPr id="2058" name="Bildobjekt 2057">
            <a:extLst>
              <a:ext uri="{FF2B5EF4-FFF2-40B4-BE49-F238E27FC236}">
                <a16:creationId xmlns:a16="http://schemas.microsoft.com/office/drawing/2014/main" id="{7C9F2013-0A08-4C9A-9711-C730B5436F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450286" y="1511199"/>
            <a:ext cx="1338518" cy="709693"/>
          </a:xfrm>
          <a:prstGeom prst="rect">
            <a:avLst/>
          </a:prstGeom>
        </p:spPr>
      </p:pic>
      <p:cxnSp>
        <p:nvCxnSpPr>
          <p:cNvPr id="46" name="Rak pilkoppling 45">
            <a:extLst>
              <a:ext uri="{FF2B5EF4-FFF2-40B4-BE49-F238E27FC236}">
                <a16:creationId xmlns:a16="http://schemas.microsoft.com/office/drawing/2014/main" id="{97563304-B886-4B5A-801F-E4BCDA781BA4}"/>
              </a:ext>
            </a:extLst>
          </p:cNvPr>
          <p:cNvCxnSpPr>
            <a:cxnSpLocks/>
          </p:cNvCxnSpPr>
          <p:nvPr/>
        </p:nvCxnSpPr>
        <p:spPr>
          <a:xfrm>
            <a:off x="5426740" y="3769999"/>
            <a:ext cx="0" cy="72538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koppling 47">
            <a:extLst>
              <a:ext uri="{FF2B5EF4-FFF2-40B4-BE49-F238E27FC236}">
                <a16:creationId xmlns:a16="http://schemas.microsoft.com/office/drawing/2014/main" id="{B0A5936B-2D9E-4E79-AFB7-D753E8C20145}"/>
              </a:ext>
            </a:extLst>
          </p:cNvPr>
          <p:cNvCxnSpPr>
            <a:cxnSpLocks/>
          </p:cNvCxnSpPr>
          <p:nvPr/>
        </p:nvCxnSpPr>
        <p:spPr>
          <a:xfrm>
            <a:off x="6446415" y="3843662"/>
            <a:ext cx="0" cy="58385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koppling 50">
            <a:extLst>
              <a:ext uri="{FF2B5EF4-FFF2-40B4-BE49-F238E27FC236}">
                <a16:creationId xmlns:a16="http://schemas.microsoft.com/office/drawing/2014/main" id="{8DF9A024-DCD4-475B-80B8-431964AA5BE5}"/>
              </a:ext>
            </a:extLst>
          </p:cNvPr>
          <p:cNvCxnSpPr>
            <a:cxnSpLocks/>
          </p:cNvCxnSpPr>
          <p:nvPr/>
        </p:nvCxnSpPr>
        <p:spPr>
          <a:xfrm>
            <a:off x="4240187" y="3702131"/>
            <a:ext cx="0" cy="725383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723A8D95-DFF5-4BE9-9E95-F5D2FA41E718}"/>
              </a:ext>
            </a:extLst>
          </p:cNvPr>
          <p:cNvCxnSpPr>
            <a:cxnSpLocks/>
          </p:cNvCxnSpPr>
          <p:nvPr/>
        </p:nvCxnSpPr>
        <p:spPr>
          <a:xfrm>
            <a:off x="9101559" y="3769999"/>
            <a:ext cx="0" cy="72538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ruta 2063">
            <a:extLst>
              <a:ext uri="{FF2B5EF4-FFF2-40B4-BE49-F238E27FC236}">
                <a16:creationId xmlns:a16="http://schemas.microsoft.com/office/drawing/2014/main" id="{09109AE8-87DF-4CA8-B227-2BBFA7C4E8B8}"/>
              </a:ext>
            </a:extLst>
          </p:cNvPr>
          <p:cNvSpPr txBox="1"/>
          <p:nvPr/>
        </p:nvSpPr>
        <p:spPr>
          <a:xfrm>
            <a:off x="8130505" y="4350051"/>
            <a:ext cx="219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0070C0"/>
                </a:solidFill>
              </a:rPr>
              <a:t>DRG –pris 1.0</a:t>
            </a:r>
          </a:p>
        </p:txBody>
      </p: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00E8A944-1169-4148-ADCE-30C884F09923}"/>
              </a:ext>
            </a:extLst>
          </p:cNvPr>
          <p:cNvCxnSpPr>
            <a:cxnSpLocks/>
          </p:cNvCxnSpPr>
          <p:nvPr/>
        </p:nvCxnSpPr>
        <p:spPr>
          <a:xfrm flipV="1">
            <a:off x="10943226" y="2237850"/>
            <a:ext cx="0" cy="75853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67" name="Bildzoom 2066">
                <a:extLst>
                  <a:ext uri="{FF2B5EF4-FFF2-40B4-BE49-F238E27FC236}">
                    <a16:creationId xmlns:a16="http://schemas.microsoft.com/office/drawing/2014/main" id="{4E4FAB73-0267-4B9A-9201-86D29F44121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531843" y="5194809"/>
              <a:ext cx="1635104" cy="919746"/>
            </p:xfrm>
            <a:graphic>
              <a:graphicData uri="http://schemas.microsoft.com/office/powerpoint/2016/slidezoom">
                <pslz:sldZm>
                  <pslz:sldZmObj sldId="3489" cId="661837078">
                    <pslz:zmPr id="{B1A56808-C91C-4B57-9760-D03A9BBEF3A5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35104" cy="91974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67" name="Bildzoom 2066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4E4FAB73-0267-4B9A-9201-86D29F4412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31843" y="5194809"/>
                <a:ext cx="1635104" cy="91974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0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sv-SE" altLang="sv-SE" sz="4200" dirty="0">
                <a:solidFill>
                  <a:srgbClr val="FFFFFF"/>
                </a:solidFill>
              </a:rPr>
              <a:t>Förbundsdirektörens rapport</a:t>
            </a:r>
            <a:endParaRPr lang="sv-SE" sz="42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0" y="1139059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4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49300"/>
            <a:ext cx="8746958" cy="1203827"/>
          </a:xfrm>
        </p:spPr>
        <p:txBody>
          <a:bodyPr anchor="t">
            <a:noAutofit/>
          </a:bodyPr>
          <a:lstStyle/>
          <a:p>
            <a:r>
              <a:rPr lang="sv-SE" altLang="sv-SE" sz="3600" b="1" dirty="0"/>
              <a:t>Innehåll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1"/>
            <a:ext cx="8746958" cy="487244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sv-SE" sz="2400" dirty="0"/>
          </a:p>
          <a:p>
            <a:r>
              <a:rPr lang="sv-SE" dirty="0"/>
              <a:t>Strama </a:t>
            </a:r>
          </a:p>
          <a:p>
            <a:pPr lvl="1"/>
            <a:r>
              <a:rPr lang="sv-SE" dirty="0"/>
              <a:t>Övergår till system för </a:t>
            </a:r>
            <a:r>
              <a:rPr lang="sv-SE" dirty="0" err="1"/>
              <a:t>kunsapsstyrning</a:t>
            </a:r>
            <a:endParaRPr lang="sv-SE" dirty="0"/>
          </a:p>
          <a:p>
            <a:r>
              <a:rPr lang="sv-SE" dirty="0"/>
              <a:t>Ny förbundssekreterare</a:t>
            </a:r>
          </a:p>
          <a:p>
            <a:pPr lvl="1"/>
            <a:r>
              <a:rPr lang="sv-SE" dirty="0"/>
              <a:t>Början av maj</a:t>
            </a:r>
          </a:p>
          <a:p>
            <a:r>
              <a:rPr lang="sv-SE" dirty="0"/>
              <a:t>Kompetensförsörjningsfrågor </a:t>
            </a:r>
          </a:p>
          <a:p>
            <a:pPr lvl="1"/>
            <a:r>
              <a:rPr lang="sv-SE" dirty="0"/>
              <a:t>FUI-rådet prioriterar frågorna efter WS</a:t>
            </a:r>
          </a:p>
          <a:p>
            <a:pPr lvl="1"/>
            <a:r>
              <a:rPr lang="sv-SE" dirty="0"/>
              <a:t>Återkopplar till nationella vårdkompetensförsörjningsrådet</a:t>
            </a:r>
          </a:p>
          <a:p>
            <a:r>
              <a:rPr lang="sv-SE" dirty="0"/>
              <a:t>WS kunskapsstyrning 16 december</a:t>
            </a:r>
          </a:p>
          <a:p>
            <a:pPr lvl="1"/>
            <a:r>
              <a:rPr lang="sv-SE" dirty="0"/>
              <a:t>80-tal deltagare </a:t>
            </a:r>
            <a:r>
              <a:rPr lang="sv-SE"/>
              <a:t>i Umeå</a:t>
            </a:r>
            <a:endParaRPr lang="sv-SE" dirty="0"/>
          </a:p>
          <a:p>
            <a:r>
              <a:rPr lang="sv-SE" dirty="0"/>
              <a:t>Projektportfölj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88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14" y="-353472"/>
            <a:ext cx="10515600" cy="785400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altLang="sv-SE" dirty="0"/>
              <a:t>projektportfölj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914" y="590551"/>
            <a:ext cx="9349007" cy="530650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sv-S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2996995B-7CBF-4BBC-8C1B-369037552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03961"/>
              </p:ext>
            </p:extLst>
          </p:nvPr>
        </p:nvGraphicFramePr>
        <p:xfrm>
          <a:off x="85725" y="514350"/>
          <a:ext cx="10306050" cy="6267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val="4036405958"/>
                    </a:ext>
                  </a:extLst>
                </a:gridCol>
                <a:gridCol w="1509476">
                  <a:extLst>
                    <a:ext uri="{9D8B030D-6E8A-4147-A177-3AD203B41FA5}">
                      <a16:colId xmlns:a16="http://schemas.microsoft.com/office/drawing/2014/main" val="470112992"/>
                    </a:ext>
                  </a:extLst>
                </a:gridCol>
                <a:gridCol w="1185207">
                  <a:extLst>
                    <a:ext uri="{9D8B030D-6E8A-4147-A177-3AD203B41FA5}">
                      <a16:colId xmlns:a16="http://schemas.microsoft.com/office/drawing/2014/main" val="1382672083"/>
                    </a:ext>
                  </a:extLst>
                </a:gridCol>
                <a:gridCol w="1387986">
                  <a:extLst>
                    <a:ext uri="{9D8B030D-6E8A-4147-A177-3AD203B41FA5}">
                      <a16:colId xmlns:a16="http://schemas.microsoft.com/office/drawing/2014/main" val="2792909739"/>
                    </a:ext>
                  </a:extLst>
                </a:gridCol>
                <a:gridCol w="797129">
                  <a:extLst>
                    <a:ext uri="{9D8B030D-6E8A-4147-A177-3AD203B41FA5}">
                      <a16:colId xmlns:a16="http://schemas.microsoft.com/office/drawing/2014/main" val="2550780348"/>
                    </a:ext>
                  </a:extLst>
                </a:gridCol>
                <a:gridCol w="891526">
                  <a:extLst>
                    <a:ext uri="{9D8B030D-6E8A-4147-A177-3AD203B41FA5}">
                      <a16:colId xmlns:a16="http://schemas.microsoft.com/office/drawing/2014/main" val="1359245232"/>
                    </a:ext>
                  </a:extLst>
                </a:gridCol>
                <a:gridCol w="991517">
                  <a:extLst>
                    <a:ext uri="{9D8B030D-6E8A-4147-A177-3AD203B41FA5}">
                      <a16:colId xmlns:a16="http://schemas.microsoft.com/office/drawing/2014/main" val="2202741157"/>
                    </a:ext>
                  </a:extLst>
                </a:gridCol>
                <a:gridCol w="1962059">
                  <a:extLst>
                    <a:ext uri="{9D8B030D-6E8A-4147-A177-3AD203B41FA5}">
                      <a16:colId xmlns:a16="http://schemas.microsoft.com/office/drawing/2014/main" val="3225138169"/>
                    </a:ext>
                  </a:extLst>
                </a:gridCol>
              </a:tblGrid>
              <a:tr h="44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ÄRENDE</a:t>
                      </a:r>
                      <a:endParaRPr lang="sv-S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INITIERING</a:t>
                      </a:r>
                      <a:endParaRPr lang="sv-S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ETABLERING</a:t>
                      </a:r>
                      <a:endParaRPr lang="sv-S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GENOM-FÖRANDE</a:t>
                      </a:r>
                      <a:endParaRPr lang="sv-S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AVVECKLING</a:t>
                      </a:r>
                      <a:endParaRPr lang="sv-S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2049638419"/>
                  </a:ext>
                </a:extLst>
              </a:tr>
              <a:tr h="613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Projekt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Idé, </a:t>
                      </a:r>
                      <a:r>
                        <a:rPr lang="sv-SE" sz="1050" dirty="0" err="1">
                          <a:effectLst/>
                        </a:rPr>
                        <a:t>ev</a:t>
                      </a:r>
                      <a:r>
                        <a:rPr lang="sv-SE" sz="1050" dirty="0">
                          <a:effectLst/>
                        </a:rPr>
                        <a:t> datum förstudie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Projektledare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Namn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Styrgrupp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Projekt-direktiv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Datum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Projektplan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Datum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Delrapport 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Datum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Slutrapport Datum 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3287075171"/>
                  </a:ext>
                </a:extLst>
              </a:tr>
              <a:tr h="111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Klinisk neurofysiologi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8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8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2010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Utredningsrapport 2011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Lägesrapport jan. 2016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Lägesrapport december 2019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Kristina Österberg, Region Norrbotten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Erik Nordh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Carl-Göran Persson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Lena </a:t>
                      </a:r>
                      <a:r>
                        <a:rPr lang="sv-SE" sz="1000" dirty="0" err="1">
                          <a:effectLst/>
                        </a:rPr>
                        <a:t>Juntti</a:t>
                      </a:r>
                      <a:r>
                        <a:rPr lang="sv-SE" sz="1000" dirty="0">
                          <a:effectLst/>
                        </a:rPr>
                        <a:t> Larsson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Margareta Ring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Antaget av styrgrupp 2019-12-10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2937137243"/>
                  </a:ext>
                </a:extLst>
              </a:tr>
              <a:tr h="1673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Investering teknisk utrustning för MDK (”röntgencontainer”)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8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Bedömning av VpD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Lars Bergkvist VLL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180122 meddelas att Lars ej kan fullfölja. Nu Sebastian Sandberg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Göran Eriksson,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Anna Sundén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Bo Karlsson, 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Sven-Göran </a:t>
                      </a:r>
                      <a:r>
                        <a:rPr lang="sv-SE" sz="1000" dirty="0" err="1">
                          <a:effectLst/>
                        </a:rPr>
                        <a:t>Öhlen</a:t>
                      </a:r>
                      <a:r>
                        <a:rPr lang="sv-SE" sz="1000" dirty="0">
                          <a:effectLst/>
                        </a:rPr>
                        <a:t>, 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Avtal tecknat 171101- 180430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Nytt är under framtagande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Överfört till nybildad styrgrupp för sjukvårds-regional vård på distans. 180613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Ny styrgrupp bildad. Avstämningsmöte 20191220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2642996795"/>
                  </a:ext>
                </a:extLst>
              </a:tr>
              <a:tr h="1487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NORA 2018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Med utgångspunkt från NORA-pilot beslutas om ett 1-årsprojekt vid BG 171005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Jack Lysholm NRF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Karin Sikström NRF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Mats Brännström NRF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Tarja Lepola RN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Hanna Vahlund RVN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Ingela Jönsson RJH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Katarina Holmgren VLL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Susanne Waldau RSK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Godkänt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171026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Godkänd 180614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Slutrapport godkänd och  lämnad januari 2019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3082482906"/>
                  </a:ext>
                </a:extLst>
              </a:tr>
              <a:tr h="929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Projekt Nära vård i glesbygd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Ansökan till socialdepartementet avsåg 2019 - 2021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6 mnkr beviljats 2019 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12 mnkr 2020 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Projektsamordnare Mats Brännström, samt en projektledare per region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BG interimistiskt plan RAG Glesbygd</a:t>
                      </a:r>
                      <a:endParaRPr lang="sv-S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Uppdragsbeskrivning framtagen höst 2019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Höst 2019 och helår 2020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Löpande information BG och FD 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Rapporter lämnas till kammarkollegiet 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20200331 och 20210331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384872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348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sv-SE" altLang="sv-SE" sz="4200" dirty="0">
                <a:solidFill>
                  <a:srgbClr val="FFFFFF"/>
                </a:solidFill>
              </a:rPr>
              <a:t>Årsredovisning </a:t>
            </a:r>
            <a:r>
              <a:rPr lang="sv-SE" altLang="sv-SE" sz="4200" dirty="0" err="1">
                <a:solidFill>
                  <a:srgbClr val="FFFFFF"/>
                </a:solidFill>
              </a:rPr>
              <a:t>inkl</a:t>
            </a:r>
            <a:r>
              <a:rPr lang="sv-SE" altLang="sv-SE" sz="4200" dirty="0">
                <a:solidFill>
                  <a:srgbClr val="FFFFFF"/>
                </a:solidFill>
              </a:rPr>
              <a:t> RCC</a:t>
            </a:r>
            <a:endParaRPr lang="sv-SE" sz="42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0" y="1139059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1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0437"/>
            <a:ext cx="10515600" cy="1325563"/>
          </a:xfrm>
          <a:noFill/>
        </p:spPr>
        <p:txBody>
          <a:bodyPr/>
          <a:lstStyle/>
          <a:p>
            <a:br>
              <a:rPr lang="sv-SE" altLang="sv-SE" dirty="0"/>
            </a:br>
            <a:r>
              <a:rPr lang="sv-SE" altLang="sv-SE" dirty="0"/>
              <a:t>Verksamhet 2019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923" y="1796709"/>
            <a:ext cx="9349007" cy="481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Exempel </a:t>
            </a:r>
          </a:p>
          <a:p>
            <a:r>
              <a:rPr lang="sv-SE" dirty="0"/>
              <a:t>Ny mandatperiod många nya ledamöter</a:t>
            </a:r>
          </a:p>
          <a:p>
            <a:r>
              <a:rPr lang="sv-SE" dirty="0"/>
              <a:t>NRF- nytt namn Norra sjukvårdsregionförbundet</a:t>
            </a:r>
          </a:p>
          <a:p>
            <a:r>
              <a:rPr lang="sv-SE" altLang="sv-SE" dirty="0"/>
              <a:t>Beslutad förbundsordning</a:t>
            </a:r>
          </a:p>
          <a:p>
            <a:r>
              <a:rPr lang="sv-SE" dirty="0"/>
              <a:t>Kunskapsstyrning</a:t>
            </a:r>
          </a:p>
          <a:p>
            <a:r>
              <a:rPr lang="sv-SE" dirty="0"/>
              <a:t>Kompetensförsörjning</a:t>
            </a:r>
          </a:p>
          <a:p>
            <a:r>
              <a:rPr lang="sv-SE" altLang="sv-SE" dirty="0"/>
              <a:t>Samverkansavtal - inom och utom sjukvårdsregionen</a:t>
            </a:r>
          </a:p>
          <a:p>
            <a:endParaRPr lang="sv-SE" alt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315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14" y="-353473"/>
            <a:ext cx="10515600" cy="1325563"/>
          </a:xfrm>
          <a:noFill/>
        </p:spPr>
        <p:txBody>
          <a:bodyPr/>
          <a:lstStyle/>
          <a:p>
            <a:br>
              <a:rPr lang="sv-SE" altLang="sv-SE" dirty="0"/>
            </a:br>
            <a:r>
              <a:rPr lang="sv-SE" altLang="sv-SE" dirty="0"/>
              <a:t>Verksamhetsmål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565" y="972090"/>
            <a:ext cx="9349007" cy="4814297"/>
          </a:xfrm>
        </p:spPr>
        <p:txBody>
          <a:bodyPr>
            <a:normAutofit/>
          </a:bodyPr>
          <a:lstStyle/>
          <a:p>
            <a:r>
              <a:rPr lang="sv-SE" altLang="sv-SE" sz="2000" dirty="0"/>
              <a:t>Målet består av sex aktiviteter varav en aktivitet utgörs av sex del-aktiviteter (a-f).</a:t>
            </a:r>
          </a:p>
          <a:p>
            <a:r>
              <a:rPr lang="sv-SE" sz="2000" dirty="0"/>
              <a:t>Följer i stort aktiviteterna planen, förutom mål 4 som delvis uppnåtts. 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pic>
        <p:nvPicPr>
          <p:cNvPr id="4" name="Bildobjekt 1">
            <a:extLst>
              <a:ext uri="{FF2B5EF4-FFF2-40B4-BE49-F238E27FC236}">
                <a16:creationId xmlns:a16="http://schemas.microsoft.com/office/drawing/2014/main" id="{584D6F30-9FCE-49EF-AD34-0E1153B45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5"/>
          <a:stretch/>
        </p:blipFill>
        <p:spPr bwMode="auto">
          <a:xfrm>
            <a:off x="767079" y="1733588"/>
            <a:ext cx="8474705" cy="51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340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66" y="-319538"/>
            <a:ext cx="10515600" cy="1325563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altLang="sv-SE" sz="4900" dirty="0"/>
              <a:t>Finansiell analys</a:t>
            </a:r>
            <a:br>
              <a:rPr lang="sv-SE" b="1" dirty="0"/>
            </a:br>
            <a:endParaRPr lang="sv-SE" altLang="sv-S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131" y="752724"/>
            <a:ext cx="10063710" cy="572935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sv-SE" sz="2000" b="1" dirty="0"/>
              <a:t>Utfall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sv-SE" sz="2000" dirty="0"/>
              <a:t>Intäkter jämfört med kostnader	            740 tkr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sv-SE" sz="2000" dirty="0"/>
              <a:t>Budget jämfört med kostnader	         1 339 tkr</a:t>
            </a:r>
          </a:p>
          <a:p>
            <a:pPr marL="0" lvl="0" indent="0">
              <a:lnSpc>
                <a:spcPct val="100000"/>
              </a:lnSpc>
              <a:buNone/>
            </a:pPr>
            <a:endParaRPr lang="sv-SE" sz="2000" b="1" i="1" dirty="0"/>
          </a:p>
          <a:p>
            <a:pPr marL="0" lvl="0" indent="0">
              <a:lnSpc>
                <a:spcPct val="100000"/>
              </a:lnSpc>
              <a:buNone/>
            </a:pPr>
            <a:r>
              <a:rPr lang="sv-SE" sz="2000" b="1" i="1" dirty="0"/>
              <a:t>Uteblivna kostnader jmf budget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sv-SE" sz="2000" dirty="0"/>
              <a:t>lokalanpassning, projekt klinisk neurofysiologi, kunskapsstyrning	3* 200 tkr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sv-SE" sz="2000" dirty="0"/>
              <a:t>Regiondagar, lägre kostnader				      100 tkr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sv-SE" sz="2000" b="1" i="1" dirty="0"/>
              <a:t>Genomgång balanserade medel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sv-SE" sz="2000" dirty="0"/>
              <a:t>Revisionskostnader samt div övriga kostnader</a:t>
            </a:r>
            <a:r>
              <a:rPr lang="sv-SE" sz="2000" i="1" dirty="0"/>
              <a:t>			      </a:t>
            </a:r>
            <a:r>
              <a:rPr lang="sv-SE" sz="2000" dirty="0"/>
              <a:t>500 tkr</a:t>
            </a:r>
          </a:p>
          <a:p>
            <a:pPr marL="0" lvl="0" indent="0">
              <a:lnSpc>
                <a:spcPct val="100000"/>
              </a:lnSpc>
              <a:buNone/>
            </a:pPr>
            <a:endParaRPr lang="sv-SE" sz="2000" b="1" i="1" dirty="0"/>
          </a:p>
          <a:p>
            <a:pPr marL="0" lvl="0" indent="0">
              <a:lnSpc>
                <a:spcPct val="100000"/>
              </a:lnSpc>
              <a:buNone/>
            </a:pPr>
            <a:r>
              <a:rPr lang="sv-SE" sz="2000" b="1" i="1" dirty="0"/>
              <a:t>Ökad omsättning 2019, statliga medel, utanför budgetramarna – ej resultatpåverkande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sv-SE" sz="2000" dirty="0"/>
              <a:t>Nära vård i glesbygd (5 600 tkr till regionerna)			     6 000 tkr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sv-SE" sz="2000" dirty="0"/>
              <a:t>Vårdförlopp, kunskapsstyrning (3 740 tkr kvarstår 2020)                        5 000 tkr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sv-SE" sz="2000" dirty="0"/>
              <a:t>Psykisk hälsa (finns 3 700 tkr balanserat 2020)			     1 000 tkr</a:t>
            </a:r>
          </a:p>
          <a:p>
            <a:pPr marL="0" lvl="0" indent="0">
              <a:lnSpc>
                <a:spcPct val="120000"/>
              </a:lnSpc>
              <a:buNone/>
            </a:pPr>
            <a:endParaRPr lang="sv-SE" sz="2000" dirty="0"/>
          </a:p>
          <a:p>
            <a:pPr marL="0" lvl="0" indent="0">
              <a:lnSpc>
                <a:spcPct val="120000"/>
              </a:lnSpc>
              <a:buNone/>
            </a:pPr>
            <a:endParaRPr lang="sv-SE" dirty="0"/>
          </a:p>
          <a:p>
            <a:pPr marL="0" lvl="0" indent="0">
              <a:lnSpc>
                <a:spcPct val="120000"/>
              </a:lnSpc>
              <a:buNone/>
            </a:pPr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32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86257"/>
            <a:ext cx="10515600" cy="1325563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sz="4900" dirty="0"/>
              <a:t>Finansiella mål för god ekonomisk hushållning</a:t>
            </a:r>
            <a:br>
              <a:rPr lang="sv-SE" b="1" dirty="0"/>
            </a:br>
            <a:endParaRPr lang="sv-SE" alt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47AA6E-B51E-4296-9884-EDC544F7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866774"/>
            <a:ext cx="8660130" cy="58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53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442" y="57241"/>
            <a:ext cx="8746958" cy="748144"/>
          </a:xfrm>
        </p:spPr>
        <p:txBody>
          <a:bodyPr anchor="t">
            <a:noAutofit/>
          </a:bodyPr>
          <a:lstStyle/>
          <a:p>
            <a:r>
              <a:rPr lang="sv-SE" altLang="sv-SE" dirty="0"/>
              <a:t>RCC, Norr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304925"/>
            <a:ext cx="8837697" cy="4939122"/>
          </a:xfrm>
        </p:spPr>
        <p:txBody>
          <a:bodyPr anchor="t">
            <a:noAutofit/>
          </a:bodyPr>
          <a:lstStyle/>
          <a:p>
            <a:r>
              <a:rPr lang="sv-SE" sz="2400" dirty="0"/>
              <a:t>Processledare för 24 av 25 områden – men allt svårare att rekrytera</a:t>
            </a:r>
          </a:p>
          <a:p>
            <a:r>
              <a:rPr lang="sv-SE" sz="2400" dirty="0"/>
              <a:t>Kvalitetsregisterarbetet, cancerregistren</a:t>
            </a:r>
          </a:p>
          <a:p>
            <a:r>
              <a:rPr lang="sv-SE" sz="2400" dirty="0"/>
              <a:t>Standardiserade vårdförlopp SVF</a:t>
            </a:r>
          </a:p>
          <a:p>
            <a:r>
              <a:rPr lang="sv-SE" sz="2400" dirty="0"/>
              <a:t>Fokusområden för statsbidragen:</a:t>
            </a:r>
          </a:p>
          <a:p>
            <a:pPr lvl="1"/>
            <a:r>
              <a:rPr lang="sv-SE" sz="2000" dirty="0"/>
              <a:t>Kortare väntetider i cancervården</a:t>
            </a:r>
          </a:p>
          <a:p>
            <a:pPr lvl="1"/>
            <a:r>
              <a:rPr lang="sv-SE" sz="2000" dirty="0"/>
              <a:t>Stärka kvalitetsutvärderingen</a:t>
            </a:r>
          </a:p>
          <a:p>
            <a:pPr lvl="1"/>
            <a:r>
              <a:rPr lang="sv-SE" sz="2000" dirty="0"/>
              <a:t>Barncancer prioriterat område</a:t>
            </a:r>
          </a:p>
          <a:p>
            <a:pPr lvl="1"/>
            <a:r>
              <a:rPr lang="sv-SE" sz="2000" dirty="0"/>
              <a:t>Kvinnors hälsa – kunskaps utveckling för cancer i bäckenet</a:t>
            </a:r>
          </a:p>
          <a:p>
            <a:r>
              <a:rPr lang="sv-SE" sz="2400" dirty="0"/>
              <a:t>Påbörjat arbetet för övergång till kunskapsstyrningsorganisationen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1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70667" y="2187743"/>
            <a:ext cx="5293449" cy="2482515"/>
          </a:xfrm>
        </p:spPr>
        <p:txBody>
          <a:bodyPr anchor="ctr">
            <a:normAutofit/>
          </a:bodyPr>
          <a:lstStyle/>
          <a:p>
            <a:pPr algn="l"/>
            <a:r>
              <a:rPr lang="sv-SE" sz="4200"/>
              <a:t>Samverkan för en mer </a:t>
            </a:r>
            <a:br>
              <a:rPr lang="sv-SE" sz="4200"/>
            </a:br>
            <a:r>
              <a:rPr lang="sv-SE" sz="4200"/>
              <a:t>kunskapsbaserad, jämlik och resurseffektiv vård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A60A814-8670-4EF7-A580-EFA34F771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2A9CEAA-814A-4013-9B38-2FA03328A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95505B5-1493-4952-B10F-1577A0B7D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32423"/>
            <a:ext cx="12192000" cy="112557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E08AFC1-D615-4DBA-BB41-342D0A2EC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1204" y="93897"/>
            <a:ext cx="106079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00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442" y="57241"/>
            <a:ext cx="8746958" cy="748144"/>
          </a:xfrm>
        </p:spPr>
        <p:txBody>
          <a:bodyPr anchor="t">
            <a:noAutofit/>
          </a:bodyPr>
          <a:lstStyle/>
          <a:p>
            <a:r>
              <a:rPr lang="sv-SE" dirty="0"/>
              <a:t>Cancerplanen</a:t>
            </a:r>
            <a:br>
              <a:rPr lang="sv-SE" dirty="0"/>
            </a:br>
            <a:endParaRPr lang="sv-SE" altLang="sv-S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442" y="1371600"/>
            <a:ext cx="10642433" cy="5905500"/>
          </a:xfrm>
        </p:spPr>
        <p:txBody>
          <a:bodyPr anchor="t">
            <a:noAutofit/>
          </a:bodyPr>
          <a:lstStyle/>
          <a:p>
            <a:pPr lvl="1"/>
            <a:r>
              <a:rPr lang="sv-SE" sz="2000" dirty="0"/>
              <a:t>Tidig upptäck och förebyggande arbete</a:t>
            </a:r>
          </a:p>
          <a:p>
            <a:pPr lvl="1"/>
            <a:r>
              <a:rPr lang="sv-SE" sz="2000" dirty="0"/>
              <a:t>Vårdprocesser</a:t>
            </a:r>
          </a:p>
          <a:p>
            <a:pPr lvl="1"/>
            <a:r>
              <a:rPr lang="sv-SE" sz="2000" dirty="0"/>
              <a:t>Psykosocialt stöd, rehabilitering och palliativ vård</a:t>
            </a:r>
          </a:p>
          <a:p>
            <a:pPr lvl="1"/>
            <a:r>
              <a:rPr lang="sv-SE" sz="2000" dirty="0"/>
              <a:t>Patientens ställning</a:t>
            </a:r>
          </a:p>
          <a:p>
            <a:pPr lvl="1"/>
            <a:r>
              <a:rPr lang="sv-SE" sz="2000" dirty="0"/>
              <a:t>Utbildning och kompetensförsörjning</a:t>
            </a:r>
          </a:p>
          <a:p>
            <a:pPr lvl="1"/>
            <a:r>
              <a:rPr lang="sv-SE" sz="2000" dirty="0"/>
              <a:t>Kunskapsstyrning</a:t>
            </a:r>
          </a:p>
          <a:p>
            <a:pPr lvl="1"/>
            <a:r>
              <a:rPr lang="sv-SE" sz="2000" dirty="0"/>
              <a:t>Klinisk forskning och innovation</a:t>
            </a:r>
          </a:p>
          <a:p>
            <a:pPr lvl="1"/>
            <a:r>
              <a:rPr lang="sv-SE" sz="2000" dirty="0"/>
              <a:t>Ledning och struktur</a:t>
            </a:r>
          </a:p>
          <a:p>
            <a:pPr lvl="1"/>
            <a:r>
              <a:rPr lang="sv-SE" sz="2000" dirty="0"/>
              <a:t>Sjukvårdsregional cancerplan</a:t>
            </a:r>
          </a:p>
          <a:p>
            <a:pPr lvl="1"/>
            <a:r>
              <a:rPr lang="sv-SE" sz="2000" dirty="0"/>
              <a:t>Nivåstrukturering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44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sv-SE" altLang="sv-SE" sz="4200" dirty="0">
                <a:solidFill>
                  <a:srgbClr val="FFFFFF"/>
                </a:solidFill>
              </a:rPr>
              <a:t>Reviderad verksamhetsplan 2020</a:t>
            </a:r>
            <a:endParaRPr lang="sv-SE" sz="42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0" y="1139059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15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66" y="-278366"/>
            <a:ext cx="10515600" cy="1301661"/>
          </a:xfrm>
          <a:noFill/>
        </p:spPr>
        <p:txBody>
          <a:bodyPr/>
          <a:lstStyle/>
          <a:p>
            <a:br>
              <a:rPr lang="sv-SE" altLang="sv-SE" dirty="0"/>
            </a:br>
            <a:r>
              <a:rPr lang="sv-SE" altLang="sv-SE" dirty="0"/>
              <a:t>§ 11 Reviderad verksamhetsplan 2020-2022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668" y="1114503"/>
            <a:ext cx="9839132" cy="481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§ 7  Reviderad finansiell riktlinje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§ 8  Beslut statliga medel – God och nära vård i glesbygd 12 mnkr</a:t>
            </a:r>
          </a:p>
          <a:p>
            <a:pPr marL="0" indent="0">
              <a:buNone/>
            </a:pPr>
            <a:r>
              <a:rPr lang="sv-SE" dirty="0"/>
              <a:t>        - </a:t>
            </a:r>
            <a:r>
              <a:rPr lang="sv-SE" sz="2400" dirty="0"/>
              <a:t>Regionerna 2,7 mnkr x 4 = 10,8 mnkr</a:t>
            </a:r>
          </a:p>
          <a:p>
            <a:pPr marL="0" indent="0">
              <a:buNone/>
            </a:pPr>
            <a:r>
              <a:rPr lang="sv-SE" sz="2400" dirty="0"/>
              <a:t>          - Projektsamordnare lön och omkostnader 1,2 mnkr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§ 9 Beslut om statliga medel, vårdförlopp 10 mnkr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alt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Bildzoom 4">
                <a:extLst>
                  <a:ext uri="{FF2B5EF4-FFF2-40B4-BE49-F238E27FC236}">
                    <a16:creationId xmlns:a16="http://schemas.microsoft.com/office/drawing/2014/main" id="{96D9A241-C97B-4E12-AF60-B2B099BE16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0021701"/>
                  </p:ext>
                </p:extLst>
              </p:nvPr>
            </p:nvGraphicFramePr>
            <p:xfrm>
              <a:off x="3260990" y="4724091"/>
              <a:ext cx="3624552" cy="2038811"/>
            </p:xfrm>
            <a:graphic>
              <a:graphicData uri="http://schemas.microsoft.com/office/powerpoint/2016/slidezoom">
                <pslz:sldZm>
                  <pslz:sldZmObj sldId="3500" cId="4147317063">
                    <pslz:zmPr id="{BC7B9C03-917B-41EE-9C96-48ED8E4FE3A4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24552" cy="203881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Bild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96D9A241-C97B-4E12-AF60-B2B099BE16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0990" y="4724091"/>
                <a:ext cx="3624552" cy="203881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803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66" y="-278366"/>
            <a:ext cx="10515600" cy="1301661"/>
          </a:xfrm>
          <a:noFill/>
        </p:spPr>
        <p:txBody>
          <a:bodyPr/>
          <a:lstStyle/>
          <a:p>
            <a:br>
              <a:rPr lang="sv-SE" altLang="sv-SE" dirty="0"/>
            </a:br>
            <a:r>
              <a:rPr lang="sv-SE" altLang="sv-SE" dirty="0"/>
              <a:t>Reviderade budgetramar 2020 - 2022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pic>
        <p:nvPicPr>
          <p:cNvPr id="4098" name="Bildobjekt 1">
            <a:extLst>
              <a:ext uri="{FF2B5EF4-FFF2-40B4-BE49-F238E27FC236}">
                <a16:creationId xmlns:a16="http://schemas.microsoft.com/office/drawing/2014/main" id="{AA10A14E-F2D4-46B1-B7F2-CA0024D6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4" y="1891922"/>
            <a:ext cx="9630401" cy="34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317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633848"/>
            <a:ext cx="8495070" cy="3111335"/>
          </a:xfrm>
        </p:spPr>
        <p:txBody>
          <a:bodyPr anchor="b">
            <a:normAutofit fontScale="90000"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Nationell Högspecialiserad Vård – NHV</a:t>
            </a:r>
            <a:br>
              <a:rPr lang="sv-SE" sz="4400" b="1" dirty="0">
                <a:solidFill>
                  <a:schemeClr val="bg1"/>
                </a:solidFill>
              </a:rPr>
            </a:br>
            <a:br>
              <a:rPr lang="sv-SE" sz="4400" b="1" dirty="0">
                <a:solidFill>
                  <a:schemeClr val="bg1"/>
                </a:solidFill>
              </a:rPr>
            </a:br>
            <a:r>
              <a:rPr lang="sv-SE" sz="4000" dirty="0">
                <a:solidFill>
                  <a:schemeClr val="bg1"/>
                </a:solidFill>
              </a:rPr>
              <a:t>Förbundsdirektionen 11 mars 2020</a:t>
            </a:r>
            <a:br>
              <a:rPr lang="sv-SE" sz="4400" dirty="0">
                <a:solidFill>
                  <a:schemeClr val="bg1"/>
                </a:solidFill>
              </a:rPr>
            </a:br>
            <a:br>
              <a:rPr lang="sv-SE" sz="4400" dirty="0">
                <a:solidFill>
                  <a:schemeClr val="bg1"/>
                </a:solidFill>
              </a:rPr>
            </a:br>
            <a:r>
              <a:rPr lang="sv-SE" sz="3100" dirty="0">
                <a:solidFill>
                  <a:schemeClr val="bg1"/>
                </a:solidFill>
              </a:rPr>
              <a:t>Jens Boman, senior strateg</a:t>
            </a:r>
            <a:br>
              <a:rPr lang="sv-SE" sz="3100" dirty="0">
                <a:solidFill>
                  <a:schemeClr val="bg1"/>
                </a:solidFill>
              </a:rPr>
            </a:br>
            <a:r>
              <a:rPr lang="sv-SE" sz="3100" dirty="0">
                <a:solidFill>
                  <a:schemeClr val="bg1"/>
                </a:solidFill>
              </a:rPr>
              <a:t>Nina Fållbäck Svensson, förbundsdirektör</a:t>
            </a:r>
            <a:br>
              <a:rPr lang="sv-SE" sz="3100" dirty="0"/>
            </a:br>
            <a:endParaRPr lang="sv-SE" sz="42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0" y="1139059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34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86257"/>
            <a:ext cx="10515600" cy="1325563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sz="5400" dirty="0"/>
              <a:t>Bakgrund nationell högspecialiserad vård</a:t>
            </a:r>
            <a:br>
              <a:rPr lang="sv-SE" b="1" dirty="0"/>
            </a:br>
            <a:endParaRPr lang="sv-SE" alt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95B9E544-C7A6-42E4-8F06-237009D10251}"/>
              </a:ext>
            </a:extLst>
          </p:cNvPr>
          <p:cNvSpPr/>
          <p:nvPr/>
        </p:nvSpPr>
        <p:spPr>
          <a:xfrm>
            <a:off x="412357" y="1082757"/>
            <a:ext cx="96908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I februari 2017 fick Socialstyrelsen i uppdrag av Regeringen att ta fram en arbetsprocess för koncentration av den högspecialiserade vården på nationell nivå. </a:t>
            </a:r>
            <a:br>
              <a:rPr lang="sv-SE" sz="2800" dirty="0"/>
            </a:br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Den 1 juli 2018 ersattes rikssjukvård med  nationell högspecialiserad vård.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Även den nationella koncentrationen av cancervården kommer att överföras till nationell högspecialiserad vård.</a:t>
            </a:r>
            <a:br>
              <a:rPr lang="sv-SE" sz="2800" dirty="0"/>
            </a:br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Socialstyrelsen är förvaltningsmyndighet för det nya NHV-systemet.</a:t>
            </a:r>
          </a:p>
        </p:txBody>
      </p:sp>
    </p:spTree>
    <p:extLst>
      <p:ext uri="{BB962C8B-B14F-4D97-AF65-F5344CB8AC3E}">
        <p14:creationId xmlns:p14="http://schemas.microsoft.com/office/powerpoint/2010/main" val="2162811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86257"/>
            <a:ext cx="10515600" cy="1325563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sz="5400" dirty="0"/>
              <a:t>Nationell högspecialiserad vård (NHV)</a:t>
            </a:r>
            <a:br>
              <a:rPr lang="sv-SE" b="1" dirty="0"/>
            </a:br>
            <a:endParaRPr lang="sv-SE" alt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graphicFrame>
        <p:nvGraphicFramePr>
          <p:cNvPr id="9" name="Platshållare för innehåll 2">
            <a:extLst>
              <a:ext uri="{FF2B5EF4-FFF2-40B4-BE49-F238E27FC236}">
                <a16:creationId xmlns:a16="http://schemas.microsoft.com/office/drawing/2014/main" id="{B68FB150-C6D5-4986-BD64-759255EC1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896629"/>
              </p:ext>
            </p:extLst>
          </p:nvPr>
        </p:nvGraphicFramePr>
        <p:xfrm>
          <a:off x="86360" y="18475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9301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F6C7C52-DD04-4146-9087-151543482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31" y="907627"/>
            <a:ext cx="10083377" cy="5571066"/>
          </a:xfrm>
          <a:prstGeom prst="rect">
            <a:avLst/>
          </a:prstGeom>
        </p:spPr>
      </p:pic>
      <p:sp>
        <p:nvSpPr>
          <p:cNvPr id="3" name="Pil: nedåt 2">
            <a:extLst>
              <a:ext uri="{FF2B5EF4-FFF2-40B4-BE49-F238E27FC236}">
                <a16:creationId xmlns:a16="http://schemas.microsoft.com/office/drawing/2014/main" id="{3C0D7D5B-7C68-4026-9D88-2CC67335C25E}"/>
              </a:ext>
            </a:extLst>
          </p:cNvPr>
          <p:cNvSpPr/>
          <p:nvPr/>
        </p:nvSpPr>
        <p:spPr>
          <a:xfrm>
            <a:off x="7092363" y="2197633"/>
            <a:ext cx="261258" cy="414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il: nedåt 5">
            <a:extLst>
              <a:ext uri="{FF2B5EF4-FFF2-40B4-BE49-F238E27FC236}">
                <a16:creationId xmlns:a16="http://schemas.microsoft.com/office/drawing/2014/main" id="{171E4805-D816-48B6-B7B1-E1A089DB2D2C}"/>
              </a:ext>
            </a:extLst>
          </p:cNvPr>
          <p:cNvSpPr/>
          <p:nvPr/>
        </p:nvSpPr>
        <p:spPr>
          <a:xfrm>
            <a:off x="6168999" y="3809999"/>
            <a:ext cx="261258" cy="414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5F32E45-DF9D-4087-A897-373DB67E94FC}"/>
              </a:ext>
            </a:extLst>
          </p:cNvPr>
          <p:cNvSpPr txBox="1"/>
          <p:nvPr/>
        </p:nvSpPr>
        <p:spPr>
          <a:xfrm>
            <a:off x="7270695" y="2034226"/>
            <a:ext cx="74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BG 1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0DD5633-A6E5-4EED-8081-A616DDAEDA7B}"/>
              </a:ext>
            </a:extLst>
          </p:cNvPr>
          <p:cNvSpPr txBox="1"/>
          <p:nvPr/>
        </p:nvSpPr>
        <p:spPr>
          <a:xfrm>
            <a:off x="6430257" y="3809999"/>
            <a:ext cx="74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BG 2</a:t>
            </a:r>
          </a:p>
        </p:txBody>
      </p:sp>
    </p:spTree>
    <p:extLst>
      <p:ext uri="{BB962C8B-B14F-4D97-AF65-F5344CB8AC3E}">
        <p14:creationId xmlns:p14="http://schemas.microsoft.com/office/powerpoint/2010/main" val="519964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217" y="-206529"/>
            <a:ext cx="10515600" cy="1325563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sz="5400" dirty="0"/>
              <a:t>Aktiviteter</a:t>
            </a:r>
            <a:br>
              <a:rPr lang="sv-SE" b="1" dirty="0"/>
            </a:br>
            <a:endParaRPr lang="sv-SE" alt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95B9E544-C7A6-42E4-8F06-237009D10251}"/>
              </a:ext>
            </a:extLst>
          </p:cNvPr>
          <p:cNvSpPr/>
          <p:nvPr/>
        </p:nvSpPr>
        <p:spPr>
          <a:xfrm>
            <a:off x="355777" y="1443841"/>
            <a:ext cx="9690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Remisser</a:t>
            </a:r>
            <a:br>
              <a:rPr lang="sv-SE" sz="2400" dirty="0"/>
            </a:b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Utlysningar</a:t>
            </a:r>
            <a:br>
              <a:rPr lang="sv-SE" sz="2400" dirty="0"/>
            </a:b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Workshop 20-01-28, NUS</a:t>
            </a:r>
            <a:br>
              <a:rPr lang="sv-SE" sz="2400" dirty="0"/>
            </a:b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Arbetsgrupp – lunchmöten en gång per månad</a:t>
            </a:r>
            <a:br>
              <a:rPr lang="sv-SE" sz="2400" dirty="0"/>
            </a:b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Övriga strategiska möten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/>
              <a:t>Avstämning regelbundet mellan politiker (Harriet Hedlund och Nicklas Sandström) och tjänstepersoner</a:t>
            </a:r>
          </a:p>
        </p:txBody>
      </p:sp>
    </p:spTree>
    <p:extLst>
      <p:ext uri="{BB962C8B-B14F-4D97-AF65-F5344CB8AC3E}">
        <p14:creationId xmlns:p14="http://schemas.microsoft.com/office/powerpoint/2010/main" val="2268132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66" y="1891922"/>
            <a:ext cx="10515600" cy="1325563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sz="5400" dirty="0">
                <a:solidFill>
                  <a:schemeClr val="accent1"/>
                </a:solidFill>
              </a:rPr>
              <a:t>NUS</a:t>
            </a:r>
            <a:br>
              <a:rPr lang="sv-SE" sz="5400" dirty="0">
                <a:solidFill>
                  <a:schemeClr val="accent1"/>
                </a:solidFill>
              </a:rPr>
            </a:br>
            <a:r>
              <a:rPr lang="sv-SE" sz="5400" dirty="0">
                <a:solidFill>
                  <a:schemeClr val="accent1"/>
                </a:solidFill>
              </a:rPr>
              <a:t>Arbetsgrupp</a:t>
            </a:r>
            <a:br>
              <a:rPr lang="sv-SE" sz="5400" dirty="0">
                <a:solidFill>
                  <a:schemeClr val="accent1"/>
                </a:solidFill>
              </a:rPr>
            </a:br>
            <a:r>
              <a:rPr lang="sv-SE" sz="5400" dirty="0">
                <a:solidFill>
                  <a:schemeClr val="accent1"/>
                </a:solidFill>
              </a:rPr>
              <a:t>för  NHV</a:t>
            </a:r>
            <a:br>
              <a:rPr lang="sv-SE" b="1" dirty="0"/>
            </a:br>
            <a:endParaRPr lang="sv-SE" alt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AA7BDB50-DF43-44E0-A919-230A90C8B091}"/>
              </a:ext>
            </a:extLst>
          </p:cNvPr>
          <p:cNvSpPr/>
          <p:nvPr/>
        </p:nvSpPr>
        <p:spPr>
          <a:xfrm>
            <a:off x="3700202" y="1082757"/>
            <a:ext cx="6096000" cy="47754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Jens Boman, senior strateg, ordförande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Sara </a:t>
            </a:r>
            <a:r>
              <a:rPr lang="sv-SE" sz="2600" dirty="0" err="1"/>
              <a:t>Thafvelin</a:t>
            </a:r>
            <a:r>
              <a:rPr lang="sv-SE" sz="2600" dirty="0"/>
              <a:t>, sekreterare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Brita </a:t>
            </a:r>
            <a:r>
              <a:rPr lang="sv-SE" sz="2600" dirty="0" err="1"/>
              <a:t>Winsa</a:t>
            </a:r>
            <a:r>
              <a:rPr lang="sv-SE" sz="2600" dirty="0"/>
              <a:t>, hälso- och sjukvårdsdirektör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Clas Ahlm, FoU-direktör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Magnus Hedström, områdeschef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Ulrica Bergström, områdeschef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Jennie </a:t>
            </a:r>
            <a:r>
              <a:rPr lang="sv-SE" sz="2600" dirty="0" err="1"/>
              <a:t>Liling</a:t>
            </a:r>
            <a:r>
              <a:rPr lang="sv-SE" sz="2600" dirty="0"/>
              <a:t>-Ståhl, områdeschef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Marie </a:t>
            </a:r>
            <a:r>
              <a:rPr lang="sv-SE" sz="2600" dirty="0" err="1"/>
              <a:t>Bixo</a:t>
            </a:r>
            <a:r>
              <a:rPr lang="sv-SE" sz="2600" dirty="0"/>
              <a:t>, prodekan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Ulf Näslund, prefekt 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Nina Fållbäck Svensson, förbundsdirektör (adjungerad)</a:t>
            </a:r>
          </a:p>
        </p:txBody>
      </p:sp>
    </p:spTree>
    <p:extLst>
      <p:ext uri="{BB962C8B-B14F-4D97-AF65-F5344CB8AC3E}">
        <p14:creationId xmlns:p14="http://schemas.microsoft.com/office/powerpoint/2010/main" val="288999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4826" y="475766"/>
            <a:ext cx="10515600" cy="848533"/>
          </a:xfrm>
        </p:spPr>
        <p:txBody>
          <a:bodyPr>
            <a:normAutofit/>
          </a:bodyPr>
          <a:lstStyle/>
          <a:p>
            <a:r>
              <a:rPr lang="sv-SE" b="1" dirty="0"/>
              <a:t>Kunskapsstyrning</a:t>
            </a:r>
            <a:r>
              <a:rPr lang="sv-SE" dirty="0"/>
              <a:t> = kunskapen ska styra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30206"/>
            <a:ext cx="10515600" cy="4038057"/>
          </a:xfrm>
        </p:spPr>
        <p:txBody>
          <a:bodyPr>
            <a:normAutofit/>
          </a:bodyPr>
          <a:lstStyle/>
          <a:p>
            <a:r>
              <a:rPr lang="sv-SE" dirty="0"/>
              <a:t>Att utveckla, sprida och använda bästa kunskap</a:t>
            </a:r>
          </a:p>
          <a:p>
            <a:r>
              <a:rPr lang="sv-SE" dirty="0"/>
              <a:t>Målet – bästa kunskap ska finnas tillgänglig </a:t>
            </a:r>
            <a:br>
              <a:rPr lang="sv-SE" dirty="0"/>
            </a:br>
            <a:r>
              <a:rPr lang="sv-SE" dirty="0"/>
              <a:t>och användas i varje patientmöte</a:t>
            </a:r>
          </a:p>
          <a:p>
            <a:r>
              <a:rPr lang="sv-SE" dirty="0"/>
              <a:t>I nationell kunskapsstyrning ingår: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/>
              <a:t>Kunskapsstöd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/>
              <a:t>Stöd till uppföljning och analys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/>
              <a:t>Stöd till verksamhetsutveckling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/>
              <a:t>Stöd till ledarskapet</a:t>
            </a:r>
          </a:p>
          <a:p>
            <a:r>
              <a:rPr lang="sv-SE" dirty="0"/>
              <a:t>Bidrar till att utveckla ett lärande system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7" y="2099270"/>
            <a:ext cx="3193773" cy="475873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38200" y="6300597"/>
            <a:ext cx="7398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Kunskapsbaserad och jämlik vård – Förutsättningar för en lärande hälso- och sjukvård (Sofia Wallström, 2017)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B37A242-1710-491E-A9E5-2D4DB0EE0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79" y="302558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0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217" y="-206529"/>
            <a:ext cx="10515600" cy="1325563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sz="5400" dirty="0"/>
              <a:t>Arbetsgruppens målbild för NUS</a:t>
            </a:r>
            <a:br>
              <a:rPr lang="sv-SE" b="1" dirty="0"/>
            </a:br>
            <a:endParaRPr lang="sv-SE" alt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D384A03-6536-4829-840B-77F4BB4A8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821" y="1733588"/>
            <a:ext cx="7712765" cy="51673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3600" dirty="0"/>
              <a:t>Norrland universitetssjukhus ska fortsätta vara ett fullvärdigt universitetssjukhus med traumakompetens, bredd i universitetssjukvårdsuppdraget för utveckling, utbildning och kompetensförsörjning och ha en högkvalitativ forskning med både spets och bredd. </a:t>
            </a:r>
          </a:p>
        </p:txBody>
      </p:sp>
    </p:spTree>
    <p:extLst>
      <p:ext uri="{BB962C8B-B14F-4D97-AF65-F5344CB8AC3E}">
        <p14:creationId xmlns:p14="http://schemas.microsoft.com/office/powerpoint/2010/main" val="912435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F1CF66-4DA5-354A-971F-0875B186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 fontScale="90000"/>
          </a:bodyPr>
          <a:lstStyle/>
          <a:p>
            <a:br>
              <a:rPr lang="sv-SE" sz="3100" b="1" dirty="0">
                <a:solidFill>
                  <a:srgbClr val="FFFFFF"/>
                </a:solidFill>
              </a:rPr>
            </a:br>
            <a:r>
              <a:rPr lang="sv-SE" sz="3600" b="1" dirty="0">
                <a:solidFill>
                  <a:srgbClr val="FFFFFF"/>
                </a:solidFill>
              </a:rPr>
              <a:t>Sex profilområden</a:t>
            </a:r>
            <a:br>
              <a:rPr lang="sv-SE" sz="3100" b="1" dirty="0">
                <a:solidFill>
                  <a:srgbClr val="FFFFFF"/>
                </a:solidFill>
              </a:rPr>
            </a:br>
            <a:br>
              <a:rPr lang="sv-SE" sz="3100" b="1" dirty="0">
                <a:solidFill>
                  <a:srgbClr val="FFFFFF"/>
                </a:solidFill>
              </a:rPr>
            </a:br>
            <a:r>
              <a:rPr lang="sv-SE" sz="3100" b="1" dirty="0">
                <a:solidFill>
                  <a:srgbClr val="FFFFFF"/>
                </a:solidFill>
              </a:rPr>
              <a:t>F</a:t>
            </a:r>
            <a:r>
              <a:rPr lang="sv-SE" sz="3100" dirty="0">
                <a:solidFill>
                  <a:srgbClr val="FFFFFF"/>
                </a:solidFill>
              </a:rPr>
              <a:t>ör att fortsatt utveckla regionsjukvård i toppklass har regionen tidigare utsett sex profilområden vid NUS</a:t>
            </a:r>
            <a:br>
              <a:rPr lang="sv-SE" sz="3100" dirty="0">
                <a:solidFill>
                  <a:srgbClr val="FFFFFF"/>
                </a:solidFill>
              </a:rPr>
            </a:br>
            <a:endParaRPr lang="sv-SE" sz="3100" dirty="0">
              <a:solidFill>
                <a:srgbClr val="FFFFFF"/>
              </a:solidFill>
            </a:endParaRP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1F01302-A6CA-4539-80E8-4B69CFD46C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E95A4C02-68FD-41E8-9067-67A470CEA623}"/>
              </a:ext>
            </a:extLst>
          </p:cNvPr>
          <p:cNvSpPr/>
          <p:nvPr/>
        </p:nvSpPr>
        <p:spPr>
          <a:xfrm>
            <a:off x="10515599" y="5985164"/>
            <a:ext cx="1676401" cy="87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9130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7EBA83-E894-224D-8582-2C741957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Övriga profilområden för Region Västerbotten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D9530E64-3AC0-4672-B6E5-DC551F2C4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1095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D8DE7A0A-16D0-43C0-97CB-24E8F113E35B}"/>
              </a:ext>
            </a:extLst>
          </p:cNvPr>
          <p:cNvSpPr/>
          <p:nvPr/>
        </p:nvSpPr>
        <p:spPr>
          <a:xfrm>
            <a:off x="10533413" y="6080167"/>
            <a:ext cx="1658587" cy="777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920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217" y="-206529"/>
            <a:ext cx="10515600" cy="1325563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sz="5400" dirty="0"/>
              <a:t>Beslutsläge, mm</a:t>
            </a:r>
            <a:br>
              <a:rPr lang="sv-SE" b="1" dirty="0"/>
            </a:br>
            <a:endParaRPr lang="sv-SE" alt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D384A03-6536-4829-840B-77F4BB4A8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237" y="1111957"/>
            <a:ext cx="9309288" cy="51673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sz="1800" dirty="0"/>
              <a:t>Bruttolista med 250-300 områden</a:t>
            </a:r>
          </a:p>
          <a:p>
            <a:r>
              <a:rPr lang="sv-SE" sz="1800" dirty="0"/>
              <a:t>Prioriteringar och urval </a:t>
            </a:r>
          </a:p>
          <a:p>
            <a:r>
              <a:rPr lang="sv-SE" sz="1800" dirty="0"/>
              <a:t>Remisser- besvarats av alla regioner i Norr</a:t>
            </a:r>
          </a:p>
          <a:p>
            <a:r>
              <a:rPr lang="sv-SE" sz="1800" dirty="0"/>
              <a:t>Utlysningar</a:t>
            </a:r>
          </a:p>
          <a:p>
            <a:r>
              <a:rPr lang="sv-SE" sz="1800" dirty="0"/>
              <a:t>Förslag från beslutsgrupp 2 för tre områden; </a:t>
            </a:r>
          </a:p>
          <a:p>
            <a:pPr lvl="1"/>
            <a:r>
              <a:rPr lang="sv-SE" sz="1800" dirty="0"/>
              <a:t>EXIT, (en ansökan, en enhet)</a:t>
            </a:r>
          </a:p>
          <a:p>
            <a:pPr lvl="1"/>
            <a:r>
              <a:rPr lang="sv-SE" sz="1800" dirty="0" err="1"/>
              <a:t>Trofoblast</a:t>
            </a:r>
            <a:r>
              <a:rPr lang="sv-SE" sz="1800" dirty="0"/>
              <a:t>, (en ansökan , en enhet)</a:t>
            </a:r>
          </a:p>
          <a:p>
            <a:pPr lvl="1"/>
            <a:r>
              <a:rPr lang="sv-SE" sz="1800" dirty="0"/>
              <a:t>Avancerad </a:t>
            </a:r>
            <a:r>
              <a:rPr lang="sv-SE" sz="1800" dirty="0" err="1"/>
              <a:t>endometrioskirurgi</a:t>
            </a:r>
            <a:r>
              <a:rPr lang="sv-SE" sz="1800" dirty="0"/>
              <a:t>, (fem ansökningar, fem enheter)</a:t>
            </a:r>
          </a:p>
          <a:p>
            <a:pPr lvl="1"/>
            <a:r>
              <a:rPr lang="sv-SE" sz="1800" dirty="0"/>
              <a:t>Enig beslutsgrupp lämnat förslag till nämnden för nationell högspecialiserad vård</a:t>
            </a:r>
          </a:p>
          <a:p>
            <a:r>
              <a:rPr lang="sv-SE" sz="1800" dirty="0"/>
              <a:t>Nästa beslutsgrupp 2 16 april</a:t>
            </a:r>
          </a:p>
          <a:p>
            <a:pPr lvl="1"/>
            <a:r>
              <a:rPr lang="sv-SE" sz="1800" dirty="0"/>
              <a:t>Förvärvad ryggmärgsskada, (sex ansökningar , fyra enheter)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Första beslutssammanträde med nämnden för nationell högspecialiserad vård  27 maj</a:t>
            </a:r>
          </a:p>
        </p:txBody>
      </p:sp>
    </p:spTree>
    <p:extLst>
      <p:ext uri="{BB962C8B-B14F-4D97-AF65-F5344CB8AC3E}">
        <p14:creationId xmlns:p14="http://schemas.microsoft.com/office/powerpoint/2010/main" val="223880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217" y="-206529"/>
            <a:ext cx="10515600" cy="1325563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sz="5400" dirty="0"/>
              <a:t>Viktig framtidsfråga!</a:t>
            </a:r>
            <a:br>
              <a:rPr lang="sv-SE" b="1" dirty="0"/>
            </a:br>
            <a:endParaRPr lang="sv-SE" alt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D384A03-6536-4829-840B-77F4BB4A8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237" y="1277210"/>
            <a:ext cx="8273358" cy="51673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dirty="0"/>
              <a:t>En viktig fråga för hela norra sjukvårdsregionen</a:t>
            </a:r>
          </a:p>
          <a:p>
            <a:pPr lvl="1"/>
            <a:r>
              <a:rPr lang="sv-SE" sz="2800" dirty="0"/>
              <a:t>För kompetensförsörjningen</a:t>
            </a:r>
          </a:p>
          <a:p>
            <a:pPr lvl="1"/>
            <a:r>
              <a:rPr lang="sv-SE" sz="2800" dirty="0"/>
              <a:t>För utbildningen</a:t>
            </a:r>
          </a:p>
          <a:p>
            <a:pPr lvl="1"/>
            <a:r>
              <a:rPr lang="sv-SE" sz="2800" dirty="0"/>
              <a:t>För patienterna – säkra en hållbar utveckling av norra sjukvårdsregionens hälso- och sjukvård</a:t>
            </a:r>
          </a:p>
          <a:p>
            <a:r>
              <a:rPr lang="sv-SE" dirty="0"/>
              <a:t>Utveckla samarbetet mellan regionerna i Norra sjukvårdsregionen</a:t>
            </a:r>
          </a:p>
          <a:p>
            <a:r>
              <a:rPr lang="sv-SE" dirty="0"/>
              <a:t>Nyttja hela norra sjukvårdsregionens resurser genom centralisering och decentralisering</a:t>
            </a:r>
          </a:p>
        </p:txBody>
      </p:sp>
    </p:spTree>
    <p:extLst>
      <p:ext uri="{BB962C8B-B14F-4D97-AF65-F5344CB8AC3E}">
        <p14:creationId xmlns:p14="http://schemas.microsoft.com/office/powerpoint/2010/main" val="287735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1368" y="627564"/>
            <a:ext cx="9079832" cy="1325563"/>
          </a:xfrm>
        </p:spPr>
        <p:txBody>
          <a:bodyPr>
            <a:normAutofit fontScale="90000"/>
          </a:bodyPr>
          <a:lstStyle/>
          <a:p>
            <a:r>
              <a:rPr lang="sv-SE" altLang="sv-SE" sz="5400" dirty="0">
                <a:ea typeface="Arial" panose="020B0604020202020204" pitchFamily="34" charset="0"/>
                <a:cs typeface="Times New Roman" panose="02020603050405020304" pitchFamily="18" charset="0"/>
              </a:rPr>
              <a:t>Samspel för kunskapsstyrning</a:t>
            </a:r>
            <a:br>
              <a:rPr lang="sv-SE" altLang="sv-SE" sz="5300" dirty="0"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sv-SE" altLang="sv-SE" sz="4900" b="1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  <p:sp>
        <p:nvSpPr>
          <p:cNvPr id="7" name="Platshållare för innehåll 27">
            <a:extLst>
              <a:ext uri="{FF2B5EF4-FFF2-40B4-BE49-F238E27FC236}">
                <a16:creationId xmlns:a16="http://schemas.microsoft.com/office/drawing/2014/main" id="{04C163BA-B259-4DB0-BEDB-5E529304FD18}"/>
              </a:ext>
            </a:extLst>
          </p:cNvPr>
          <p:cNvSpPr txBox="1">
            <a:spLocks/>
          </p:cNvSpPr>
          <p:nvPr/>
        </p:nvSpPr>
        <p:spPr>
          <a:xfrm>
            <a:off x="838200" y="1996356"/>
            <a:ext cx="10696576" cy="4566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  <a:p>
            <a:endParaRPr lang="sv-SE" dirty="0"/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B5109244-4A17-41FC-9370-0359D1080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36" y="1840526"/>
            <a:ext cx="5439495" cy="42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43592" y="365125"/>
            <a:ext cx="9672007" cy="1325563"/>
          </a:xfrm>
        </p:spPr>
        <p:txBody>
          <a:bodyPr/>
          <a:lstStyle/>
          <a:p>
            <a:r>
              <a:rPr lang="sv-SE" dirty="0"/>
              <a:t>Inte göra mera – bara mera tillsammans! </a:t>
            </a:r>
          </a:p>
        </p:txBody>
      </p:sp>
      <p:sp>
        <p:nvSpPr>
          <p:cNvPr id="15" name="Flödesschema: Koppling 14"/>
          <p:cNvSpPr/>
          <p:nvPr/>
        </p:nvSpPr>
        <p:spPr>
          <a:xfrm>
            <a:off x="7449947" y="2621744"/>
            <a:ext cx="3217096" cy="3217096"/>
          </a:xfrm>
          <a:prstGeom prst="flowChartConnector">
            <a:avLst/>
          </a:prstGeom>
          <a:solidFill>
            <a:schemeClr val="bg1"/>
          </a:solidFill>
          <a:ln w="333375">
            <a:solidFill>
              <a:srgbClr val="377D7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8242497" y="2197679"/>
            <a:ext cx="1838036" cy="1246909"/>
          </a:xfrm>
          <a:prstGeom prst="ellipse">
            <a:avLst/>
          </a:prstGeom>
          <a:solidFill>
            <a:srgbClr val="0070C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7032539" y="4541248"/>
            <a:ext cx="1838036" cy="1246909"/>
          </a:xfrm>
          <a:prstGeom prst="ellipse">
            <a:avLst/>
          </a:prstGeom>
          <a:solidFill>
            <a:srgbClr val="0070C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9430525" y="4541248"/>
            <a:ext cx="1838036" cy="1246909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7982705" y="3331509"/>
            <a:ext cx="2377258" cy="1612713"/>
          </a:xfrm>
          <a:prstGeom prst="ellipse">
            <a:avLst/>
          </a:prstGeom>
          <a:solidFill>
            <a:srgbClr val="00B0F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/>
          <p:cNvSpPr txBox="1"/>
          <p:nvPr/>
        </p:nvSpPr>
        <p:spPr>
          <a:xfrm>
            <a:off x="8440557" y="2580962"/>
            <a:ext cx="146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Kunskapsstöd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9683422" y="4806860"/>
            <a:ext cx="135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FFFF"/>
                </a:solidFill>
              </a:rPr>
              <a:t>Stöd för utveckling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6984302" y="4541381"/>
            <a:ext cx="18831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700" dirty="0">
                <a:solidFill>
                  <a:schemeClr val="bg1"/>
                </a:solidFill>
              </a:rPr>
              <a:t>Stöd för </a:t>
            </a:r>
          </a:p>
          <a:p>
            <a:pPr algn="ctr"/>
            <a:r>
              <a:rPr lang="sv-SE" sz="1700" dirty="0">
                <a:solidFill>
                  <a:schemeClr val="bg1"/>
                </a:solidFill>
              </a:rPr>
              <a:t>uppföljning, </a:t>
            </a:r>
          </a:p>
          <a:p>
            <a:pPr algn="ctr"/>
            <a:r>
              <a:rPr lang="sv-SE" sz="1700" dirty="0">
                <a:solidFill>
                  <a:schemeClr val="bg1"/>
                </a:solidFill>
              </a:rPr>
              <a:t>Öppna jämförelser </a:t>
            </a:r>
          </a:p>
          <a:p>
            <a:pPr algn="ctr"/>
            <a:r>
              <a:rPr lang="sv-SE" sz="1700" dirty="0">
                <a:solidFill>
                  <a:schemeClr val="bg1"/>
                </a:solidFill>
              </a:rPr>
              <a:t>och analys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8210773" y="3646838"/>
            <a:ext cx="1901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En sammanhållen 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struktur för 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kunskapsstyrning</a:t>
            </a:r>
          </a:p>
        </p:txBody>
      </p:sp>
      <p:sp>
        <p:nvSpPr>
          <p:cNvPr id="25" name="Ellips 24"/>
          <p:cNvSpPr/>
          <p:nvPr/>
        </p:nvSpPr>
        <p:spPr>
          <a:xfrm>
            <a:off x="2112963" y="2197679"/>
            <a:ext cx="1838036" cy="1246909"/>
          </a:xfrm>
          <a:prstGeom prst="ellipse">
            <a:avLst/>
          </a:prstGeom>
          <a:solidFill>
            <a:srgbClr val="0070C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ruta 25"/>
          <p:cNvSpPr txBox="1"/>
          <p:nvPr/>
        </p:nvSpPr>
        <p:spPr>
          <a:xfrm>
            <a:off x="2308898" y="2487256"/>
            <a:ext cx="1446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Många olika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kunskapsstöd</a:t>
            </a:r>
          </a:p>
        </p:txBody>
      </p:sp>
      <p:sp>
        <p:nvSpPr>
          <p:cNvPr id="28" name="Ellips 27"/>
          <p:cNvSpPr/>
          <p:nvPr/>
        </p:nvSpPr>
        <p:spPr>
          <a:xfrm>
            <a:off x="3343429" y="4603668"/>
            <a:ext cx="1838036" cy="1246909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/>
          <p:cNvSpPr txBox="1"/>
          <p:nvPr/>
        </p:nvSpPr>
        <p:spPr>
          <a:xfrm>
            <a:off x="3596326" y="4869280"/>
            <a:ext cx="135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Stöd för utveckling</a:t>
            </a:r>
          </a:p>
        </p:txBody>
      </p:sp>
      <p:sp>
        <p:nvSpPr>
          <p:cNvPr id="31" name="Ellips 30"/>
          <p:cNvSpPr/>
          <p:nvPr/>
        </p:nvSpPr>
        <p:spPr>
          <a:xfrm>
            <a:off x="843592" y="4598067"/>
            <a:ext cx="1838036" cy="1246909"/>
          </a:xfrm>
          <a:prstGeom prst="ellipse">
            <a:avLst/>
          </a:prstGeom>
          <a:solidFill>
            <a:srgbClr val="0070C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ruta 31"/>
          <p:cNvSpPr txBox="1"/>
          <p:nvPr/>
        </p:nvSpPr>
        <p:spPr>
          <a:xfrm>
            <a:off x="828664" y="4589546"/>
            <a:ext cx="18831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700" dirty="0">
                <a:solidFill>
                  <a:schemeClr val="bg1"/>
                </a:solidFill>
              </a:rPr>
              <a:t>Stöd för </a:t>
            </a:r>
          </a:p>
          <a:p>
            <a:pPr algn="ctr"/>
            <a:r>
              <a:rPr lang="sv-SE" sz="1700" dirty="0">
                <a:solidFill>
                  <a:schemeClr val="bg1"/>
                </a:solidFill>
              </a:rPr>
              <a:t>uppföljning, </a:t>
            </a:r>
          </a:p>
          <a:p>
            <a:pPr algn="ctr"/>
            <a:r>
              <a:rPr lang="sv-SE" sz="1700" dirty="0">
                <a:solidFill>
                  <a:schemeClr val="bg1"/>
                </a:solidFill>
              </a:rPr>
              <a:t>Öppna jämförelser </a:t>
            </a:r>
          </a:p>
          <a:p>
            <a:pPr algn="ctr"/>
            <a:r>
              <a:rPr lang="sv-SE" sz="1700" dirty="0">
                <a:solidFill>
                  <a:schemeClr val="bg1"/>
                </a:solidFill>
              </a:rPr>
              <a:t>och analys</a:t>
            </a:r>
          </a:p>
        </p:txBody>
      </p:sp>
      <p:sp>
        <p:nvSpPr>
          <p:cNvPr id="33" name="Högerpil 32"/>
          <p:cNvSpPr/>
          <p:nvPr/>
        </p:nvSpPr>
        <p:spPr>
          <a:xfrm>
            <a:off x="5351481" y="3466614"/>
            <a:ext cx="1231925" cy="856615"/>
          </a:xfrm>
          <a:prstGeom prst="rightArrow">
            <a:avLst/>
          </a:prstGeom>
          <a:solidFill>
            <a:schemeClr val="bg1"/>
          </a:solidFill>
          <a:ln>
            <a:solidFill>
              <a:srgbClr val="2A6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22939572-2924-4976-B2E9-06BCB4F38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79" y="302558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1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49300"/>
            <a:ext cx="8746958" cy="1203827"/>
          </a:xfrm>
        </p:spPr>
        <p:txBody>
          <a:bodyPr anchor="t">
            <a:noAutofit/>
          </a:bodyPr>
          <a:lstStyle/>
          <a:p>
            <a:r>
              <a:rPr lang="sv-SE" dirty="0"/>
              <a:t>Varför gör vi om systemet?</a:t>
            </a:r>
            <a:endParaRPr lang="sv-SE" altLang="sv-SE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652" y="1802297"/>
            <a:ext cx="8618506" cy="444175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v-SE" sz="2400" dirty="0"/>
              <a:t>Det är inte rimligt att…</a:t>
            </a:r>
          </a:p>
          <a:p>
            <a:r>
              <a:rPr lang="sv-SE" sz="2400" dirty="0"/>
              <a:t>Vi har så stora skillnader mellan och inom regioner</a:t>
            </a:r>
          </a:p>
          <a:p>
            <a:r>
              <a:rPr lang="sv-SE" sz="2400" dirty="0"/>
              <a:t>Det tar så lång tid att implementera ny kunskap</a:t>
            </a:r>
          </a:p>
          <a:p>
            <a:r>
              <a:rPr lang="sv-SE" sz="2400" dirty="0"/>
              <a:t>Vi inte använder alla data vi har i förbättringsarbete</a:t>
            </a:r>
          </a:p>
          <a:p>
            <a:r>
              <a:rPr lang="sv-SE" sz="2400" dirty="0"/>
              <a:t>Beslut på olika nivåer i sjukvården inte fattas baserat </a:t>
            </a:r>
            <a:br>
              <a:rPr lang="sv-SE" sz="2400" dirty="0"/>
            </a:br>
            <a:r>
              <a:rPr lang="sv-SE" sz="2400" dirty="0"/>
              <a:t>på bästa kunskap och data om kvalitet</a:t>
            </a:r>
          </a:p>
          <a:p>
            <a:pPr marL="0" indent="0">
              <a:buNone/>
            </a:pPr>
            <a:endParaRPr lang="sv-S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Kunskapsmassan växer snabbt, digitalisering ger nya möjligheter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Kunskapsstyrning kan frigöra resurser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0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49300"/>
            <a:ext cx="8746958" cy="1203827"/>
          </a:xfrm>
        </p:spPr>
        <p:txBody>
          <a:bodyPr anchor="t">
            <a:noAutofit/>
          </a:bodyPr>
          <a:lstStyle/>
          <a:p>
            <a:r>
              <a:rPr lang="sv-SE" dirty="0"/>
              <a:t>Det sjukvårdsregionala systemet</a:t>
            </a:r>
            <a:endParaRPr lang="sv-SE" altLang="sv-SE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857375"/>
            <a:ext cx="8746958" cy="4386671"/>
          </a:xfrm>
        </p:spPr>
        <p:txBody>
          <a:bodyPr anchor="t">
            <a:noAutofit/>
          </a:bodyPr>
          <a:lstStyle/>
          <a:p>
            <a:pPr marL="0" lvl="0" indent="0">
              <a:buNone/>
            </a:pPr>
            <a:r>
              <a:rPr lang="sv-SE" sz="2400" b="1" dirty="0"/>
              <a:t>Överenskommelsen</a:t>
            </a:r>
          </a:p>
          <a:p>
            <a:r>
              <a:rPr lang="sv-SE" sz="2400" dirty="0"/>
              <a:t>Arbeta utifrån den gemensamma visionen</a:t>
            </a:r>
          </a:p>
          <a:p>
            <a:r>
              <a:rPr lang="sv-SE" sz="2400" dirty="0"/>
              <a:t>Samarbeta inom den gemensamma strukturen för kunskapsstyrning</a:t>
            </a:r>
          </a:p>
          <a:p>
            <a:r>
              <a:rPr lang="sv-SE" sz="2400" dirty="0"/>
              <a:t>Anpassa sin regionala och lokala kunskapsorganisation till den nationella programområdes- och samverkansstrukturen </a:t>
            </a:r>
          </a:p>
          <a:p>
            <a:r>
              <a:rPr lang="sv-SE" sz="2400" dirty="0"/>
              <a:t>Långsiktigt säkra en regional och lokal kunskapsorganisation</a:t>
            </a:r>
          </a:p>
          <a:p>
            <a:r>
              <a:rPr lang="sv-SE" sz="2400" dirty="0"/>
              <a:t>Avsätta resurser regionalt – åta sig värdskap för programområden, ordförandeskap, processledare samt experter i NPO, NAG och NSG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36D01A-070E-4D2D-8F0B-73036D8E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2712994"/>
            <a:ext cx="1062790" cy="14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9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8A4504-7D59-4294-A431-B2604750A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tjärna: 6 punkter 4">
            <a:extLst>
              <a:ext uri="{FF2B5EF4-FFF2-40B4-BE49-F238E27FC236}">
                <a16:creationId xmlns:a16="http://schemas.microsoft.com/office/drawing/2014/main" id="{F5B3ECEE-FE3F-4724-B021-E5443FE27BE0}"/>
              </a:ext>
            </a:extLst>
          </p:cNvPr>
          <p:cNvSpPr/>
          <p:nvPr/>
        </p:nvSpPr>
        <p:spPr>
          <a:xfrm>
            <a:off x="622162" y="1955689"/>
            <a:ext cx="279615" cy="284683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Stjärna: 6 punkter 6">
            <a:extLst>
              <a:ext uri="{FF2B5EF4-FFF2-40B4-BE49-F238E27FC236}">
                <a16:creationId xmlns:a16="http://schemas.microsoft.com/office/drawing/2014/main" id="{C834D68B-30EA-4CA9-AC82-D7EA72F37B35}"/>
              </a:ext>
            </a:extLst>
          </p:cNvPr>
          <p:cNvSpPr/>
          <p:nvPr/>
        </p:nvSpPr>
        <p:spPr>
          <a:xfrm>
            <a:off x="7410031" y="1915955"/>
            <a:ext cx="279615" cy="267099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Stjärna: 6 punkter 7">
            <a:extLst>
              <a:ext uri="{FF2B5EF4-FFF2-40B4-BE49-F238E27FC236}">
                <a16:creationId xmlns:a16="http://schemas.microsoft.com/office/drawing/2014/main" id="{9DB72BE4-2520-4FE8-8BB0-8EA4E8E1AB23}"/>
              </a:ext>
            </a:extLst>
          </p:cNvPr>
          <p:cNvSpPr/>
          <p:nvPr/>
        </p:nvSpPr>
        <p:spPr>
          <a:xfrm>
            <a:off x="8664649" y="2209421"/>
            <a:ext cx="279615" cy="284683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Stjärna: 6 punkter 8">
            <a:extLst>
              <a:ext uri="{FF2B5EF4-FFF2-40B4-BE49-F238E27FC236}">
                <a16:creationId xmlns:a16="http://schemas.microsoft.com/office/drawing/2014/main" id="{EEC421AA-9C3E-4C10-83CC-9EFCA30C0E5F}"/>
              </a:ext>
            </a:extLst>
          </p:cNvPr>
          <p:cNvSpPr/>
          <p:nvPr/>
        </p:nvSpPr>
        <p:spPr>
          <a:xfrm>
            <a:off x="10051151" y="1955689"/>
            <a:ext cx="279613" cy="284683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Stjärna: 6 punkter 9">
            <a:extLst>
              <a:ext uri="{FF2B5EF4-FFF2-40B4-BE49-F238E27FC236}">
                <a16:creationId xmlns:a16="http://schemas.microsoft.com/office/drawing/2014/main" id="{FD346B0E-0394-4D31-AA9E-812BC801F49F}"/>
              </a:ext>
            </a:extLst>
          </p:cNvPr>
          <p:cNvSpPr/>
          <p:nvPr/>
        </p:nvSpPr>
        <p:spPr>
          <a:xfrm>
            <a:off x="11799276" y="1919288"/>
            <a:ext cx="297765" cy="290133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Stjärna: 6 punkter 10">
            <a:extLst>
              <a:ext uri="{FF2B5EF4-FFF2-40B4-BE49-F238E27FC236}">
                <a16:creationId xmlns:a16="http://schemas.microsoft.com/office/drawing/2014/main" id="{74E34A25-E972-40C7-BB82-B5246CD955F1}"/>
              </a:ext>
            </a:extLst>
          </p:cNvPr>
          <p:cNvSpPr/>
          <p:nvPr/>
        </p:nvSpPr>
        <p:spPr>
          <a:xfrm>
            <a:off x="5490698" y="6561395"/>
            <a:ext cx="293079" cy="30324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3217B21-5FF7-4020-A96F-97B463E4D294}"/>
              </a:ext>
            </a:extLst>
          </p:cNvPr>
          <p:cNvSpPr txBox="1"/>
          <p:nvPr/>
        </p:nvSpPr>
        <p:spPr>
          <a:xfrm>
            <a:off x="5783776" y="6528351"/>
            <a:ext cx="474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= kommunsamarbete, nationellt beslutade</a:t>
            </a:r>
          </a:p>
        </p:txBody>
      </p:sp>
    </p:spTree>
    <p:extLst>
      <p:ext uri="{BB962C8B-B14F-4D97-AF65-F5344CB8AC3E}">
        <p14:creationId xmlns:p14="http://schemas.microsoft.com/office/powerpoint/2010/main" val="702651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NRF Mall 2019" id="{EC3A14E5-2131-437D-8BB5-4A089A6DAFB9}" vid="{8D810457-CAC5-4C2F-8315-C6A4B34DDDF4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NRF Mall 2019" id="{DCE4DF67-28F9-49C5-8B58-A2616DDE9281}" vid="{EB4C4AFE-8614-4E0D-9434-46D88E19844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1969</Words>
  <Application>Microsoft Office PowerPoint</Application>
  <PresentationFormat>Bredbild</PresentationFormat>
  <Paragraphs>433</Paragraphs>
  <Slides>44</Slides>
  <Notes>41</Notes>
  <HiddenSlides>2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Office-tema</vt:lpstr>
      <vt:lpstr>1_Office-tema</vt:lpstr>
      <vt:lpstr>Förbundsdirektion NRF   10-11  mars 2020</vt:lpstr>
      <vt:lpstr>Kunskapsstyrning FD 10 mars 2020</vt:lpstr>
      <vt:lpstr>Samverkan för en mer  kunskapsbaserad, jämlik och resurseffektiv vård</vt:lpstr>
      <vt:lpstr>Kunskapsstyrning = kunskapen ska styra</vt:lpstr>
      <vt:lpstr>Samspel för kunskapsstyrning </vt:lpstr>
      <vt:lpstr>Inte göra mera – bara mera tillsammans! </vt:lpstr>
      <vt:lpstr>Varför gör vi om systemet?</vt:lpstr>
      <vt:lpstr>Det sjukvårdsregionala systemet</vt:lpstr>
      <vt:lpstr>PowerPoint-presentation</vt:lpstr>
      <vt:lpstr>Aktuellt läge sjukvårdsregionala programområden, RPO mars 2020</vt:lpstr>
      <vt:lpstr>Aktuellt läge sjukvårdsregionala samverkansgrupper, RSG, mars 2020</vt:lpstr>
      <vt:lpstr>Vårdförlopp</vt:lpstr>
      <vt:lpstr>Kunskapsstöd</vt:lpstr>
      <vt:lpstr>Finansiering - sjukvårdsregional </vt:lpstr>
      <vt:lpstr> </vt:lpstr>
      <vt:lpstr>PowerPoint-presentation</vt:lpstr>
      <vt:lpstr>Regionavtal - lägesrapport</vt:lpstr>
      <vt:lpstr>Regionavtal 2021 – Nuläge och planering </vt:lpstr>
      <vt:lpstr>PowerPoint-presentation</vt:lpstr>
      <vt:lpstr>Regionavtal 2021 – Nuläge och planering </vt:lpstr>
      <vt:lpstr>Förbundsdirektörens rapport</vt:lpstr>
      <vt:lpstr>Innehåll</vt:lpstr>
      <vt:lpstr> projektportfölj</vt:lpstr>
      <vt:lpstr>Årsredovisning inkl RCC</vt:lpstr>
      <vt:lpstr> Verksamhet 2019</vt:lpstr>
      <vt:lpstr> Verksamhetsmål</vt:lpstr>
      <vt:lpstr> Finansiell analys </vt:lpstr>
      <vt:lpstr> Finansiella mål för god ekonomisk hushållning </vt:lpstr>
      <vt:lpstr>RCC, Norr</vt:lpstr>
      <vt:lpstr>Cancerplanen </vt:lpstr>
      <vt:lpstr>Reviderad verksamhetsplan 2020</vt:lpstr>
      <vt:lpstr> § 11 Reviderad verksamhetsplan 2020-2022</vt:lpstr>
      <vt:lpstr> Reviderade budgetramar 2020 - 2022</vt:lpstr>
      <vt:lpstr>Nationell Högspecialiserad Vård – NHV  Förbundsdirektionen 11 mars 2020  Jens Boman, senior strateg Nina Fållbäck Svensson, förbundsdirektör </vt:lpstr>
      <vt:lpstr> Bakgrund nationell högspecialiserad vård </vt:lpstr>
      <vt:lpstr> Nationell högspecialiserad vård (NHV) </vt:lpstr>
      <vt:lpstr>PowerPoint-presentation</vt:lpstr>
      <vt:lpstr> Aktiviteter </vt:lpstr>
      <vt:lpstr> NUS Arbetsgrupp för  NHV </vt:lpstr>
      <vt:lpstr> Arbetsgruppens målbild för NUS </vt:lpstr>
      <vt:lpstr> Sex profilområden  För att fortsatt utveckla regionsjukvård i toppklass har regionen tidigare utsett sex profilområden vid NUS </vt:lpstr>
      <vt:lpstr>Övriga profilområden för Region Västerbotten</vt:lpstr>
      <vt:lpstr> Beslutsläge, mm </vt:lpstr>
      <vt:lpstr> Viktig framtidsfråga!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Förbundsdirektion NRF   10-11  mars 2020</dc:title>
  <dc:creator>Annika M Renström</dc:creator>
  <cp:lastModifiedBy>Nina Fållbäck Svensson</cp:lastModifiedBy>
  <cp:revision>29</cp:revision>
  <dcterms:created xsi:type="dcterms:W3CDTF">2020-03-09T11:58:33Z</dcterms:created>
  <dcterms:modified xsi:type="dcterms:W3CDTF">2020-03-10T07:22:21Z</dcterms:modified>
</cp:coreProperties>
</file>