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03" r:id="rId2"/>
    <p:sldMasterId id="2147483680" r:id="rId3"/>
    <p:sldMasterId id="2147483668" r:id="rId4"/>
    <p:sldMasterId id="2147483696" r:id="rId5"/>
    <p:sldMasterId id="2147483683" r:id="rId6"/>
  </p:sldMasterIdLst>
  <p:notesMasterIdLst>
    <p:notesMasterId r:id="rId26"/>
  </p:notesMasterIdLst>
  <p:handoutMasterIdLst>
    <p:handoutMasterId r:id="rId27"/>
  </p:handoutMasterIdLst>
  <p:sldIdLst>
    <p:sldId id="257" r:id="rId7"/>
    <p:sldId id="8477" r:id="rId8"/>
    <p:sldId id="8500" r:id="rId9"/>
    <p:sldId id="8490" r:id="rId10"/>
    <p:sldId id="487" r:id="rId11"/>
    <p:sldId id="8491" r:id="rId12"/>
    <p:sldId id="8487" r:id="rId13"/>
    <p:sldId id="8488" r:id="rId14"/>
    <p:sldId id="8489" r:id="rId15"/>
    <p:sldId id="8492" r:id="rId16"/>
    <p:sldId id="8493" r:id="rId17"/>
    <p:sldId id="8494" r:id="rId18"/>
    <p:sldId id="8501" r:id="rId19"/>
    <p:sldId id="8495" r:id="rId20"/>
    <p:sldId id="8496" r:id="rId21"/>
    <p:sldId id="8497" r:id="rId22"/>
    <p:sldId id="8498" r:id="rId23"/>
    <p:sldId id="8499" r:id="rId24"/>
    <p:sldId id="261" r:id="rId25"/>
  </p:sldIdLst>
  <p:sldSz cx="9144000" cy="6858000" type="screen4x3"/>
  <p:notesSz cx="6797675" cy="9928225"/>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7">
          <p15:clr>
            <a:srgbClr val="A4A3A4"/>
          </p15:clr>
        </p15:guide>
        <p15:guide id="2" pos="366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94695"/>
  </p:normalViewPr>
  <p:slideViewPr>
    <p:cSldViewPr snapToGrid="0" snapToObjects="1" showGuides="1">
      <p:cViewPr varScale="1">
        <p:scale>
          <a:sx n="71" d="100"/>
          <a:sy n="71" d="100"/>
        </p:scale>
        <p:origin x="1248" y="66"/>
      </p:cViewPr>
      <p:guideLst>
        <p:guide orient="horz" pos="637"/>
        <p:guide pos="3667"/>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92" d="100"/>
          <a:sy n="92" d="100"/>
        </p:scale>
        <p:origin x="375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a:defRPr sz="1200"/>
            </a:lvl1pPr>
          </a:lstStyle>
          <a:p>
            <a:fld id="{929CC5D4-0191-44CD-A712-8715AEBFD373}" type="datetimeFigureOut">
              <a:rPr lang="sv-SE" smtClean="0"/>
              <a:t>2022-06-14</a:t>
            </a:fld>
            <a:endParaRPr lang="sv-SE"/>
          </a:p>
        </p:txBody>
      </p:sp>
      <p:sp>
        <p:nvSpPr>
          <p:cNvPr id="4" name="Platshållare för sidfot 3"/>
          <p:cNvSpPr>
            <a:spLocks noGrp="1"/>
          </p:cNvSpPr>
          <p:nvPr>
            <p:ph type="ftr" sz="quarter" idx="2"/>
          </p:nvPr>
        </p:nvSpPr>
        <p:spPr>
          <a:xfrm>
            <a:off x="1" y="9430091"/>
            <a:ext cx="2945659" cy="496411"/>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4" y="9430091"/>
            <a:ext cx="2945659" cy="496411"/>
          </a:xfrm>
          <a:prstGeom prst="rect">
            <a:avLst/>
          </a:prstGeom>
        </p:spPr>
        <p:txBody>
          <a:bodyPr vert="horz" lIns="91440" tIns="45720" rIns="91440" bIns="45720" rtlCol="0" anchor="b"/>
          <a:lstStyle>
            <a:lvl1pPr algn="r">
              <a:defRPr sz="1200"/>
            </a:lvl1pPr>
          </a:lstStyle>
          <a:p>
            <a:fld id="{8DBAD342-1C64-46B0-8DCE-C6707AB88452}" type="slidenum">
              <a:rPr lang="sv-SE" smtClean="0"/>
              <a:t>‹#›</a:t>
            </a:fld>
            <a:endParaRPr lang="sv-SE"/>
          </a:p>
        </p:txBody>
      </p:sp>
    </p:spTree>
    <p:extLst>
      <p:ext uri="{BB962C8B-B14F-4D97-AF65-F5344CB8AC3E}">
        <p14:creationId xmlns:p14="http://schemas.microsoft.com/office/powerpoint/2010/main" val="3327658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4F2579A6-E1D4-A84B-B0E6-769C0D173B0B}" type="datetimeFigureOut">
              <a:rPr lang="sv-SE" smtClean="0"/>
              <a:t>2022-06-14</a:t>
            </a:fld>
            <a:endParaRPr lang="sv-SE"/>
          </a:p>
        </p:txBody>
      </p:sp>
      <p:sp>
        <p:nvSpPr>
          <p:cNvPr id="4" name="Platshållare för bildobjekt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DFE7009A-8D81-F24F-B80E-045103C82A57}" type="slidenum">
              <a:rPr lang="sv-SE" smtClean="0"/>
              <a:t>‹#›</a:t>
            </a:fld>
            <a:endParaRPr lang="sv-SE"/>
          </a:p>
        </p:txBody>
      </p:sp>
    </p:spTree>
    <p:extLst>
      <p:ext uri="{BB962C8B-B14F-4D97-AF65-F5344CB8AC3E}">
        <p14:creationId xmlns:p14="http://schemas.microsoft.com/office/powerpoint/2010/main" val="313075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FE7009A-8D81-F24F-B80E-045103C82A57}" type="slidenum">
              <a:rPr lang="sv-SE" smtClean="0"/>
              <a:t>1</a:t>
            </a:fld>
            <a:endParaRPr lang="sv-SE" dirty="0"/>
          </a:p>
        </p:txBody>
      </p:sp>
    </p:spTree>
    <p:extLst>
      <p:ext uri="{BB962C8B-B14F-4D97-AF65-F5344CB8AC3E}">
        <p14:creationId xmlns:p14="http://schemas.microsoft.com/office/powerpoint/2010/main" val="525699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FE7009A-8D81-F24F-B80E-045103C82A57}" type="slidenum">
              <a:rPr lang="sv-SE" smtClean="0"/>
              <a:t>19</a:t>
            </a:fld>
            <a:endParaRPr lang="sv-SE"/>
          </a:p>
        </p:txBody>
      </p:sp>
    </p:spTree>
    <p:extLst>
      <p:ext uri="{BB962C8B-B14F-4D97-AF65-F5344CB8AC3E}">
        <p14:creationId xmlns:p14="http://schemas.microsoft.com/office/powerpoint/2010/main" val="2550348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891445"/>
            <a:ext cx="6872466" cy="976373"/>
          </a:xfrm>
        </p:spPr>
        <p:txBody>
          <a:bodyPr>
            <a:normAutofit/>
          </a:bodyPr>
          <a:lstStyle>
            <a:lvl1pPr algn="l">
              <a:defRPr sz="2800" b="1">
                <a:solidFill>
                  <a:schemeClr val="bg1"/>
                </a:solidFill>
                <a:latin typeface="Arial"/>
                <a:cs typeface="Arial"/>
              </a:defRPr>
            </a:lvl1pPr>
          </a:lstStyle>
          <a:p>
            <a:r>
              <a:rPr lang="sv-SE" dirty="0"/>
              <a:t>Klicka här för att ändra format</a:t>
            </a:r>
          </a:p>
        </p:txBody>
      </p:sp>
      <p:sp>
        <p:nvSpPr>
          <p:cNvPr id="3" name="Underrubrik 2"/>
          <p:cNvSpPr>
            <a:spLocks noGrp="1"/>
          </p:cNvSpPr>
          <p:nvPr>
            <p:ph type="subTitle" idx="1"/>
          </p:nvPr>
        </p:nvSpPr>
        <p:spPr>
          <a:xfrm>
            <a:off x="685800" y="2874646"/>
            <a:ext cx="6872466" cy="1752600"/>
          </a:xfrm>
        </p:spPr>
        <p:txBody>
          <a:bodyPr>
            <a:normAutofit/>
          </a:bodyPr>
          <a:lstStyle>
            <a:lvl1pPr marL="0" indent="0" algn="l">
              <a:buNone/>
              <a:defRPr sz="16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p>
            <a:fld id="{42C99C83-74F2-C14C-B0AC-E2DD05CBE451}" type="datetime1">
              <a:rPr lang="sv-SE" smtClean="0"/>
              <a:t>2022-06-14</a:t>
            </a:fld>
            <a:endParaRPr lang="sv-SE" dirty="0"/>
          </a:p>
        </p:txBody>
      </p:sp>
      <p:sp>
        <p:nvSpPr>
          <p:cNvPr id="8" name="Platshållare för sidfot 7"/>
          <p:cNvSpPr>
            <a:spLocks noGrp="1"/>
          </p:cNvSpPr>
          <p:nvPr>
            <p:ph type="ftr" sz="quarter" idx="11"/>
          </p:nvPr>
        </p:nvSpPr>
        <p:spPr/>
        <p:txBody>
          <a:bodyPr/>
          <a:lstStyle/>
          <a:p>
            <a:r>
              <a:rPr lang="sv-SE"/>
              <a:t>Namn | Sammanhang</a:t>
            </a:r>
            <a:endParaRPr lang="sv-SE" dirty="0"/>
          </a:p>
        </p:txBody>
      </p:sp>
    </p:spTree>
    <p:extLst>
      <p:ext uri="{BB962C8B-B14F-4D97-AF65-F5344CB8AC3E}">
        <p14:creationId xmlns:p14="http://schemas.microsoft.com/office/powerpoint/2010/main" val="50106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95122"/>
            <a:ext cx="8229600" cy="1143000"/>
          </a:xfrm>
        </p:spPr>
        <p:txBody>
          <a:bodyPr/>
          <a:lstStyle/>
          <a:p>
            <a:r>
              <a:rPr lang="sv-SE" dirty="0"/>
              <a:t>Klicka här för att ändra format</a:t>
            </a:r>
          </a:p>
        </p:txBody>
      </p:sp>
      <p:sp>
        <p:nvSpPr>
          <p:cNvPr id="3" name="Platshållare för datum 2"/>
          <p:cNvSpPr>
            <a:spLocks noGrp="1"/>
          </p:cNvSpPr>
          <p:nvPr>
            <p:ph type="dt" sz="half" idx="10"/>
          </p:nvPr>
        </p:nvSpPr>
        <p:spPr/>
        <p:txBody>
          <a:bodyPr/>
          <a:lstStyle/>
          <a:p>
            <a:fld id="{85ACF9EA-169C-6D41-B7E5-8D50C2A24B8D}" type="datetime1">
              <a:rPr lang="sv-SE" smtClean="0"/>
              <a:t>2022-06-14</a:t>
            </a:fld>
            <a:endParaRPr lang="sv-SE" dirty="0"/>
          </a:p>
        </p:txBody>
      </p:sp>
      <p:sp>
        <p:nvSpPr>
          <p:cNvPr id="5" name="Platshållare för sidfot 4"/>
          <p:cNvSpPr>
            <a:spLocks noGrp="1"/>
          </p:cNvSpPr>
          <p:nvPr>
            <p:ph type="ftr" sz="quarter" idx="11"/>
          </p:nvPr>
        </p:nvSpPr>
        <p:spPr/>
        <p:txBody>
          <a:bodyPr/>
          <a:lstStyle/>
          <a:p>
            <a:r>
              <a:rPr lang="sv-SE"/>
              <a:t>Namn | Sammanhang</a:t>
            </a:r>
            <a:endParaRPr lang="sv-SE" dirty="0"/>
          </a:p>
        </p:txBody>
      </p:sp>
    </p:spTree>
    <p:extLst>
      <p:ext uri="{BB962C8B-B14F-4D97-AF65-F5344CB8AC3E}">
        <p14:creationId xmlns:p14="http://schemas.microsoft.com/office/powerpoint/2010/main" val="224861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6C060D4-D9FA-334C-943E-F549A0A11176}" type="datetime1">
              <a:rPr lang="sv-SE" smtClean="0"/>
              <a:t>2022-06-14</a:t>
            </a:fld>
            <a:endParaRPr lang="sv-SE" dirty="0"/>
          </a:p>
        </p:txBody>
      </p:sp>
      <p:sp>
        <p:nvSpPr>
          <p:cNvPr id="4" name="Platshållare för sidfot 3"/>
          <p:cNvSpPr>
            <a:spLocks noGrp="1"/>
          </p:cNvSpPr>
          <p:nvPr>
            <p:ph type="ftr" sz="quarter" idx="11"/>
          </p:nvPr>
        </p:nvSpPr>
        <p:spPr/>
        <p:txBody>
          <a:bodyPr/>
          <a:lstStyle/>
          <a:p>
            <a:r>
              <a:rPr lang="sv-SE"/>
              <a:t>Namn | Sammanhang</a:t>
            </a:r>
            <a:endParaRPr lang="sv-SE" dirty="0"/>
          </a:p>
        </p:txBody>
      </p:sp>
    </p:spTree>
    <p:extLst>
      <p:ext uri="{BB962C8B-B14F-4D97-AF65-F5344CB8AC3E}">
        <p14:creationId xmlns:p14="http://schemas.microsoft.com/office/powerpoint/2010/main" val="2886151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788988" y="539627"/>
            <a:ext cx="5486400" cy="566738"/>
          </a:xfrm>
        </p:spPr>
        <p:txBody>
          <a:bodyPr anchor="b">
            <a:normAutofit/>
          </a:bodyPr>
          <a:lstStyle>
            <a:lvl1pPr algn="l">
              <a:defRPr sz="2800" b="1"/>
            </a:lvl1pPr>
          </a:lstStyle>
          <a:p>
            <a:r>
              <a:rPr lang="sv-SE" dirty="0"/>
              <a:t>Klicka här för att ändra format</a:t>
            </a:r>
          </a:p>
        </p:txBody>
      </p:sp>
      <p:sp>
        <p:nvSpPr>
          <p:cNvPr id="3" name="Platshållare för bild 2"/>
          <p:cNvSpPr>
            <a:spLocks noGrp="1"/>
          </p:cNvSpPr>
          <p:nvPr>
            <p:ph type="pic" idx="1"/>
          </p:nvPr>
        </p:nvSpPr>
        <p:spPr>
          <a:xfrm>
            <a:off x="4533593" y="1346200"/>
            <a:ext cx="3745219" cy="3447152"/>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788988" y="1236097"/>
            <a:ext cx="3498809" cy="189119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format på bakgrundstexten</a:t>
            </a:r>
          </a:p>
        </p:txBody>
      </p:sp>
      <p:sp>
        <p:nvSpPr>
          <p:cNvPr id="5" name="Platshållare för datum 4"/>
          <p:cNvSpPr>
            <a:spLocks noGrp="1"/>
          </p:cNvSpPr>
          <p:nvPr>
            <p:ph type="dt" sz="half" idx="10"/>
          </p:nvPr>
        </p:nvSpPr>
        <p:spPr/>
        <p:txBody>
          <a:bodyPr/>
          <a:lstStyle/>
          <a:p>
            <a:fld id="{11286FE0-6C19-6342-8BEB-5A38CA3A8C96}" type="datetime1">
              <a:rPr lang="sv-SE" smtClean="0"/>
              <a:t>2022-06-14</a:t>
            </a:fld>
            <a:endParaRPr lang="sv-SE" dirty="0"/>
          </a:p>
        </p:txBody>
      </p:sp>
      <p:sp>
        <p:nvSpPr>
          <p:cNvPr id="7" name="Platshållare för sidfot 6"/>
          <p:cNvSpPr>
            <a:spLocks noGrp="1"/>
          </p:cNvSpPr>
          <p:nvPr>
            <p:ph type="ftr" sz="quarter" idx="11"/>
          </p:nvPr>
        </p:nvSpPr>
        <p:spPr/>
        <p:txBody>
          <a:bodyPr/>
          <a:lstStyle/>
          <a:p>
            <a:r>
              <a:rPr lang="sv-SE"/>
              <a:t>Namn | Sammanhang</a:t>
            </a:r>
            <a:endParaRPr lang="sv-SE" dirty="0"/>
          </a:p>
        </p:txBody>
      </p:sp>
    </p:spTree>
    <p:extLst>
      <p:ext uri="{BB962C8B-B14F-4D97-AF65-F5344CB8AC3E}">
        <p14:creationId xmlns:p14="http://schemas.microsoft.com/office/powerpoint/2010/main" val="461503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877888" y="566735"/>
            <a:ext cx="7400925" cy="678408"/>
          </a:xfrm>
        </p:spPr>
        <p:txBody>
          <a:bodyPr>
            <a:normAutofit/>
          </a:bodyPr>
          <a:lstStyle>
            <a:lvl1pPr algn="l">
              <a:defRPr sz="2800"/>
            </a:lvl1pPr>
          </a:lstStyle>
          <a:p>
            <a:r>
              <a:rPr lang="sv-SE" dirty="0"/>
              <a:t>Klicka här för att ändra format</a:t>
            </a:r>
          </a:p>
        </p:txBody>
      </p:sp>
      <p:sp>
        <p:nvSpPr>
          <p:cNvPr id="3" name="Platshållare för innehåll 2"/>
          <p:cNvSpPr>
            <a:spLocks noGrp="1"/>
          </p:cNvSpPr>
          <p:nvPr>
            <p:ph idx="1"/>
          </p:nvPr>
        </p:nvSpPr>
        <p:spPr>
          <a:xfrm>
            <a:off x="877888" y="1245144"/>
            <a:ext cx="7400925" cy="4525963"/>
          </a:xfrm>
        </p:spPr>
        <p:txBody>
          <a:bodyPr>
            <a:normAutofit/>
          </a:bodyPr>
          <a:lstStyle>
            <a:lvl1pPr>
              <a:defRPr sz="1600"/>
            </a:lvl1pPr>
            <a:lvl2pPr>
              <a:defRPr sz="1400"/>
            </a:lvl2pPr>
            <a:lvl3pPr>
              <a:defRPr sz="1200"/>
            </a:lvl3pPr>
            <a:lvl4pPr>
              <a:defRPr sz="1400"/>
            </a:lvl4pPr>
            <a:lvl5pPr>
              <a:defRPr sz="1400"/>
            </a:lvl5pPr>
          </a:lstStyle>
          <a:p>
            <a:pPr lvl="0"/>
            <a:r>
              <a:rPr lang="sv-SE" dirty="0"/>
              <a:t>Klicka här för att ändra format på bakgrundstexten</a:t>
            </a:r>
          </a:p>
          <a:p>
            <a:pPr lvl="1"/>
            <a:r>
              <a:rPr lang="sv-SE" dirty="0"/>
              <a:t>Nivå två</a:t>
            </a:r>
          </a:p>
          <a:p>
            <a:pPr lvl="2"/>
            <a:r>
              <a:rPr lang="sv-SE" dirty="0"/>
              <a:t>Nivå tre</a:t>
            </a:r>
          </a:p>
        </p:txBody>
      </p:sp>
      <p:sp>
        <p:nvSpPr>
          <p:cNvPr id="4" name="Platshållare för datum 3"/>
          <p:cNvSpPr>
            <a:spLocks noGrp="1"/>
          </p:cNvSpPr>
          <p:nvPr>
            <p:ph type="dt" sz="half" idx="10"/>
          </p:nvPr>
        </p:nvSpPr>
        <p:spPr/>
        <p:txBody>
          <a:bodyPr/>
          <a:lstStyle/>
          <a:p>
            <a:fld id="{D606B83C-2361-6344-AAA9-4422346BE1BF}" type="datetime1">
              <a:rPr lang="sv-SE" smtClean="0"/>
              <a:t>2022-06-14</a:t>
            </a:fld>
            <a:endParaRPr lang="sv-SE" dirty="0"/>
          </a:p>
        </p:txBody>
      </p:sp>
      <p:sp>
        <p:nvSpPr>
          <p:cNvPr id="6" name="Platshållare för sidfot 5"/>
          <p:cNvSpPr>
            <a:spLocks noGrp="1"/>
          </p:cNvSpPr>
          <p:nvPr>
            <p:ph type="ftr" sz="quarter" idx="11"/>
          </p:nvPr>
        </p:nvSpPr>
        <p:spPr/>
        <p:txBody>
          <a:bodyPr/>
          <a:lstStyle/>
          <a:p>
            <a:r>
              <a:rPr lang="sv-SE"/>
              <a:t>Namn | Sammanhang</a:t>
            </a:r>
            <a:endParaRPr lang="sv-SE" dirty="0"/>
          </a:p>
        </p:txBody>
      </p:sp>
    </p:spTree>
    <p:extLst>
      <p:ext uri="{BB962C8B-B14F-4D97-AF65-F5344CB8AC3E}">
        <p14:creationId xmlns:p14="http://schemas.microsoft.com/office/powerpoint/2010/main" val="2277063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877888" y="581899"/>
            <a:ext cx="7400925" cy="661492"/>
          </a:xfrm>
        </p:spPr>
        <p:txBody>
          <a:bodyPr>
            <a:normAutofit/>
          </a:bodyPr>
          <a:lstStyle>
            <a:lvl1pPr>
              <a:defRPr sz="2800"/>
            </a:lvl1pPr>
          </a:lstStyle>
          <a:p>
            <a:r>
              <a:rPr lang="sv-SE" dirty="0"/>
              <a:t>Klicka här för att ändra format</a:t>
            </a:r>
          </a:p>
        </p:txBody>
      </p:sp>
      <p:sp>
        <p:nvSpPr>
          <p:cNvPr id="3" name="Platshållare för innehåll 2"/>
          <p:cNvSpPr>
            <a:spLocks noGrp="1"/>
          </p:cNvSpPr>
          <p:nvPr>
            <p:ph sz="half" idx="1"/>
          </p:nvPr>
        </p:nvSpPr>
        <p:spPr>
          <a:xfrm>
            <a:off x="877888" y="1245145"/>
            <a:ext cx="3617912" cy="4019348"/>
          </a:xfrm>
        </p:spPr>
        <p:txBody>
          <a:bodyPr>
            <a:normAutofit/>
          </a:bodyPr>
          <a:lstStyle>
            <a:lvl1pPr>
              <a:defRPr sz="1600"/>
            </a:lvl1pPr>
            <a:lvl2pPr>
              <a:defRPr sz="1400"/>
            </a:lvl2pPr>
            <a:lvl3pPr>
              <a:defRPr sz="1200"/>
            </a:lvl3pPr>
            <a:lvl4pPr>
              <a:defRPr sz="1400"/>
            </a:lvl4pPr>
            <a:lvl5pPr>
              <a:defRPr sz="14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p:txBody>
      </p:sp>
      <p:sp>
        <p:nvSpPr>
          <p:cNvPr id="4" name="Platshållare för innehåll 3"/>
          <p:cNvSpPr>
            <a:spLocks noGrp="1"/>
          </p:cNvSpPr>
          <p:nvPr>
            <p:ph sz="half" idx="2"/>
          </p:nvPr>
        </p:nvSpPr>
        <p:spPr>
          <a:xfrm>
            <a:off x="4648200" y="1245145"/>
            <a:ext cx="3630613" cy="4019348"/>
          </a:xfrm>
        </p:spPr>
        <p:txBody>
          <a:bodyPr>
            <a:normAutofit/>
          </a:bodyPr>
          <a:lstStyle>
            <a:lvl1pPr>
              <a:defRPr sz="1600"/>
            </a:lvl1pPr>
            <a:lvl2pPr>
              <a:defRPr sz="1400"/>
            </a:lvl2pPr>
            <a:lvl3pPr>
              <a:defRPr sz="1200"/>
            </a:lvl3pPr>
            <a:lvl4pPr>
              <a:defRPr sz="1400"/>
            </a:lvl4pPr>
            <a:lvl5pPr>
              <a:defRPr sz="14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p:txBody>
      </p:sp>
      <p:sp>
        <p:nvSpPr>
          <p:cNvPr id="5" name="Platshållare för datum 4"/>
          <p:cNvSpPr>
            <a:spLocks noGrp="1"/>
          </p:cNvSpPr>
          <p:nvPr>
            <p:ph type="dt" sz="half" idx="10"/>
          </p:nvPr>
        </p:nvSpPr>
        <p:spPr/>
        <p:txBody>
          <a:bodyPr/>
          <a:lstStyle/>
          <a:p>
            <a:fld id="{A0EB9C23-796F-0E49-AF75-BC3CD40E2122}" type="datetime1">
              <a:rPr lang="sv-SE" smtClean="0"/>
              <a:t>2022-06-14</a:t>
            </a:fld>
            <a:endParaRPr lang="sv-SE" dirty="0"/>
          </a:p>
        </p:txBody>
      </p:sp>
      <p:sp>
        <p:nvSpPr>
          <p:cNvPr id="7" name="Platshållare för sidfot 6"/>
          <p:cNvSpPr>
            <a:spLocks noGrp="1"/>
          </p:cNvSpPr>
          <p:nvPr>
            <p:ph type="ftr" sz="quarter" idx="11"/>
          </p:nvPr>
        </p:nvSpPr>
        <p:spPr/>
        <p:txBody>
          <a:bodyPr/>
          <a:lstStyle/>
          <a:p>
            <a:r>
              <a:rPr lang="sv-SE"/>
              <a:t>Namn | Sammanhang</a:t>
            </a:r>
            <a:endParaRPr lang="sv-SE" dirty="0"/>
          </a:p>
        </p:txBody>
      </p:sp>
    </p:spTree>
    <p:extLst>
      <p:ext uri="{BB962C8B-B14F-4D97-AF65-F5344CB8AC3E}">
        <p14:creationId xmlns:p14="http://schemas.microsoft.com/office/powerpoint/2010/main" val="2927472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95122"/>
            <a:ext cx="8229600" cy="1143000"/>
          </a:xfrm>
        </p:spPr>
        <p:txBody>
          <a:bodyPr/>
          <a:lstStyle/>
          <a:p>
            <a:r>
              <a:rPr lang="sv-SE" dirty="0"/>
              <a:t>Klicka här för att ändra format</a:t>
            </a:r>
          </a:p>
        </p:txBody>
      </p:sp>
      <p:sp>
        <p:nvSpPr>
          <p:cNvPr id="3" name="Platshållare för datum 2"/>
          <p:cNvSpPr>
            <a:spLocks noGrp="1"/>
          </p:cNvSpPr>
          <p:nvPr>
            <p:ph type="dt" sz="half" idx="10"/>
          </p:nvPr>
        </p:nvSpPr>
        <p:spPr/>
        <p:txBody>
          <a:bodyPr/>
          <a:lstStyle/>
          <a:p>
            <a:fld id="{B5EE0832-B858-8B4E-B27D-86A1E5BB70FD}" type="datetime1">
              <a:rPr lang="sv-SE" smtClean="0"/>
              <a:t>2022-06-14</a:t>
            </a:fld>
            <a:endParaRPr lang="sv-SE" dirty="0"/>
          </a:p>
        </p:txBody>
      </p:sp>
      <p:sp>
        <p:nvSpPr>
          <p:cNvPr id="5" name="Platshållare för sidfot 4"/>
          <p:cNvSpPr>
            <a:spLocks noGrp="1"/>
          </p:cNvSpPr>
          <p:nvPr>
            <p:ph type="ftr" sz="quarter" idx="11"/>
          </p:nvPr>
        </p:nvSpPr>
        <p:spPr/>
        <p:txBody>
          <a:bodyPr/>
          <a:lstStyle/>
          <a:p>
            <a:r>
              <a:rPr lang="sv-SE"/>
              <a:t>Namn | Sammanhang</a:t>
            </a:r>
            <a:endParaRPr lang="sv-SE" dirty="0"/>
          </a:p>
        </p:txBody>
      </p:sp>
    </p:spTree>
    <p:extLst>
      <p:ext uri="{BB962C8B-B14F-4D97-AF65-F5344CB8AC3E}">
        <p14:creationId xmlns:p14="http://schemas.microsoft.com/office/powerpoint/2010/main" val="289336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D420F59-8B6C-174F-9844-2E4E22884ED8}" type="datetime1">
              <a:rPr lang="sv-SE" smtClean="0"/>
              <a:t>2022-06-14</a:t>
            </a:fld>
            <a:endParaRPr lang="sv-SE" dirty="0"/>
          </a:p>
        </p:txBody>
      </p:sp>
      <p:sp>
        <p:nvSpPr>
          <p:cNvPr id="4" name="Platshållare för sidfot 3"/>
          <p:cNvSpPr>
            <a:spLocks noGrp="1"/>
          </p:cNvSpPr>
          <p:nvPr>
            <p:ph type="ftr" sz="quarter" idx="11"/>
          </p:nvPr>
        </p:nvSpPr>
        <p:spPr/>
        <p:txBody>
          <a:bodyPr/>
          <a:lstStyle/>
          <a:p>
            <a:r>
              <a:rPr lang="sv-SE"/>
              <a:t>Namn | Sammanhang</a:t>
            </a:r>
            <a:endParaRPr lang="sv-SE" dirty="0"/>
          </a:p>
        </p:txBody>
      </p:sp>
    </p:spTree>
    <p:extLst>
      <p:ext uri="{BB962C8B-B14F-4D97-AF65-F5344CB8AC3E}">
        <p14:creationId xmlns:p14="http://schemas.microsoft.com/office/powerpoint/2010/main" val="2033580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1569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8513E10C-87B6-5744-8BDB-AF00A03FFD2C}" type="datetime1">
              <a:rPr lang="sv-SE" smtClean="0"/>
              <a:t>2022-06-14</a:t>
            </a:fld>
            <a:endParaRPr lang="sv-SE" dirty="0"/>
          </a:p>
        </p:txBody>
      </p:sp>
      <p:sp>
        <p:nvSpPr>
          <p:cNvPr id="5" name="Platshållare för sidfot 4"/>
          <p:cNvSpPr>
            <a:spLocks noGrp="1"/>
          </p:cNvSpPr>
          <p:nvPr>
            <p:ph type="ftr" sz="quarter" idx="11"/>
          </p:nvPr>
        </p:nvSpPr>
        <p:spPr/>
        <p:txBody>
          <a:bodyPr/>
          <a:lstStyle/>
          <a:p>
            <a:r>
              <a:rPr lang="sv-SE"/>
              <a:t>Namn | Sammanhang</a:t>
            </a:r>
            <a:endParaRPr lang="sv-SE" dirty="0"/>
          </a:p>
        </p:txBody>
      </p:sp>
    </p:spTree>
    <p:extLst>
      <p:ext uri="{BB962C8B-B14F-4D97-AF65-F5344CB8AC3E}">
        <p14:creationId xmlns:p14="http://schemas.microsoft.com/office/powerpoint/2010/main" val="46696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891445"/>
            <a:ext cx="3898900" cy="1918787"/>
          </a:xfrm>
        </p:spPr>
        <p:txBody>
          <a:bodyPr>
            <a:normAutofit/>
          </a:bodyPr>
          <a:lstStyle>
            <a:lvl1pPr algn="l">
              <a:defRPr sz="2800" b="1">
                <a:solidFill>
                  <a:srgbClr val="000000"/>
                </a:solidFill>
                <a:latin typeface="Arial"/>
                <a:cs typeface="Arial"/>
              </a:defRPr>
            </a:lvl1pPr>
          </a:lstStyle>
          <a:p>
            <a:r>
              <a:rPr lang="sv-SE" dirty="0"/>
              <a:t>Klicka här för att ändra format</a:t>
            </a:r>
          </a:p>
        </p:txBody>
      </p:sp>
      <p:sp>
        <p:nvSpPr>
          <p:cNvPr id="3" name="Platshållare för datum 2"/>
          <p:cNvSpPr>
            <a:spLocks noGrp="1"/>
          </p:cNvSpPr>
          <p:nvPr>
            <p:ph type="dt" sz="half" idx="10"/>
          </p:nvPr>
        </p:nvSpPr>
        <p:spPr/>
        <p:txBody>
          <a:bodyPr/>
          <a:lstStyle/>
          <a:p>
            <a:fld id="{1E270D54-1C64-FE40-9B02-DC11C3F6F6B4}" type="datetime1">
              <a:rPr lang="sv-SE" smtClean="0"/>
              <a:t>2022-06-14</a:t>
            </a:fld>
            <a:endParaRPr lang="sv-SE" dirty="0"/>
          </a:p>
        </p:txBody>
      </p:sp>
      <p:sp>
        <p:nvSpPr>
          <p:cNvPr id="4" name="Platshållare för sidfot 3"/>
          <p:cNvSpPr>
            <a:spLocks noGrp="1"/>
          </p:cNvSpPr>
          <p:nvPr>
            <p:ph type="ftr" sz="quarter" idx="11"/>
          </p:nvPr>
        </p:nvSpPr>
        <p:spPr/>
        <p:txBody>
          <a:bodyPr/>
          <a:lstStyle/>
          <a:p>
            <a:r>
              <a:rPr lang="sv-SE"/>
              <a:t>Namn | Sammanhang</a:t>
            </a:r>
            <a:endParaRPr lang="sv-SE" dirty="0"/>
          </a:p>
        </p:txBody>
      </p:sp>
    </p:spTree>
    <p:extLst>
      <p:ext uri="{BB962C8B-B14F-4D97-AF65-F5344CB8AC3E}">
        <p14:creationId xmlns:p14="http://schemas.microsoft.com/office/powerpoint/2010/main" val="2481367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1D169BF-5666-6448-BC5B-887335BE8CC3}" type="datetime1">
              <a:rPr lang="sv-SE" smtClean="0"/>
              <a:t>2022-06-14</a:t>
            </a:fld>
            <a:endParaRPr lang="sv-SE" dirty="0"/>
          </a:p>
        </p:txBody>
      </p:sp>
      <p:sp>
        <p:nvSpPr>
          <p:cNvPr id="4" name="Platshållare för sidfot 3"/>
          <p:cNvSpPr>
            <a:spLocks noGrp="1"/>
          </p:cNvSpPr>
          <p:nvPr>
            <p:ph type="ftr" sz="quarter" idx="11"/>
          </p:nvPr>
        </p:nvSpPr>
        <p:spPr/>
        <p:txBody>
          <a:bodyPr/>
          <a:lstStyle/>
          <a:p>
            <a:r>
              <a:rPr lang="sv-SE"/>
              <a:t>Namn | Sammanhang</a:t>
            </a:r>
            <a:endParaRPr lang="sv-SE" dirty="0"/>
          </a:p>
        </p:txBody>
      </p:sp>
    </p:spTree>
    <p:extLst>
      <p:ext uri="{BB962C8B-B14F-4D97-AF65-F5344CB8AC3E}">
        <p14:creationId xmlns:p14="http://schemas.microsoft.com/office/powerpoint/2010/main" val="3175838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382457"/>
            <a:ext cx="6872466" cy="976373"/>
          </a:xfrm>
        </p:spPr>
        <p:txBody>
          <a:bodyPr>
            <a:normAutofit/>
          </a:bodyPr>
          <a:lstStyle>
            <a:lvl1pPr algn="l">
              <a:defRPr sz="2800" b="1">
                <a:solidFill>
                  <a:srgbClr val="000000"/>
                </a:solidFill>
                <a:latin typeface="Arial"/>
                <a:cs typeface="Arial"/>
              </a:defRPr>
            </a:lvl1pPr>
          </a:lstStyle>
          <a:p>
            <a:r>
              <a:rPr lang="sv-SE" dirty="0"/>
              <a:t>Klicka här för att ändra format</a:t>
            </a:r>
          </a:p>
        </p:txBody>
      </p:sp>
      <p:sp>
        <p:nvSpPr>
          <p:cNvPr id="3" name="Underrubrik 2"/>
          <p:cNvSpPr>
            <a:spLocks noGrp="1"/>
          </p:cNvSpPr>
          <p:nvPr>
            <p:ph type="subTitle" idx="1"/>
          </p:nvPr>
        </p:nvSpPr>
        <p:spPr>
          <a:xfrm>
            <a:off x="685800" y="1365658"/>
            <a:ext cx="6872466" cy="1752600"/>
          </a:xfrm>
        </p:spPr>
        <p:txBody>
          <a:bodyPr>
            <a:normAutofit/>
          </a:bodyPr>
          <a:lstStyle>
            <a:lvl1pPr marL="0" indent="0" algn="l">
              <a:buNone/>
              <a:defRPr sz="16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6" name="Platshållare för datum 5"/>
          <p:cNvSpPr>
            <a:spLocks noGrp="1"/>
          </p:cNvSpPr>
          <p:nvPr>
            <p:ph type="dt" sz="half" idx="10"/>
          </p:nvPr>
        </p:nvSpPr>
        <p:spPr/>
        <p:txBody>
          <a:bodyPr/>
          <a:lstStyle/>
          <a:p>
            <a:fld id="{C0F445D8-041C-E245-8224-F7DADE2E9C16}" type="datetime1">
              <a:rPr lang="sv-SE" smtClean="0"/>
              <a:t>2022-06-14</a:t>
            </a:fld>
            <a:endParaRPr lang="sv-SE" dirty="0"/>
          </a:p>
        </p:txBody>
      </p:sp>
      <p:sp>
        <p:nvSpPr>
          <p:cNvPr id="7" name="Platshållare för sidfot 6"/>
          <p:cNvSpPr>
            <a:spLocks noGrp="1"/>
          </p:cNvSpPr>
          <p:nvPr>
            <p:ph type="ftr" sz="quarter" idx="11"/>
          </p:nvPr>
        </p:nvSpPr>
        <p:spPr/>
        <p:txBody>
          <a:bodyPr/>
          <a:lstStyle/>
          <a:p>
            <a:r>
              <a:rPr lang="sv-SE"/>
              <a:t>Namn | Sammanhang</a:t>
            </a:r>
            <a:endParaRPr lang="sv-SE" dirty="0"/>
          </a:p>
        </p:txBody>
      </p:sp>
    </p:spTree>
    <p:extLst>
      <p:ext uri="{BB962C8B-B14F-4D97-AF65-F5344CB8AC3E}">
        <p14:creationId xmlns:p14="http://schemas.microsoft.com/office/powerpoint/2010/main" val="3410428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solidFill>
                  <a:schemeClr val="bg1">
                    <a:lumMod val="50000"/>
                  </a:schemeClr>
                </a:solidFill>
              </a:defRPr>
            </a:lvl1pPr>
          </a:lstStyle>
          <a:p>
            <a:fld id="{93B44810-8347-EB41-B3BC-F5644F2BB4D1}" type="datetime1">
              <a:rPr lang="sv-SE" smtClean="0"/>
              <a:t>2022-06-14</a:t>
            </a:fld>
            <a:endParaRPr lang="sv-SE" dirty="0"/>
          </a:p>
        </p:txBody>
      </p:sp>
      <p:sp>
        <p:nvSpPr>
          <p:cNvPr id="4" name="Platshållare för sidfot 3"/>
          <p:cNvSpPr>
            <a:spLocks noGrp="1"/>
          </p:cNvSpPr>
          <p:nvPr>
            <p:ph type="ftr" sz="quarter" idx="11"/>
          </p:nvPr>
        </p:nvSpPr>
        <p:spPr/>
        <p:txBody>
          <a:bodyPr/>
          <a:lstStyle/>
          <a:p>
            <a:r>
              <a:rPr lang="sv-SE"/>
              <a:t>Namn | Sammanhang</a:t>
            </a:r>
            <a:endParaRPr lang="sv-SE" dirty="0"/>
          </a:p>
        </p:txBody>
      </p:sp>
    </p:spTree>
    <p:extLst>
      <p:ext uri="{BB962C8B-B14F-4D97-AF65-F5344CB8AC3E}">
        <p14:creationId xmlns:p14="http://schemas.microsoft.com/office/powerpoint/2010/main" val="166674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788988" y="539627"/>
            <a:ext cx="5486400" cy="566738"/>
          </a:xfrm>
        </p:spPr>
        <p:txBody>
          <a:bodyPr anchor="b">
            <a:normAutofit/>
          </a:bodyPr>
          <a:lstStyle>
            <a:lvl1pPr algn="l">
              <a:defRPr sz="2800" b="1"/>
            </a:lvl1pPr>
          </a:lstStyle>
          <a:p>
            <a:r>
              <a:rPr lang="sv-SE" dirty="0"/>
              <a:t>Klicka här för att ändra format</a:t>
            </a:r>
          </a:p>
        </p:txBody>
      </p:sp>
      <p:sp>
        <p:nvSpPr>
          <p:cNvPr id="3" name="Platshållare för bild 2"/>
          <p:cNvSpPr>
            <a:spLocks noGrp="1"/>
          </p:cNvSpPr>
          <p:nvPr>
            <p:ph type="pic" idx="1"/>
          </p:nvPr>
        </p:nvSpPr>
        <p:spPr>
          <a:xfrm>
            <a:off x="4533593" y="1346200"/>
            <a:ext cx="3745219" cy="3447152"/>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788988" y="1236097"/>
            <a:ext cx="3498809" cy="189119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format på bakgrundstexten</a:t>
            </a:r>
          </a:p>
        </p:txBody>
      </p:sp>
      <p:sp>
        <p:nvSpPr>
          <p:cNvPr id="5" name="Platshållare för datum 4"/>
          <p:cNvSpPr>
            <a:spLocks noGrp="1"/>
          </p:cNvSpPr>
          <p:nvPr>
            <p:ph type="dt" sz="half" idx="10"/>
          </p:nvPr>
        </p:nvSpPr>
        <p:spPr/>
        <p:txBody>
          <a:bodyPr/>
          <a:lstStyle/>
          <a:p>
            <a:fld id="{26E1C0F3-F405-4245-B2C1-E5FD8670F8C5}" type="datetime1">
              <a:rPr lang="sv-SE" smtClean="0"/>
              <a:t>2022-06-14</a:t>
            </a:fld>
            <a:endParaRPr lang="sv-SE" dirty="0"/>
          </a:p>
        </p:txBody>
      </p:sp>
      <p:sp>
        <p:nvSpPr>
          <p:cNvPr id="7" name="Platshållare för sidfot 6"/>
          <p:cNvSpPr>
            <a:spLocks noGrp="1"/>
          </p:cNvSpPr>
          <p:nvPr>
            <p:ph type="ftr" sz="quarter" idx="11"/>
          </p:nvPr>
        </p:nvSpPr>
        <p:spPr/>
        <p:txBody>
          <a:bodyPr/>
          <a:lstStyle/>
          <a:p>
            <a:r>
              <a:rPr lang="sv-SE"/>
              <a:t>Namn | Sammanhang</a:t>
            </a:r>
            <a:endParaRPr lang="sv-SE" dirty="0"/>
          </a:p>
        </p:txBody>
      </p:sp>
    </p:spTree>
    <p:extLst>
      <p:ext uri="{BB962C8B-B14F-4D97-AF65-F5344CB8AC3E}">
        <p14:creationId xmlns:p14="http://schemas.microsoft.com/office/powerpoint/2010/main" val="877778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877888" y="566735"/>
            <a:ext cx="7400925" cy="678408"/>
          </a:xfrm>
        </p:spPr>
        <p:txBody>
          <a:bodyPr>
            <a:normAutofit/>
          </a:bodyPr>
          <a:lstStyle>
            <a:lvl1pPr algn="l">
              <a:defRPr sz="2800"/>
            </a:lvl1pPr>
          </a:lstStyle>
          <a:p>
            <a:r>
              <a:rPr lang="sv-SE" dirty="0"/>
              <a:t>Klicka här för att ändra format</a:t>
            </a:r>
          </a:p>
        </p:txBody>
      </p:sp>
      <p:sp>
        <p:nvSpPr>
          <p:cNvPr id="3" name="Platshållare för innehåll 2"/>
          <p:cNvSpPr>
            <a:spLocks noGrp="1"/>
          </p:cNvSpPr>
          <p:nvPr>
            <p:ph idx="1"/>
          </p:nvPr>
        </p:nvSpPr>
        <p:spPr>
          <a:xfrm>
            <a:off x="877888" y="1245144"/>
            <a:ext cx="7400925" cy="4525963"/>
          </a:xfrm>
        </p:spPr>
        <p:txBody>
          <a:bodyPr>
            <a:normAutofit/>
          </a:bodyPr>
          <a:lstStyle>
            <a:lvl1pPr>
              <a:defRPr sz="1600"/>
            </a:lvl1pPr>
            <a:lvl2pPr>
              <a:defRPr sz="1400"/>
            </a:lvl2pPr>
            <a:lvl3pPr>
              <a:defRPr sz="1200"/>
            </a:lvl3pPr>
            <a:lvl4pPr>
              <a:defRPr sz="1400"/>
            </a:lvl4pPr>
            <a:lvl5pPr>
              <a:defRPr sz="1400"/>
            </a:lvl5pPr>
          </a:lstStyle>
          <a:p>
            <a:pPr lvl="0"/>
            <a:r>
              <a:rPr lang="sv-SE" dirty="0"/>
              <a:t>Klicka här för att ändra format på bakgrundstexten</a:t>
            </a:r>
          </a:p>
          <a:p>
            <a:pPr lvl="1"/>
            <a:r>
              <a:rPr lang="sv-SE" dirty="0"/>
              <a:t>Nivå två</a:t>
            </a:r>
          </a:p>
          <a:p>
            <a:pPr lvl="2"/>
            <a:r>
              <a:rPr lang="sv-SE" dirty="0"/>
              <a:t>Nivå tre</a:t>
            </a:r>
          </a:p>
        </p:txBody>
      </p:sp>
      <p:sp>
        <p:nvSpPr>
          <p:cNvPr id="4" name="Platshållare för datum 3"/>
          <p:cNvSpPr>
            <a:spLocks noGrp="1"/>
          </p:cNvSpPr>
          <p:nvPr>
            <p:ph type="dt" sz="half" idx="10"/>
          </p:nvPr>
        </p:nvSpPr>
        <p:spPr/>
        <p:txBody>
          <a:bodyPr/>
          <a:lstStyle/>
          <a:p>
            <a:fld id="{3FFD3E9E-FD71-F843-99AF-CF5F8ECDCDCF}" type="datetime1">
              <a:rPr lang="sv-SE" smtClean="0"/>
              <a:t>2022-06-14</a:t>
            </a:fld>
            <a:endParaRPr lang="sv-SE" dirty="0"/>
          </a:p>
        </p:txBody>
      </p:sp>
      <p:sp>
        <p:nvSpPr>
          <p:cNvPr id="6" name="Platshållare för sidfot 5"/>
          <p:cNvSpPr>
            <a:spLocks noGrp="1"/>
          </p:cNvSpPr>
          <p:nvPr>
            <p:ph type="ftr" sz="quarter" idx="11"/>
          </p:nvPr>
        </p:nvSpPr>
        <p:spPr/>
        <p:txBody>
          <a:bodyPr/>
          <a:lstStyle/>
          <a:p>
            <a:r>
              <a:rPr lang="sv-SE"/>
              <a:t>Namn | Sammanhang</a:t>
            </a:r>
            <a:endParaRPr lang="sv-SE" dirty="0"/>
          </a:p>
        </p:txBody>
      </p:sp>
    </p:spTree>
    <p:extLst>
      <p:ext uri="{BB962C8B-B14F-4D97-AF65-F5344CB8AC3E}">
        <p14:creationId xmlns:p14="http://schemas.microsoft.com/office/powerpoint/2010/main" val="2237295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877888" y="581899"/>
            <a:ext cx="7400925" cy="661492"/>
          </a:xfrm>
        </p:spPr>
        <p:txBody>
          <a:bodyPr>
            <a:normAutofit/>
          </a:bodyPr>
          <a:lstStyle>
            <a:lvl1pPr>
              <a:defRPr sz="2800"/>
            </a:lvl1pPr>
          </a:lstStyle>
          <a:p>
            <a:r>
              <a:rPr lang="sv-SE" dirty="0"/>
              <a:t>Klicka här för att ändra format</a:t>
            </a:r>
          </a:p>
        </p:txBody>
      </p:sp>
      <p:sp>
        <p:nvSpPr>
          <p:cNvPr id="3" name="Platshållare för innehåll 2"/>
          <p:cNvSpPr>
            <a:spLocks noGrp="1"/>
          </p:cNvSpPr>
          <p:nvPr>
            <p:ph sz="half" idx="1"/>
          </p:nvPr>
        </p:nvSpPr>
        <p:spPr>
          <a:xfrm>
            <a:off x="877888" y="1245145"/>
            <a:ext cx="3617912" cy="4019348"/>
          </a:xfrm>
        </p:spPr>
        <p:txBody>
          <a:bodyPr>
            <a:normAutofit/>
          </a:bodyPr>
          <a:lstStyle>
            <a:lvl1pPr>
              <a:defRPr sz="1600"/>
            </a:lvl1pPr>
            <a:lvl2pPr>
              <a:defRPr sz="1400"/>
            </a:lvl2pPr>
            <a:lvl3pPr>
              <a:defRPr sz="1200"/>
            </a:lvl3pPr>
            <a:lvl4pPr>
              <a:defRPr sz="1400"/>
            </a:lvl4pPr>
            <a:lvl5pPr>
              <a:defRPr sz="14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p:txBody>
      </p:sp>
      <p:sp>
        <p:nvSpPr>
          <p:cNvPr id="4" name="Platshållare för innehåll 3"/>
          <p:cNvSpPr>
            <a:spLocks noGrp="1"/>
          </p:cNvSpPr>
          <p:nvPr>
            <p:ph sz="half" idx="2"/>
          </p:nvPr>
        </p:nvSpPr>
        <p:spPr>
          <a:xfrm>
            <a:off x="4648200" y="1245145"/>
            <a:ext cx="3630613" cy="4019348"/>
          </a:xfrm>
        </p:spPr>
        <p:txBody>
          <a:bodyPr>
            <a:normAutofit/>
          </a:bodyPr>
          <a:lstStyle>
            <a:lvl1pPr>
              <a:defRPr sz="1600"/>
            </a:lvl1pPr>
            <a:lvl2pPr>
              <a:defRPr sz="1400"/>
            </a:lvl2pPr>
            <a:lvl3pPr>
              <a:defRPr sz="1200"/>
            </a:lvl3pPr>
            <a:lvl4pPr>
              <a:defRPr sz="1400"/>
            </a:lvl4pPr>
            <a:lvl5pPr>
              <a:defRPr sz="14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p:txBody>
      </p:sp>
      <p:sp>
        <p:nvSpPr>
          <p:cNvPr id="5" name="Platshållare för datum 4"/>
          <p:cNvSpPr>
            <a:spLocks noGrp="1"/>
          </p:cNvSpPr>
          <p:nvPr>
            <p:ph type="dt" sz="half" idx="10"/>
          </p:nvPr>
        </p:nvSpPr>
        <p:spPr/>
        <p:txBody>
          <a:bodyPr/>
          <a:lstStyle/>
          <a:p>
            <a:fld id="{216D4F28-AEDD-9F44-BAF6-D286FCA36E6E}" type="datetime1">
              <a:rPr lang="sv-SE" smtClean="0"/>
              <a:t>2022-06-14</a:t>
            </a:fld>
            <a:endParaRPr lang="sv-SE" dirty="0"/>
          </a:p>
        </p:txBody>
      </p:sp>
      <p:sp>
        <p:nvSpPr>
          <p:cNvPr id="7" name="Platshållare för sidfot 6"/>
          <p:cNvSpPr>
            <a:spLocks noGrp="1"/>
          </p:cNvSpPr>
          <p:nvPr>
            <p:ph type="ftr" sz="quarter" idx="11"/>
          </p:nvPr>
        </p:nvSpPr>
        <p:spPr/>
        <p:txBody>
          <a:bodyPr/>
          <a:lstStyle/>
          <a:p>
            <a:r>
              <a:rPr lang="sv-SE"/>
              <a:t>Namn | Sammanhang</a:t>
            </a:r>
            <a:endParaRPr lang="sv-SE" dirty="0"/>
          </a:p>
        </p:txBody>
      </p:sp>
    </p:spTree>
    <p:extLst>
      <p:ext uri="{BB962C8B-B14F-4D97-AF65-F5344CB8AC3E}">
        <p14:creationId xmlns:p14="http://schemas.microsoft.com/office/powerpoint/2010/main" val="28927566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4.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5.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68000" cy="6876000"/>
          </a:xfrm>
          <a:prstGeom prst="rect">
            <a:avLst/>
          </a:prstGeom>
        </p:spPr>
      </p:pic>
      <p:sp>
        <p:nvSpPr>
          <p:cNvPr id="2" name="Platshållare för rubrik 1"/>
          <p:cNvSpPr>
            <a:spLocks noGrp="1"/>
          </p:cNvSpPr>
          <p:nvPr>
            <p:ph type="title"/>
          </p:nvPr>
        </p:nvSpPr>
        <p:spPr>
          <a:xfrm>
            <a:off x="686568" y="1810938"/>
            <a:ext cx="7897812"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686568" y="2878829"/>
            <a:ext cx="7897812" cy="2433455"/>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datum 3"/>
          <p:cNvSpPr>
            <a:spLocks noGrp="1"/>
          </p:cNvSpPr>
          <p:nvPr>
            <p:ph type="dt" sz="half" idx="2"/>
          </p:nvPr>
        </p:nvSpPr>
        <p:spPr>
          <a:xfrm>
            <a:off x="628650" y="6041415"/>
            <a:ext cx="890049" cy="365125"/>
          </a:xfrm>
          <a:prstGeom prst="rect">
            <a:avLst/>
          </a:prstGeom>
        </p:spPr>
        <p:txBody>
          <a:bodyPr vert="horz" lIns="91440" tIns="45720" rIns="91440" bIns="45720" rtlCol="0" anchor="ctr"/>
          <a:lstStyle>
            <a:lvl1pPr algn="l">
              <a:defRPr sz="900">
                <a:solidFill>
                  <a:schemeClr val="tx1">
                    <a:tint val="75000"/>
                  </a:schemeClr>
                </a:solidFill>
                <a:latin typeface="Arial" charset="0"/>
                <a:ea typeface="Arial" charset="0"/>
                <a:cs typeface="Arial" charset="0"/>
              </a:defRPr>
            </a:lvl1pPr>
          </a:lstStyle>
          <a:p>
            <a:fld id="{6DF681D8-8CA7-5F4D-B70B-B8581204274C}" type="datetime1">
              <a:rPr lang="sv-SE" smtClean="0"/>
              <a:t>2022-06-14</a:t>
            </a:fld>
            <a:endParaRPr lang="sv-SE" dirty="0"/>
          </a:p>
        </p:txBody>
      </p:sp>
      <p:sp>
        <p:nvSpPr>
          <p:cNvPr id="8" name="Platshållare för sidfot 7"/>
          <p:cNvSpPr>
            <a:spLocks noGrp="1"/>
          </p:cNvSpPr>
          <p:nvPr>
            <p:ph type="ftr" sz="quarter" idx="3"/>
          </p:nvPr>
        </p:nvSpPr>
        <p:spPr>
          <a:xfrm>
            <a:off x="1669277" y="6041415"/>
            <a:ext cx="3086100" cy="365125"/>
          </a:xfrm>
          <a:prstGeom prst="rect">
            <a:avLst/>
          </a:prstGeom>
        </p:spPr>
        <p:txBody>
          <a:bodyPr vert="horz" lIns="91440" tIns="45720" rIns="91440" bIns="45720" rtlCol="0" anchor="ctr"/>
          <a:lstStyle>
            <a:lvl1pPr algn="l">
              <a:defRPr sz="900">
                <a:solidFill>
                  <a:schemeClr val="tx1">
                    <a:tint val="75000"/>
                  </a:schemeClr>
                </a:solidFill>
                <a:latin typeface="Arial" charset="0"/>
                <a:ea typeface="Arial" charset="0"/>
                <a:cs typeface="Arial" charset="0"/>
              </a:defRPr>
            </a:lvl1pPr>
          </a:lstStyle>
          <a:p>
            <a:r>
              <a:rPr lang="sv-SE"/>
              <a:t>Namn | Sammanhang</a:t>
            </a:r>
            <a:endParaRPr lang="sv-SE" dirty="0"/>
          </a:p>
        </p:txBody>
      </p:sp>
    </p:spTree>
    <p:extLst>
      <p:ext uri="{BB962C8B-B14F-4D97-AF65-F5344CB8AC3E}">
        <p14:creationId xmlns:p14="http://schemas.microsoft.com/office/powerpoint/2010/main" val="179462941"/>
      </p:ext>
    </p:extLst>
  </p:cSld>
  <p:clrMap bg1="lt1" tx1="dk1" bg2="lt2" tx2="dk2" accent1="accent1" accent2="accent2" accent3="accent3" accent4="accent4" accent5="accent5" accent6="accent6" hlink="hlink" folHlink="folHlink"/>
  <p:sldLayoutIdLst>
    <p:sldLayoutId id="2147483661" r:id="rId1"/>
    <p:sldLayoutId id="2147483667" r:id="rId2"/>
  </p:sldLayoutIdLst>
  <p:hf sldNum="0" hdr="0"/>
  <p:txStyles>
    <p:titleStyle>
      <a:lvl1pPr algn="l" defTabSz="457200" rtl="0" eaLnBrk="1" latinLnBrk="0" hangingPunct="1">
        <a:spcBef>
          <a:spcPct val="0"/>
        </a:spcBef>
        <a:buNone/>
        <a:defRPr sz="2800" b="1"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rgbClr val="FFFFFF"/>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86568" y="1810938"/>
            <a:ext cx="7897812"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686568" y="2878829"/>
            <a:ext cx="7897812" cy="2433455"/>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p:txBody>
      </p:sp>
      <p:pic>
        <p:nvPicPr>
          <p:cNvPr id="6" name="Bildobjekt 5"/>
          <p:cNvPicPr>
            <a:picLocks noChangeAspect="1"/>
          </p:cNvPicPr>
          <p:nvPr userDrawn="1"/>
        </p:nvPicPr>
        <p:blipFill rotWithShape="1">
          <a:blip r:embed="rId4">
            <a:extLst>
              <a:ext uri="{28A0092B-C50C-407E-A947-70E740481C1C}">
                <a14:useLocalDpi xmlns:a14="http://schemas.microsoft.com/office/drawing/2010/main" val="0"/>
              </a:ext>
            </a:extLst>
          </a:blip>
          <a:srcRect l="63496"/>
          <a:stretch/>
        </p:blipFill>
        <p:spPr>
          <a:xfrm>
            <a:off x="5821362" y="0"/>
            <a:ext cx="3346637" cy="6876000"/>
          </a:xfrm>
          <a:prstGeom prst="rect">
            <a:avLst/>
          </a:prstGeom>
        </p:spPr>
      </p:pic>
      <p:sp>
        <p:nvSpPr>
          <p:cNvPr id="7" name="Platshållare för datum 3"/>
          <p:cNvSpPr>
            <a:spLocks noGrp="1"/>
          </p:cNvSpPr>
          <p:nvPr>
            <p:ph type="dt" sz="half" idx="2"/>
          </p:nvPr>
        </p:nvSpPr>
        <p:spPr>
          <a:xfrm>
            <a:off x="628650" y="6041415"/>
            <a:ext cx="890049" cy="365125"/>
          </a:xfrm>
          <a:prstGeom prst="rect">
            <a:avLst/>
          </a:prstGeom>
        </p:spPr>
        <p:txBody>
          <a:bodyPr vert="horz" lIns="91440" tIns="45720" rIns="91440" bIns="45720" rtlCol="0" anchor="ctr"/>
          <a:lstStyle>
            <a:lvl1pPr algn="l">
              <a:defRPr sz="900">
                <a:solidFill>
                  <a:schemeClr val="bg1">
                    <a:lumMod val="50000"/>
                  </a:schemeClr>
                </a:solidFill>
                <a:latin typeface="Arial" charset="0"/>
                <a:ea typeface="Arial" charset="0"/>
                <a:cs typeface="Arial" charset="0"/>
              </a:defRPr>
            </a:lvl1pPr>
          </a:lstStyle>
          <a:p>
            <a:fld id="{00722F83-C97D-064E-BBE1-FE539AF51D10}" type="datetime1">
              <a:rPr lang="sv-SE" smtClean="0"/>
              <a:t>2022-06-14</a:t>
            </a:fld>
            <a:endParaRPr lang="sv-SE" dirty="0"/>
          </a:p>
        </p:txBody>
      </p:sp>
      <p:sp>
        <p:nvSpPr>
          <p:cNvPr id="8" name="Platshållare för sidfot 7"/>
          <p:cNvSpPr>
            <a:spLocks noGrp="1"/>
          </p:cNvSpPr>
          <p:nvPr>
            <p:ph type="ftr" sz="quarter" idx="3"/>
          </p:nvPr>
        </p:nvSpPr>
        <p:spPr>
          <a:xfrm>
            <a:off x="1669277" y="6041415"/>
            <a:ext cx="3086100" cy="365125"/>
          </a:xfrm>
          <a:prstGeom prst="rect">
            <a:avLst/>
          </a:prstGeom>
        </p:spPr>
        <p:txBody>
          <a:bodyPr vert="horz" lIns="91440" tIns="45720" rIns="91440" bIns="45720" rtlCol="0" anchor="ctr"/>
          <a:lstStyle>
            <a:lvl1pPr algn="l">
              <a:defRPr sz="900">
                <a:solidFill>
                  <a:schemeClr val="bg1">
                    <a:lumMod val="50000"/>
                  </a:schemeClr>
                </a:solidFill>
                <a:latin typeface="Arial" charset="0"/>
                <a:ea typeface="Arial" charset="0"/>
                <a:cs typeface="Arial" charset="0"/>
              </a:defRPr>
            </a:lvl1pPr>
          </a:lstStyle>
          <a:p>
            <a:r>
              <a:rPr lang="sv-SE"/>
              <a:t>Namn | Sammanhang</a:t>
            </a:r>
            <a:endParaRPr lang="sv-SE" dirty="0"/>
          </a:p>
        </p:txBody>
      </p:sp>
    </p:spTree>
    <p:extLst>
      <p:ext uri="{BB962C8B-B14F-4D97-AF65-F5344CB8AC3E}">
        <p14:creationId xmlns:p14="http://schemas.microsoft.com/office/powerpoint/2010/main" val="2153576474"/>
      </p:ext>
    </p:extLst>
  </p:cSld>
  <p:clrMap bg1="lt1" tx1="dk1" bg2="lt2" tx2="dk2" accent1="accent1" accent2="accent2" accent3="accent3" accent4="accent4" accent5="accent5" accent6="accent6" hlink="hlink" folHlink="folHlink"/>
  <p:sldLayoutIdLst>
    <p:sldLayoutId id="2147483704" r:id="rId1"/>
    <p:sldLayoutId id="2147483705" r:id="rId2"/>
  </p:sldLayoutIdLst>
  <p:hf sldNum="0" hdr="0"/>
  <p:txStyles>
    <p:titleStyle>
      <a:lvl1pPr algn="l" defTabSz="457200" rtl="0" eaLnBrk="1" latinLnBrk="0" hangingPunct="1">
        <a:spcBef>
          <a:spcPct val="0"/>
        </a:spcBef>
        <a:buNone/>
        <a:defRPr sz="2800" b="1" kern="1200">
          <a:solidFill>
            <a:srgbClr val="00000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rgbClr val="000000"/>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rgbClr val="000000"/>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rgbClr val="000000"/>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Bildobjekt 5"/>
          <p:cNvPicPr>
            <a:picLocks noChangeAspect="1"/>
          </p:cNvPicPr>
          <p:nvPr userDrawn="1"/>
        </p:nvPicPr>
        <p:blipFill rotWithShape="1">
          <a:blip r:embed="rId4">
            <a:extLst>
              <a:ext uri="{28A0092B-C50C-407E-A947-70E740481C1C}">
                <a14:useLocalDpi xmlns:a14="http://schemas.microsoft.com/office/drawing/2010/main" val="0"/>
              </a:ext>
            </a:extLst>
          </a:blip>
          <a:srcRect l="3334" t="-199" r="3593" b="199"/>
          <a:stretch/>
        </p:blipFill>
        <p:spPr>
          <a:xfrm>
            <a:off x="-1" y="0"/>
            <a:ext cx="9144001" cy="6857999"/>
          </a:xfrm>
          <a:prstGeom prst="rect">
            <a:avLst/>
          </a:prstGeom>
        </p:spPr>
      </p:pic>
      <p:pic>
        <p:nvPicPr>
          <p:cNvPr id="7" name="Bildobjekt 6" descr="RCC_PPT_norr2.png"/>
          <p:cNvPicPr>
            <a:picLocks noChangeAspect="1"/>
          </p:cNvPicPr>
          <p:nvPr userDrawn="1"/>
        </p:nvPicPr>
        <p:blipFill rotWithShape="1">
          <a:blip r:embed="rId5">
            <a:extLst>
              <a:ext uri="{28A0092B-C50C-407E-A947-70E740481C1C}">
                <a14:useLocalDpi xmlns:a14="http://schemas.microsoft.com/office/drawing/2010/main" val="0"/>
              </a:ext>
            </a:extLst>
          </a:blip>
          <a:srcRect t="79485"/>
          <a:stretch/>
        </p:blipFill>
        <p:spPr>
          <a:xfrm>
            <a:off x="0" y="5451118"/>
            <a:ext cx="9144000" cy="1406882"/>
          </a:xfrm>
          <a:prstGeom prst="rect">
            <a:avLst/>
          </a:prstGeom>
        </p:spPr>
      </p:pic>
      <p:sp>
        <p:nvSpPr>
          <p:cNvPr id="2" name="Platshållare för rubrik 1"/>
          <p:cNvSpPr>
            <a:spLocks noGrp="1"/>
          </p:cNvSpPr>
          <p:nvPr>
            <p:ph type="title"/>
          </p:nvPr>
        </p:nvSpPr>
        <p:spPr>
          <a:xfrm>
            <a:off x="686568" y="301950"/>
            <a:ext cx="7897812"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686568" y="1369841"/>
            <a:ext cx="7897812" cy="2433455"/>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p:txBody>
      </p:sp>
      <p:sp>
        <p:nvSpPr>
          <p:cNvPr id="8" name="Platshållare för datum 3"/>
          <p:cNvSpPr>
            <a:spLocks noGrp="1"/>
          </p:cNvSpPr>
          <p:nvPr>
            <p:ph type="dt" sz="half" idx="2"/>
          </p:nvPr>
        </p:nvSpPr>
        <p:spPr>
          <a:xfrm>
            <a:off x="628650" y="6041415"/>
            <a:ext cx="890049" cy="365125"/>
          </a:xfrm>
          <a:prstGeom prst="rect">
            <a:avLst/>
          </a:prstGeom>
        </p:spPr>
        <p:txBody>
          <a:bodyPr vert="horz" lIns="91440" tIns="45720" rIns="91440" bIns="45720" rtlCol="0" anchor="ctr"/>
          <a:lstStyle>
            <a:lvl1pPr algn="l">
              <a:defRPr sz="900">
                <a:solidFill>
                  <a:schemeClr val="tx1">
                    <a:tint val="75000"/>
                  </a:schemeClr>
                </a:solidFill>
                <a:latin typeface="Arial" charset="0"/>
                <a:ea typeface="Arial" charset="0"/>
                <a:cs typeface="Arial" charset="0"/>
              </a:defRPr>
            </a:lvl1pPr>
          </a:lstStyle>
          <a:p>
            <a:fld id="{0E2FE305-4315-6D43-AFFC-94A4EC1E09DA}" type="datetime1">
              <a:rPr lang="sv-SE" smtClean="0"/>
              <a:t>2022-06-14</a:t>
            </a:fld>
            <a:endParaRPr lang="sv-SE" dirty="0"/>
          </a:p>
        </p:txBody>
      </p:sp>
      <p:sp>
        <p:nvSpPr>
          <p:cNvPr id="9" name="Platshållare för sidfot 7"/>
          <p:cNvSpPr>
            <a:spLocks noGrp="1"/>
          </p:cNvSpPr>
          <p:nvPr>
            <p:ph type="ftr" sz="quarter" idx="3"/>
          </p:nvPr>
        </p:nvSpPr>
        <p:spPr>
          <a:xfrm>
            <a:off x="1669277" y="6041415"/>
            <a:ext cx="3086100" cy="365125"/>
          </a:xfrm>
          <a:prstGeom prst="rect">
            <a:avLst/>
          </a:prstGeom>
        </p:spPr>
        <p:txBody>
          <a:bodyPr vert="horz" lIns="91440" tIns="45720" rIns="91440" bIns="45720" rtlCol="0" anchor="ctr"/>
          <a:lstStyle>
            <a:lvl1pPr algn="l">
              <a:defRPr sz="900">
                <a:solidFill>
                  <a:schemeClr val="tx1">
                    <a:tint val="75000"/>
                  </a:schemeClr>
                </a:solidFill>
                <a:latin typeface="Arial" charset="0"/>
                <a:ea typeface="Arial" charset="0"/>
                <a:cs typeface="Arial" charset="0"/>
              </a:defRPr>
            </a:lvl1pPr>
          </a:lstStyle>
          <a:p>
            <a:r>
              <a:rPr lang="sv-SE"/>
              <a:t>Namn | Sammanhang</a:t>
            </a:r>
            <a:endParaRPr lang="sv-SE" dirty="0"/>
          </a:p>
        </p:txBody>
      </p:sp>
    </p:spTree>
    <p:extLst>
      <p:ext uri="{BB962C8B-B14F-4D97-AF65-F5344CB8AC3E}">
        <p14:creationId xmlns:p14="http://schemas.microsoft.com/office/powerpoint/2010/main" val="550458430"/>
      </p:ext>
    </p:extLst>
  </p:cSld>
  <p:clrMap bg1="lt1" tx1="dk1" bg2="lt2" tx2="dk2" accent1="accent1" accent2="accent2" accent3="accent3" accent4="accent4" accent5="accent5" accent6="accent6" hlink="hlink" folHlink="folHlink"/>
  <p:sldLayoutIdLst>
    <p:sldLayoutId id="2147483681" r:id="rId1"/>
    <p:sldLayoutId id="2147483682" r:id="rId2"/>
  </p:sldLayoutIdLst>
  <p:hf sldNum="0" hdr="0"/>
  <p:txStyles>
    <p:titleStyle>
      <a:lvl1pPr algn="l" defTabSz="457200" rtl="0" eaLnBrk="1" latinLnBrk="0" hangingPunct="1">
        <a:spcBef>
          <a:spcPct val="0"/>
        </a:spcBef>
        <a:buNone/>
        <a:defRPr sz="28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rgbClr val="000000"/>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rgbClr val="000000"/>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rgbClr val="000000"/>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000000"/>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68000" cy="6876000"/>
          </a:xfrm>
          <a:prstGeom prst="rect">
            <a:avLst/>
          </a:prstGeom>
        </p:spPr>
      </p:pic>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datum 3"/>
          <p:cNvSpPr>
            <a:spLocks noGrp="1"/>
          </p:cNvSpPr>
          <p:nvPr>
            <p:ph type="dt" sz="half" idx="2"/>
          </p:nvPr>
        </p:nvSpPr>
        <p:spPr>
          <a:xfrm>
            <a:off x="628650" y="6419594"/>
            <a:ext cx="890049" cy="365125"/>
          </a:xfrm>
          <a:prstGeom prst="rect">
            <a:avLst/>
          </a:prstGeom>
        </p:spPr>
        <p:txBody>
          <a:bodyPr vert="horz" lIns="91440" tIns="45720" rIns="91440" bIns="45720" rtlCol="0" anchor="ctr"/>
          <a:lstStyle>
            <a:lvl1pPr algn="l">
              <a:defRPr sz="900">
                <a:solidFill>
                  <a:schemeClr val="bg1"/>
                </a:solidFill>
                <a:latin typeface="Arial" charset="0"/>
                <a:ea typeface="Arial" charset="0"/>
                <a:cs typeface="Arial" charset="0"/>
              </a:defRPr>
            </a:lvl1pPr>
          </a:lstStyle>
          <a:p>
            <a:fld id="{13D35D2D-0581-204E-9D02-504AB7E2B842}" type="datetime1">
              <a:rPr lang="sv-SE" smtClean="0"/>
              <a:t>2022-06-14</a:t>
            </a:fld>
            <a:endParaRPr lang="sv-SE" dirty="0"/>
          </a:p>
        </p:txBody>
      </p:sp>
      <p:sp>
        <p:nvSpPr>
          <p:cNvPr id="8" name="Platshållare för sidfot 7"/>
          <p:cNvSpPr>
            <a:spLocks noGrp="1"/>
          </p:cNvSpPr>
          <p:nvPr>
            <p:ph type="ftr" sz="quarter" idx="3"/>
          </p:nvPr>
        </p:nvSpPr>
        <p:spPr>
          <a:xfrm>
            <a:off x="1669277" y="6419594"/>
            <a:ext cx="3086100" cy="365125"/>
          </a:xfrm>
          <a:prstGeom prst="rect">
            <a:avLst/>
          </a:prstGeom>
        </p:spPr>
        <p:txBody>
          <a:bodyPr vert="horz" lIns="91440" tIns="45720" rIns="91440" bIns="45720" rtlCol="0" anchor="ctr"/>
          <a:lstStyle>
            <a:lvl1pPr algn="l">
              <a:defRPr sz="900">
                <a:solidFill>
                  <a:schemeClr val="bg1"/>
                </a:solidFill>
                <a:latin typeface="Arial" charset="0"/>
                <a:ea typeface="Arial" charset="0"/>
                <a:cs typeface="Arial" charset="0"/>
              </a:defRPr>
            </a:lvl1pPr>
          </a:lstStyle>
          <a:p>
            <a:r>
              <a:rPr lang="sv-SE"/>
              <a:t>Namn | Sammanhang</a:t>
            </a:r>
            <a:endParaRPr lang="sv-SE" dirty="0"/>
          </a:p>
        </p:txBody>
      </p:sp>
    </p:spTree>
    <p:extLst>
      <p:ext uri="{BB962C8B-B14F-4D97-AF65-F5344CB8AC3E}">
        <p14:creationId xmlns:p14="http://schemas.microsoft.com/office/powerpoint/2010/main" val="391640668"/>
      </p:ext>
    </p:extLst>
  </p:cSld>
  <p:clrMap bg1="lt1" tx1="dk1" bg2="lt2" tx2="dk2" accent1="accent1" accent2="accent2" accent3="accent3" accent4="accent4" accent5="accent5" accent6="accent6" hlink="hlink" folHlink="folHlink"/>
  <p:sldLayoutIdLst>
    <p:sldLayoutId id="2147483677" r:id="rId1"/>
    <p:sldLayoutId id="2147483670" r:id="rId2"/>
    <p:sldLayoutId id="2147483672" r:id="rId3"/>
    <p:sldLayoutId id="2147483674" r:id="rId4"/>
    <p:sldLayoutId id="2147483675" r:id="rId5"/>
  </p:sldLayoutIdLst>
  <p:hf sldNum="0" hdr="0"/>
  <p:txStyles>
    <p:titleStyle>
      <a:lvl1pPr algn="ctr" defTabSz="457200" rtl="0" eaLnBrk="1" latinLnBrk="0" hangingPunct="1">
        <a:spcBef>
          <a:spcPct val="0"/>
        </a:spcBef>
        <a:buNone/>
        <a:defRPr sz="28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68000" cy="6876000"/>
          </a:xfrm>
          <a:prstGeom prst="rect">
            <a:avLst/>
          </a:prstGeom>
        </p:spPr>
      </p:pic>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p:txBody>
      </p:sp>
      <p:sp>
        <p:nvSpPr>
          <p:cNvPr id="17" name="Platshållare för datum 1"/>
          <p:cNvSpPr>
            <a:spLocks noGrp="1"/>
          </p:cNvSpPr>
          <p:nvPr>
            <p:ph type="dt" sz="half" idx="2"/>
          </p:nvPr>
        </p:nvSpPr>
        <p:spPr>
          <a:xfrm>
            <a:off x="628650" y="6508254"/>
            <a:ext cx="890049" cy="226714"/>
          </a:xfrm>
          <a:prstGeom prst="rect">
            <a:avLst/>
          </a:prstGeom>
        </p:spPr>
        <p:txBody>
          <a:bodyPr/>
          <a:lstStyle>
            <a:lvl1pPr>
              <a:defRPr sz="900">
                <a:solidFill>
                  <a:schemeClr val="bg1">
                    <a:lumMod val="50000"/>
                  </a:schemeClr>
                </a:solidFill>
                <a:latin typeface="Arial" charset="0"/>
                <a:ea typeface="Arial" charset="0"/>
                <a:cs typeface="Arial" charset="0"/>
              </a:defRPr>
            </a:lvl1pPr>
          </a:lstStyle>
          <a:p>
            <a:fld id="{099BBE1C-59EF-2B4B-8D71-4D0C733EA90D}" type="datetime1">
              <a:rPr lang="sv-SE" smtClean="0"/>
              <a:t>2022-06-14</a:t>
            </a:fld>
            <a:endParaRPr lang="sv-SE" dirty="0"/>
          </a:p>
        </p:txBody>
      </p:sp>
      <p:sp>
        <p:nvSpPr>
          <p:cNvPr id="18" name="Platshållare för sidfot 3"/>
          <p:cNvSpPr>
            <a:spLocks noGrp="1"/>
          </p:cNvSpPr>
          <p:nvPr>
            <p:ph type="ftr" sz="quarter" idx="3"/>
          </p:nvPr>
        </p:nvSpPr>
        <p:spPr>
          <a:xfrm>
            <a:off x="1669277" y="6508254"/>
            <a:ext cx="3086100" cy="226714"/>
          </a:xfrm>
          <a:prstGeom prst="rect">
            <a:avLst/>
          </a:prstGeom>
        </p:spPr>
        <p:txBody>
          <a:bodyPr/>
          <a:lstStyle>
            <a:lvl1pPr>
              <a:defRPr sz="900">
                <a:solidFill>
                  <a:schemeClr val="bg1">
                    <a:lumMod val="50000"/>
                  </a:schemeClr>
                </a:solidFill>
                <a:latin typeface="Arial" charset="0"/>
                <a:ea typeface="Arial" charset="0"/>
                <a:cs typeface="Arial" charset="0"/>
              </a:defRPr>
            </a:lvl1pPr>
          </a:lstStyle>
          <a:p>
            <a:r>
              <a:rPr lang="sv-SE" dirty="0"/>
              <a:t>Namn | Sammanhang</a:t>
            </a:r>
          </a:p>
        </p:txBody>
      </p:sp>
    </p:spTree>
    <p:extLst>
      <p:ext uri="{BB962C8B-B14F-4D97-AF65-F5344CB8AC3E}">
        <p14:creationId xmlns:p14="http://schemas.microsoft.com/office/powerpoint/2010/main" val="3807006190"/>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700" r:id="rId3"/>
    <p:sldLayoutId id="2147483701" r:id="rId4"/>
    <p:sldLayoutId id="2147483702" r:id="rId5"/>
  </p:sldLayoutIdLst>
  <p:hf sldNum="0" hdr="0"/>
  <p:txStyles>
    <p:titleStyle>
      <a:lvl1pPr algn="ctr" defTabSz="457200" rtl="0" eaLnBrk="1" latinLnBrk="0" hangingPunct="1">
        <a:spcBef>
          <a:spcPct val="0"/>
        </a:spcBef>
        <a:buNone/>
        <a:defRPr sz="28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descr="RCC_PPT_en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68000" cy="6876000"/>
          </a:xfrm>
          <a:prstGeom prst="rect">
            <a:avLst/>
          </a:prstGeom>
        </p:spPr>
      </p:pic>
    </p:spTree>
    <p:extLst>
      <p:ext uri="{BB962C8B-B14F-4D97-AF65-F5344CB8AC3E}">
        <p14:creationId xmlns:p14="http://schemas.microsoft.com/office/powerpoint/2010/main" val="453441653"/>
      </p:ext>
    </p:extLst>
  </p:cSld>
  <p:clrMap bg1="lt1" tx1="dk1" bg2="lt2" tx2="dk2" accent1="accent1" accent2="accent2" accent3="accent3" accent4="accent4" accent5="accent5" accent6="accent6" hlink="hlink" folHlink="folHlink"/>
  <p:sldLayoutIdLst>
    <p:sldLayoutId id="2147483690" r:id="rId1"/>
  </p:sldLayoutIdLst>
  <p:hf sldNum="0"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891445"/>
            <a:ext cx="6872466" cy="2057100"/>
          </a:xfrm>
        </p:spPr>
        <p:txBody>
          <a:bodyPr>
            <a:normAutofit fontScale="90000"/>
          </a:bodyPr>
          <a:lstStyle/>
          <a:p>
            <a:r>
              <a:rPr lang="sv-SE" b="0" dirty="0"/>
              <a:t>Uppföljning av den sjukvårdsregionala cancerplanen</a:t>
            </a:r>
            <a:br>
              <a:rPr lang="sv-SE" b="0" dirty="0"/>
            </a:br>
            <a:br>
              <a:rPr lang="sv-SE" b="0" dirty="0"/>
            </a:br>
            <a:r>
              <a:rPr lang="sv-SE" b="0" dirty="0"/>
              <a:t>NRF:s Förbundsdirektion 2022-06-15</a:t>
            </a:r>
            <a:br>
              <a:rPr lang="sv-SE" b="0" dirty="0"/>
            </a:br>
            <a:endParaRPr lang="sv-SE" b="0" dirty="0"/>
          </a:p>
        </p:txBody>
      </p:sp>
      <p:cxnSp>
        <p:nvCxnSpPr>
          <p:cNvPr id="5" name="Rak 4"/>
          <p:cNvCxnSpPr/>
          <p:nvPr/>
        </p:nvCxnSpPr>
        <p:spPr>
          <a:xfrm>
            <a:off x="7579923" y="6058990"/>
            <a:ext cx="0" cy="326436"/>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Platshållare för datum 3"/>
          <p:cNvSpPr>
            <a:spLocks noGrp="1"/>
          </p:cNvSpPr>
          <p:nvPr>
            <p:ph type="dt" sz="half" idx="10"/>
          </p:nvPr>
        </p:nvSpPr>
        <p:spPr>
          <a:xfrm>
            <a:off x="628650" y="6104861"/>
            <a:ext cx="890049" cy="234694"/>
          </a:xfrm>
        </p:spPr>
        <p:txBody>
          <a:bodyPr/>
          <a:lstStyle/>
          <a:p>
            <a:r>
              <a:rPr lang="sv-SE" dirty="0"/>
              <a:t>2022-06-15</a:t>
            </a:r>
          </a:p>
        </p:txBody>
      </p:sp>
      <p:sp>
        <p:nvSpPr>
          <p:cNvPr id="6" name="Platshållare för sidfot 5"/>
          <p:cNvSpPr>
            <a:spLocks noGrp="1"/>
          </p:cNvSpPr>
          <p:nvPr>
            <p:ph type="ftr" sz="quarter" idx="11"/>
          </p:nvPr>
        </p:nvSpPr>
        <p:spPr/>
        <p:txBody>
          <a:bodyPr/>
          <a:lstStyle/>
          <a:p>
            <a:r>
              <a:rPr lang="sv-SE" dirty="0"/>
              <a:t>Anna-Lena Sunesson</a:t>
            </a:r>
          </a:p>
        </p:txBody>
      </p:sp>
    </p:spTree>
    <p:extLst>
      <p:ext uri="{BB962C8B-B14F-4D97-AF65-F5344CB8AC3E}">
        <p14:creationId xmlns:p14="http://schemas.microsoft.com/office/powerpoint/2010/main" val="4083985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8017" y="337085"/>
            <a:ext cx="8107965" cy="678408"/>
          </a:xfrm>
        </p:spPr>
        <p:txBody>
          <a:bodyPr>
            <a:noAutofit/>
          </a:bodyPr>
          <a:lstStyle/>
          <a:p>
            <a:r>
              <a:rPr lang="sv-SE" dirty="0">
                <a:effectLst/>
                <a:latin typeface="Arial" panose="020B0604020202020204" pitchFamily="34" charset="0"/>
                <a:ea typeface="Calibri" panose="020F0502020204030204" pitchFamily="34" charset="0"/>
                <a:cs typeface="Arial" panose="020B0604020202020204" pitchFamily="34" charset="0"/>
              </a:rPr>
              <a:t>Förstärkning av kompetens och resurser för cancervården i hela sjukvårdsregionen </a:t>
            </a:r>
            <a:endParaRPr lang="sv-SE" dirty="0">
              <a:latin typeface="Arial" panose="020B0604020202020204" pitchFamily="34" charset="0"/>
              <a:cs typeface="Arial" panose="020B0604020202020204" pitchFamily="34" charset="0"/>
            </a:endParaRPr>
          </a:p>
        </p:txBody>
      </p:sp>
      <p:sp>
        <p:nvSpPr>
          <p:cNvPr id="3" name="Platshållare för innehåll 2"/>
          <p:cNvSpPr>
            <a:spLocks noGrp="1"/>
          </p:cNvSpPr>
          <p:nvPr>
            <p:ph idx="1"/>
          </p:nvPr>
        </p:nvSpPr>
        <p:spPr>
          <a:xfrm>
            <a:off x="518017" y="1352195"/>
            <a:ext cx="8107965" cy="5168720"/>
          </a:xfrm>
        </p:spPr>
        <p:txBody>
          <a:bodyPr>
            <a:noAutofit/>
          </a:bodyPr>
          <a:lstStyle/>
          <a:p>
            <a:pPr marL="0" indent="0">
              <a:lnSpc>
                <a:spcPct val="115000"/>
              </a:lnSpc>
              <a:buNone/>
            </a:pPr>
            <a:r>
              <a:rPr lang="sv-SE" sz="2000" b="1" i="1" dirty="0">
                <a:latin typeface="Arial" panose="020B0604020202020204" pitchFamily="34" charset="0"/>
                <a:ea typeface="Arial" panose="020B0604020202020204" pitchFamily="34" charset="0"/>
                <a:cs typeface="Arial" panose="020B0604020202020204" pitchFamily="34" charset="0"/>
              </a:rPr>
              <a:t>Ö</a:t>
            </a:r>
            <a:r>
              <a:rPr lang="la-Latn" sz="2000" b="1" i="1" dirty="0">
                <a:effectLst/>
                <a:latin typeface="Arial" panose="020B0604020202020204" pitchFamily="34" charset="0"/>
                <a:ea typeface="Arial" panose="020B0604020202020204" pitchFamily="34" charset="0"/>
                <a:cs typeface="Arial" panose="020B0604020202020204" pitchFamily="34" charset="0"/>
              </a:rPr>
              <a:t>vergripande mål</a:t>
            </a:r>
            <a:r>
              <a:rPr lang="sv-SE" sz="2000" b="1" i="1" dirty="0">
                <a:effectLst/>
                <a:latin typeface="Arial" panose="020B0604020202020204" pitchFamily="34" charset="0"/>
                <a:ea typeface="Arial" panose="020B0604020202020204" pitchFamily="34" charset="0"/>
                <a:cs typeface="Arial" panose="020B0604020202020204" pitchFamily="34" charset="0"/>
              </a:rPr>
              <a:t>: </a:t>
            </a:r>
            <a:r>
              <a:rPr lang="sv-SE" sz="2000" i="1" dirty="0">
                <a:latin typeface="Arial" panose="020B0604020202020204" pitchFamily="34" charset="0"/>
                <a:ea typeface="Arial" panose="020B0604020202020204" pitchFamily="34" charset="0"/>
                <a:cs typeface="Arial" panose="020B0604020202020204" pitchFamily="34" charset="0"/>
              </a:rPr>
              <a:t>S</a:t>
            </a:r>
            <a:r>
              <a:rPr lang="sv-SE" sz="2000" i="1" dirty="0">
                <a:effectLst/>
                <a:latin typeface="Arial" panose="020B0604020202020204" pitchFamily="34" charset="0"/>
                <a:ea typeface="Calibri" panose="020F0502020204030204" pitchFamily="34" charset="0"/>
                <a:cs typeface="Arial" panose="020B0604020202020204" pitchFamily="34" charset="0"/>
              </a:rPr>
              <a:t>äkerställa resurser och tillgång till kompetens inom de specialiteter som handlägger cancerpatienter inom hela norra sjukvårdsregionen, så att behandlingen är likvärdig, säker och av hög kvalitet. Onkologisk specialistkompetens behöver finnas vid samtliga länssjukhus.</a:t>
            </a:r>
          </a:p>
          <a:p>
            <a:pPr marL="0" indent="0">
              <a:lnSpc>
                <a:spcPct val="115000"/>
              </a:lnSpc>
              <a:buNone/>
            </a:pPr>
            <a:endParaRPr lang="sv-SE" sz="2000" i="1" dirty="0">
              <a:latin typeface="Arial" panose="020B0604020202020204" pitchFamily="34" charset="0"/>
              <a:ea typeface="Arial" panose="020B0604020202020204" pitchFamily="34" charset="0"/>
              <a:cs typeface="Arial" panose="020B0604020202020204" pitchFamily="34" charset="0"/>
            </a:endParaRPr>
          </a:p>
          <a:p>
            <a:pPr>
              <a:spcBef>
                <a:spcPts val="1200"/>
              </a:spcBef>
            </a:pPr>
            <a:r>
              <a:rPr lang="sv-SE" sz="2000" b="1" dirty="0">
                <a:latin typeface="Arial" panose="020B0604020202020204" pitchFamily="34" charset="0"/>
                <a:ea typeface="Arial" panose="020B0604020202020204" pitchFamily="34" charset="0"/>
                <a:cs typeface="Arial" panose="020B0604020202020204" pitchFamily="34" charset="0"/>
              </a:rPr>
              <a:t>Generell kompetensbrist</a:t>
            </a:r>
          </a:p>
          <a:p>
            <a:pPr marL="0" indent="0">
              <a:spcBef>
                <a:spcPts val="1200"/>
              </a:spcBef>
              <a:buNone/>
            </a:pPr>
            <a:r>
              <a:rPr lang="sv-SE" sz="2000" b="1" dirty="0">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	 </a:t>
            </a:r>
            <a:r>
              <a:rPr lang="sv-SE" sz="2000" dirty="0">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brist på vårdplatser</a:t>
            </a:r>
            <a:br>
              <a:rPr lang="sv-SE" sz="2000" dirty="0">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br>
            <a:r>
              <a:rPr lang="sv-SE" sz="2000" dirty="0">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	 brist på operationsresurser</a:t>
            </a:r>
            <a:br>
              <a:rPr lang="sv-SE" sz="2000" dirty="0">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br>
            <a:r>
              <a:rPr lang="sv-SE" sz="2000" dirty="0">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	 längre väntetider</a:t>
            </a:r>
            <a:br>
              <a:rPr lang="sv-SE" sz="2000" dirty="0">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br>
            <a:r>
              <a:rPr lang="sv-SE" sz="2000" dirty="0">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	 </a:t>
            </a:r>
            <a:r>
              <a:rPr lang="sv-SE" sz="2000" dirty="0">
                <a:effectLst/>
                <a:latin typeface="Arial" panose="020B0604020202020204" pitchFamily="34" charset="0"/>
                <a:ea typeface="MS Mincho" panose="02020609040205080304" pitchFamily="49" charset="-128"/>
                <a:cs typeface="Arial" panose="020B0604020202020204" pitchFamily="34" charset="0"/>
              </a:rPr>
              <a:t>cancerpatienter som skulle kunnat opereras inom sjukvårds-</a:t>
            </a:r>
            <a:br>
              <a:rPr lang="sv-SE" sz="2000" dirty="0">
                <a:effectLst/>
                <a:latin typeface="Arial" panose="020B0604020202020204" pitchFamily="34" charset="0"/>
                <a:ea typeface="MS Mincho" panose="02020609040205080304" pitchFamily="49" charset="-128"/>
                <a:cs typeface="Arial" panose="020B0604020202020204" pitchFamily="34" charset="0"/>
              </a:rPr>
            </a:br>
            <a:r>
              <a:rPr lang="sv-SE" sz="2000" dirty="0">
                <a:effectLst/>
                <a:latin typeface="Arial" panose="020B0604020202020204" pitchFamily="34" charset="0"/>
                <a:ea typeface="MS Mincho" panose="02020609040205080304" pitchFamily="49" charset="-128"/>
                <a:cs typeface="Arial" panose="020B0604020202020204" pitchFamily="34" charset="0"/>
              </a:rPr>
              <a:t>	     regionen behöver ibland skickas till andra regioner</a:t>
            </a:r>
            <a:endParaRPr lang="sv-SE" sz="2000" dirty="0">
              <a:effectLst/>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b="0" i="0" u="none" strike="noStrike" baseline="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a:p>
            <a:pPr marL="0" indent="0">
              <a:buNone/>
            </a:pPr>
            <a:br>
              <a:rPr lang="sv-SE" sz="2000" dirty="0">
                <a:latin typeface="Arial" panose="020B0604020202020204" pitchFamily="34" charset="0"/>
                <a:ea typeface="Arial" panose="020B0604020202020204" pitchFamily="34" charset="0"/>
                <a:cs typeface="Arial" panose="020B0604020202020204" pitchFamily="34" charset="0"/>
              </a:rPr>
            </a:br>
            <a:endParaRPr lang="sv-SE" sz="2000" dirty="0">
              <a:latin typeface="Arial" panose="020B0604020202020204" pitchFamily="34" charset="0"/>
              <a:ea typeface="Arial" panose="020B0604020202020204" pitchFamily="34" charset="0"/>
              <a:cs typeface="Arial" panose="020B0604020202020204" pitchFamily="34" charset="0"/>
            </a:endParaRPr>
          </a:p>
          <a:p>
            <a:endParaRPr lang="sv-SE" sz="2000" dirty="0">
              <a:latin typeface="Arial" panose="020B0604020202020204" pitchFamily="34" charset="0"/>
              <a:ea typeface="Arial" panose="020B0604020202020204" pitchFamily="34" charset="0"/>
              <a:cs typeface="Arial" panose="020B0604020202020204" pitchFamily="34" charset="0"/>
            </a:endParaRPr>
          </a:p>
          <a:p>
            <a:endParaRPr lang="sv-SE" sz="2000" dirty="0">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p>
        </p:txBody>
      </p:sp>
    </p:spTree>
    <p:extLst>
      <p:ext uri="{BB962C8B-B14F-4D97-AF65-F5344CB8AC3E}">
        <p14:creationId xmlns:p14="http://schemas.microsoft.com/office/powerpoint/2010/main" val="126813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8017" y="346684"/>
            <a:ext cx="8107965" cy="678408"/>
          </a:xfrm>
        </p:spPr>
        <p:txBody>
          <a:bodyPr>
            <a:noAutofit/>
          </a:bodyPr>
          <a:lstStyle/>
          <a:p>
            <a:r>
              <a:rPr lang="sv-SE" dirty="0">
                <a:effectLst/>
                <a:latin typeface="Arial" panose="020B0604020202020204" pitchFamily="34" charset="0"/>
                <a:ea typeface="Calibri" panose="020F0502020204030204" pitchFamily="34" charset="0"/>
                <a:cs typeface="Arial" panose="020B0604020202020204" pitchFamily="34" charset="0"/>
              </a:rPr>
              <a:t>Förstärkning av kompetens och resurser för cancervården i hela sjukvårdsregionen </a:t>
            </a:r>
            <a:endParaRPr lang="sv-SE" dirty="0">
              <a:latin typeface="Arial" panose="020B0604020202020204" pitchFamily="34" charset="0"/>
              <a:cs typeface="Arial" panose="020B0604020202020204" pitchFamily="34" charset="0"/>
            </a:endParaRPr>
          </a:p>
        </p:txBody>
      </p:sp>
      <p:sp>
        <p:nvSpPr>
          <p:cNvPr id="3" name="Platshållare för innehåll 2"/>
          <p:cNvSpPr>
            <a:spLocks noGrp="1"/>
          </p:cNvSpPr>
          <p:nvPr>
            <p:ph idx="1"/>
          </p:nvPr>
        </p:nvSpPr>
        <p:spPr>
          <a:xfrm>
            <a:off x="577490" y="1404234"/>
            <a:ext cx="8107965" cy="5168720"/>
          </a:xfrm>
        </p:spPr>
        <p:txBody>
          <a:bodyPr>
            <a:noAutofit/>
          </a:bodyPr>
          <a:lstStyle/>
          <a:p>
            <a:pPr marL="0" indent="0">
              <a:spcBef>
                <a:spcPts val="1200"/>
              </a:spcBef>
              <a:buNone/>
            </a:pPr>
            <a:r>
              <a:rPr lang="sv-SE" sz="2000" dirty="0">
                <a:latin typeface="Arial" panose="020B0604020202020204" pitchFamily="34" charset="0"/>
                <a:ea typeface="Arial" panose="020B0604020202020204" pitchFamily="34" charset="0"/>
                <a:cs typeface="Arial" panose="020B0604020202020204" pitchFamily="34" charset="0"/>
              </a:rPr>
              <a:t>Forts.</a:t>
            </a:r>
          </a:p>
          <a:p>
            <a:pPr>
              <a:spcBef>
                <a:spcPts val="1200"/>
              </a:spcBef>
            </a:pPr>
            <a:r>
              <a:rPr lang="sv-SE" sz="2000" dirty="0">
                <a:latin typeface="Arial" panose="020B0604020202020204" pitchFamily="34" charset="0"/>
                <a:ea typeface="Arial" panose="020B0604020202020204" pitchFamily="34" charset="0"/>
                <a:cs typeface="Arial" panose="020B0604020202020204" pitchFamily="34" charset="0"/>
              </a:rPr>
              <a:t>Lungcancervården är eftersatt och har långa utredningstider fr.a. i RV och RVN</a:t>
            </a:r>
          </a:p>
          <a:p>
            <a:pPr>
              <a:spcBef>
                <a:spcPts val="1200"/>
              </a:spcBef>
            </a:pPr>
            <a:r>
              <a:rPr lang="sv-SE" sz="2000" dirty="0">
                <a:latin typeface="Arial" panose="020B0604020202020204" pitchFamily="34" charset="0"/>
                <a:ea typeface="Arial" panose="020B0604020202020204" pitchFamily="34" charset="0"/>
                <a:cs typeface="Arial" panose="020B0604020202020204" pitchFamily="34" charset="0"/>
              </a:rPr>
              <a:t>Bröstcancer: stora variationer i väntetider inom sjukvårdsregionen. Låg andel direktrekonstruktioner jämfört med riket. </a:t>
            </a:r>
          </a:p>
          <a:p>
            <a:pPr>
              <a:spcBef>
                <a:spcPts val="1200"/>
              </a:spcBef>
            </a:pPr>
            <a:r>
              <a:rPr lang="sv-SE" sz="2000" dirty="0">
                <a:latin typeface="Arial" panose="020B0604020202020204" pitchFamily="34" charset="0"/>
                <a:ea typeface="Arial" panose="020B0604020202020204" pitchFamily="34" charset="0"/>
                <a:cs typeface="Arial" panose="020B0604020202020204" pitchFamily="34" charset="0"/>
              </a:rPr>
              <a:t>Pågående arbete med uppbyggnad av onkologiska enheter med fast egen personal i RN och RJH är mycket viktig och behöver fortsatt prioriteras.</a:t>
            </a:r>
          </a:p>
          <a:p>
            <a:pPr>
              <a:spcBef>
                <a:spcPts val="1200"/>
              </a:spcBef>
            </a:pPr>
            <a:r>
              <a:rPr lang="sv-SE" sz="2000" dirty="0">
                <a:latin typeface="Arial" panose="020B0604020202020204" pitchFamily="34" charset="0"/>
                <a:ea typeface="Arial" panose="020B0604020202020204" pitchFamily="34" charset="0"/>
                <a:cs typeface="Arial" panose="020B0604020202020204" pitchFamily="34" charset="0"/>
              </a:rPr>
              <a:t>Stark cancerforskning, i hög grad koncentrerad till Umeå. Behöver stärkas på läns- och länsdelssjukhus, viktigt för rekrytering och verksamhetsutveckling.</a:t>
            </a:r>
          </a:p>
          <a:p>
            <a:endParaRPr lang="sv-SE" sz="2000" b="0" i="0" u="none" strike="noStrike" baseline="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a:p>
            <a:pPr marL="0" indent="0">
              <a:buNone/>
            </a:pPr>
            <a:br>
              <a:rPr lang="sv-SE" sz="2000" dirty="0">
                <a:latin typeface="Arial" panose="020B0604020202020204" pitchFamily="34" charset="0"/>
                <a:ea typeface="Arial" panose="020B0604020202020204" pitchFamily="34" charset="0"/>
                <a:cs typeface="Arial" panose="020B0604020202020204" pitchFamily="34" charset="0"/>
              </a:rPr>
            </a:br>
            <a:endParaRPr lang="sv-SE" sz="2000" dirty="0">
              <a:latin typeface="Arial" panose="020B0604020202020204" pitchFamily="34" charset="0"/>
              <a:ea typeface="Arial" panose="020B0604020202020204" pitchFamily="34" charset="0"/>
              <a:cs typeface="Arial" panose="020B0604020202020204" pitchFamily="34" charset="0"/>
            </a:endParaRPr>
          </a:p>
          <a:p>
            <a:endParaRPr lang="sv-SE" sz="2000" dirty="0">
              <a:latin typeface="Arial" panose="020B0604020202020204" pitchFamily="34" charset="0"/>
              <a:ea typeface="Arial" panose="020B0604020202020204" pitchFamily="34" charset="0"/>
              <a:cs typeface="Arial" panose="020B0604020202020204" pitchFamily="34" charset="0"/>
            </a:endParaRPr>
          </a:p>
          <a:p>
            <a:endParaRPr lang="sv-SE" sz="2000" dirty="0">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p>
        </p:txBody>
      </p:sp>
    </p:spTree>
    <p:extLst>
      <p:ext uri="{BB962C8B-B14F-4D97-AF65-F5344CB8AC3E}">
        <p14:creationId xmlns:p14="http://schemas.microsoft.com/office/powerpoint/2010/main" val="3966061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8017" y="383855"/>
            <a:ext cx="7754445" cy="678408"/>
          </a:xfrm>
        </p:spPr>
        <p:txBody>
          <a:bodyPr/>
          <a:lstStyle/>
          <a:p>
            <a:r>
              <a:rPr lang="sv-SE" dirty="0"/>
              <a:t>Kunskapsstyrning</a:t>
            </a:r>
          </a:p>
        </p:txBody>
      </p:sp>
      <p:sp>
        <p:nvSpPr>
          <p:cNvPr id="3" name="Platshållare för innehåll 2"/>
          <p:cNvSpPr>
            <a:spLocks noGrp="1"/>
          </p:cNvSpPr>
          <p:nvPr>
            <p:ph idx="1"/>
          </p:nvPr>
        </p:nvSpPr>
        <p:spPr>
          <a:xfrm>
            <a:off x="518017" y="1062263"/>
            <a:ext cx="8484734" cy="5168720"/>
          </a:xfrm>
        </p:spPr>
        <p:txBody>
          <a:bodyPr>
            <a:noAutofit/>
          </a:bodyPr>
          <a:lstStyle/>
          <a:p>
            <a:pPr marL="0" indent="0">
              <a:lnSpc>
                <a:spcPct val="115000"/>
              </a:lnSpc>
              <a:buNone/>
            </a:pPr>
            <a:r>
              <a:rPr lang="sv-SE" sz="2000" b="1" i="1" dirty="0">
                <a:latin typeface="Arial" panose="020B0604020202020204" pitchFamily="34" charset="0"/>
                <a:ea typeface="Arial" panose="020B0604020202020204" pitchFamily="34" charset="0"/>
                <a:cs typeface="Arial" panose="020B0604020202020204" pitchFamily="34" charset="0"/>
              </a:rPr>
              <a:t>Ö</a:t>
            </a:r>
            <a:r>
              <a:rPr lang="la-Latn" sz="2000" b="1" i="1" dirty="0">
                <a:effectLst/>
                <a:latin typeface="Arial" panose="020B0604020202020204" pitchFamily="34" charset="0"/>
                <a:ea typeface="Arial" panose="020B0604020202020204" pitchFamily="34" charset="0"/>
                <a:cs typeface="Arial" panose="020B0604020202020204" pitchFamily="34" charset="0"/>
              </a:rPr>
              <a:t>vergripande mål</a:t>
            </a:r>
            <a:r>
              <a:rPr lang="sv-SE" sz="2000" b="1" i="1" dirty="0">
                <a:effectLst/>
                <a:latin typeface="Arial" panose="020B0604020202020204" pitchFamily="34" charset="0"/>
                <a:ea typeface="Arial" panose="020B0604020202020204" pitchFamily="34" charset="0"/>
                <a:cs typeface="Arial" panose="020B0604020202020204" pitchFamily="34" charset="0"/>
              </a:rPr>
              <a:t>: </a:t>
            </a:r>
            <a:r>
              <a:rPr lang="sv-SE" sz="2000" i="1" dirty="0">
                <a:latin typeface="Arial" panose="020B0604020202020204" pitchFamily="34" charset="0"/>
                <a:ea typeface="Arial" panose="020B0604020202020204" pitchFamily="34" charset="0"/>
                <a:cs typeface="Arial" panose="020B0604020202020204" pitchFamily="34" charset="0"/>
              </a:rPr>
              <a:t>D</a:t>
            </a:r>
            <a:r>
              <a:rPr lang="sv-SE" sz="2000" i="1" dirty="0">
                <a:effectLst/>
                <a:latin typeface="Arial" panose="020B0604020202020204" pitchFamily="34" charset="0"/>
                <a:ea typeface="Calibri" panose="020F0502020204030204" pitchFamily="34" charset="0"/>
                <a:cs typeface="Arial" panose="020B0604020202020204" pitchFamily="34" charset="0"/>
              </a:rPr>
              <a:t>en bästa kunskapen ska finnas tillgänglig och användas i varje patientmöte. </a:t>
            </a:r>
            <a:r>
              <a:rPr lang="sv-SE" sz="2000" i="1" dirty="0">
                <a:effectLst/>
                <a:latin typeface="Arial" panose="020B0604020202020204" pitchFamily="34" charset="0"/>
                <a:ea typeface="Times New Roman" panose="02020603050405020304" pitchFamily="18" charset="0"/>
                <a:cs typeface="Arial" panose="020B0604020202020204" pitchFamily="34" charset="0"/>
              </a:rPr>
              <a:t>Det innefattar bland annat implementering av nationella vårdprogram och SVF och </a:t>
            </a:r>
            <a:r>
              <a:rPr lang="sv-SE" sz="2000" i="1" dirty="0">
                <a:effectLst/>
                <a:latin typeface="Arial" panose="020B0604020202020204" pitchFamily="34" charset="0"/>
                <a:ea typeface="Calibri" panose="020F0502020204030204" pitchFamily="34" charset="0"/>
                <a:cs typeface="Arial" panose="020B0604020202020204" pitchFamily="34" charset="0"/>
              </a:rPr>
              <a:t>korrekt och effektiv inrapportering till kvalitetsregister.</a:t>
            </a:r>
            <a:r>
              <a:rPr lang="sv-SE" sz="2000" i="1" dirty="0">
                <a:effectLst/>
                <a:latin typeface="Arial" panose="020B0604020202020204" pitchFamily="34" charset="0"/>
                <a:ea typeface="Times New Roman" panose="02020603050405020304" pitchFamily="18" charset="0"/>
                <a:cs typeface="Arial" panose="020B0604020202020204" pitchFamily="34" charset="0"/>
              </a:rPr>
              <a:t> </a:t>
            </a:r>
            <a:endParaRPr lang="sv-SE" sz="2000" i="1" dirty="0">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effectLst/>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effectLst/>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effectLst/>
              <a:latin typeface="Arial" panose="020B0604020202020204" pitchFamily="34" charset="0"/>
              <a:ea typeface="Arial" panose="020B0604020202020204" pitchFamily="34" charset="0"/>
              <a:cs typeface="Arial" panose="020B0604020202020204" pitchFamily="34" charset="0"/>
            </a:endParaRPr>
          </a:p>
          <a:p>
            <a:pPr marL="0" indent="0">
              <a:buNone/>
            </a:pPr>
            <a:br>
              <a:rPr lang="sv-SE" sz="2000" dirty="0">
                <a:latin typeface="Arial" panose="020B0604020202020204" pitchFamily="34" charset="0"/>
                <a:ea typeface="Arial" panose="020B0604020202020204" pitchFamily="34" charset="0"/>
                <a:cs typeface="Arial" panose="020B0604020202020204" pitchFamily="34" charset="0"/>
              </a:rPr>
            </a:br>
            <a:endParaRPr lang="sv-SE" sz="2000" b="0" i="0" u="none" strike="noStrike" baseline="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a:p>
            <a:pPr marL="0" indent="0">
              <a:buNone/>
            </a:pPr>
            <a:br>
              <a:rPr lang="sv-SE" sz="2000" dirty="0">
                <a:latin typeface="Arial" panose="020B0604020202020204" pitchFamily="34" charset="0"/>
                <a:ea typeface="Arial" panose="020B0604020202020204" pitchFamily="34" charset="0"/>
                <a:cs typeface="Arial" panose="020B0604020202020204" pitchFamily="34" charset="0"/>
              </a:rPr>
            </a:br>
            <a:endParaRPr lang="sv-SE" sz="2000" dirty="0">
              <a:latin typeface="Arial" panose="020B0604020202020204" pitchFamily="34" charset="0"/>
              <a:ea typeface="Arial" panose="020B0604020202020204" pitchFamily="34" charset="0"/>
              <a:cs typeface="Arial" panose="020B0604020202020204" pitchFamily="34" charset="0"/>
            </a:endParaRPr>
          </a:p>
          <a:p>
            <a:endParaRPr lang="sv-SE" sz="2000" dirty="0">
              <a:latin typeface="Arial" panose="020B0604020202020204" pitchFamily="34" charset="0"/>
              <a:ea typeface="Arial" panose="020B0604020202020204" pitchFamily="34" charset="0"/>
              <a:cs typeface="Arial" panose="020B0604020202020204" pitchFamily="34" charset="0"/>
            </a:endParaRPr>
          </a:p>
          <a:p>
            <a:endParaRPr lang="sv-SE" sz="2000" dirty="0">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p>
        </p:txBody>
      </p:sp>
      <p:graphicFrame>
        <p:nvGraphicFramePr>
          <p:cNvPr id="4" name="Tabell 3">
            <a:extLst>
              <a:ext uri="{FF2B5EF4-FFF2-40B4-BE49-F238E27FC236}">
                <a16:creationId xmlns:a16="http://schemas.microsoft.com/office/drawing/2014/main" id="{30E104AC-B034-F87E-5E3F-8A0FB633E44C}"/>
              </a:ext>
            </a:extLst>
          </p:cNvPr>
          <p:cNvGraphicFramePr>
            <a:graphicFrameLocks noGrp="1"/>
          </p:cNvGraphicFramePr>
          <p:nvPr>
            <p:extLst>
              <p:ext uri="{D42A27DB-BD31-4B8C-83A1-F6EECF244321}">
                <p14:modId xmlns:p14="http://schemas.microsoft.com/office/powerpoint/2010/main" val="1157702828"/>
              </p:ext>
            </p:extLst>
          </p:nvPr>
        </p:nvGraphicFramePr>
        <p:xfrm>
          <a:off x="584924" y="3436261"/>
          <a:ext cx="7622373" cy="2615137"/>
        </p:xfrm>
        <a:graphic>
          <a:graphicData uri="http://schemas.openxmlformats.org/drawingml/2006/table">
            <a:tbl>
              <a:tblPr firstRow="1" bandRow="1" bandCol="1">
                <a:tableStyleId>{5C22544A-7EE6-4342-B048-85BDC9FD1C3A}</a:tableStyleId>
              </a:tblPr>
              <a:tblGrid>
                <a:gridCol w="4113456">
                  <a:extLst>
                    <a:ext uri="{9D8B030D-6E8A-4147-A177-3AD203B41FA5}">
                      <a16:colId xmlns:a16="http://schemas.microsoft.com/office/drawing/2014/main" val="305141589"/>
                    </a:ext>
                  </a:extLst>
                </a:gridCol>
                <a:gridCol w="1739591">
                  <a:extLst>
                    <a:ext uri="{9D8B030D-6E8A-4147-A177-3AD203B41FA5}">
                      <a16:colId xmlns:a16="http://schemas.microsoft.com/office/drawing/2014/main" val="3141108929"/>
                    </a:ext>
                  </a:extLst>
                </a:gridCol>
                <a:gridCol w="1769326">
                  <a:extLst>
                    <a:ext uri="{9D8B030D-6E8A-4147-A177-3AD203B41FA5}">
                      <a16:colId xmlns:a16="http://schemas.microsoft.com/office/drawing/2014/main" val="3267732265"/>
                    </a:ext>
                  </a:extLst>
                </a:gridCol>
              </a:tblGrid>
              <a:tr h="373591">
                <a:tc>
                  <a:txBody>
                    <a:bodyPr/>
                    <a:lstStyle/>
                    <a:p>
                      <a:pPr>
                        <a:spcBef>
                          <a:spcPts val="200"/>
                        </a:spcBef>
                        <a:spcAft>
                          <a:spcPts val="600"/>
                        </a:spcAft>
                      </a:pPr>
                      <a:r>
                        <a:rPr lang="sv-SE" sz="2000">
                          <a:effectLst/>
                          <a:latin typeface="Arial" panose="020B0604020202020204" pitchFamily="34" charset="0"/>
                          <a:cs typeface="Arial" panose="020B0604020202020204" pitchFamily="34" charset="0"/>
                        </a:rPr>
                        <a:t> </a:t>
                      </a:r>
                      <a:endParaRPr lang="sv-SE" sz="2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36195" marB="0"/>
                </a:tc>
                <a:tc>
                  <a:txBody>
                    <a:bodyPr/>
                    <a:lstStyle/>
                    <a:p>
                      <a:pPr>
                        <a:spcBef>
                          <a:spcPts val="200"/>
                        </a:spcBef>
                        <a:spcAft>
                          <a:spcPts val="600"/>
                        </a:spcAft>
                      </a:pPr>
                      <a:r>
                        <a:rPr lang="en-GB" sz="2000">
                          <a:effectLst/>
                          <a:latin typeface="Arial" panose="020B0604020202020204" pitchFamily="34" charset="0"/>
                          <a:cs typeface="Arial" panose="020B0604020202020204" pitchFamily="34" charset="0"/>
                        </a:rPr>
                        <a:t>2020</a:t>
                      </a:r>
                      <a:endParaRPr lang="sv-SE" sz="2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36195" marB="0"/>
                </a:tc>
                <a:tc>
                  <a:txBody>
                    <a:bodyPr/>
                    <a:lstStyle/>
                    <a:p>
                      <a:pPr>
                        <a:spcBef>
                          <a:spcPts val="200"/>
                        </a:spcBef>
                        <a:spcAft>
                          <a:spcPts val="600"/>
                        </a:spcAft>
                      </a:pPr>
                      <a:r>
                        <a:rPr lang="en-GB" sz="2000">
                          <a:effectLst/>
                          <a:latin typeface="Arial" panose="020B0604020202020204" pitchFamily="34" charset="0"/>
                          <a:cs typeface="Arial" panose="020B0604020202020204" pitchFamily="34" charset="0"/>
                        </a:rPr>
                        <a:t>2021</a:t>
                      </a:r>
                      <a:endParaRPr lang="sv-SE" sz="2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36195" marB="0"/>
                </a:tc>
                <a:extLst>
                  <a:ext uri="{0D108BD9-81ED-4DB2-BD59-A6C34878D82A}">
                    <a16:rowId xmlns:a16="http://schemas.microsoft.com/office/drawing/2014/main" val="2706201722"/>
                  </a:ext>
                </a:extLst>
              </a:tr>
              <a:tr h="373591">
                <a:tc>
                  <a:txBody>
                    <a:bodyPr/>
                    <a:lstStyle/>
                    <a:p>
                      <a:pPr>
                        <a:spcBef>
                          <a:spcPts val="200"/>
                        </a:spcBef>
                        <a:spcAft>
                          <a:spcPts val="600"/>
                        </a:spcAft>
                      </a:pPr>
                      <a:r>
                        <a:rPr lang="en-GB" sz="2000">
                          <a:effectLst/>
                          <a:latin typeface="Arial" panose="020B0604020202020204" pitchFamily="34" charset="0"/>
                          <a:cs typeface="Arial" panose="020B0604020202020204" pitchFamily="34" charset="0"/>
                        </a:rPr>
                        <a:t>Riket</a:t>
                      </a:r>
                      <a:endParaRPr lang="sv-SE" sz="2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36195" marB="0"/>
                </a:tc>
                <a:tc>
                  <a:txBody>
                    <a:bodyPr/>
                    <a:lstStyle/>
                    <a:p>
                      <a:pPr>
                        <a:spcBef>
                          <a:spcPts val="200"/>
                        </a:spcBef>
                        <a:spcAft>
                          <a:spcPts val="600"/>
                        </a:spcAft>
                      </a:pPr>
                      <a:r>
                        <a:rPr lang="en-GB" sz="2000">
                          <a:effectLst/>
                          <a:latin typeface="Arial" panose="020B0604020202020204" pitchFamily="34" charset="0"/>
                          <a:cs typeface="Arial" panose="020B0604020202020204" pitchFamily="34" charset="0"/>
                        </a:rPr>
                        <a:t>73 %</a:t>
                      </a:r>
                      <a:endParaRPr lang="sv-SE" sz="2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36195" marB="0"/>
                </a:tc>
                <a:tc>
                  <a:txBody>
                    <a:bodyPr/>
                    <a:lstStyle/>
                    <a:p>
                      <a:pPr>
                        <a:spcBef>
                          <a:spcPts val="200"/>
                        </a:spcBef>
                        <a:spcAft>
                          <a:spcPts val="600"/>
                        </a:spcAft>
                      </a:pPr>
                      <a:r>
                        <a:rPr lang="en-GB" sz="2000" dirty="0">
                          <a:effectLst/>
                          <a:latin typeface="Arial" panose="020B0604020202020204" pitchFamily="34" charset="0"/>
                          <a:cs typeface="Arial" panose="020B0604020202020204" pitchFamily="34" charset="0"/>
                        </a:rPr>
                        <a:t>75 %</a:t>
                      </a:r>
                      <a:endParaRPr lang="sv-SE" sz="2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36195" marB="0"/>
                </a:tc>
                <a:extLst>
                  <a:ext uri="{0D108BD9-81ED-4DB2-BD59-A6C34878D82A}">
                    <a16:rowId xmlns:a16="http://schemas.microsoft.com/office/drawing/2014/main" val="2421432764"/>
                  </a:ext>
                </a:extLst>
              </a:tr>
              <a:tr h="373591">
                <a:tc>
                  <a:txBody>
                    <a:bodyPr/>
                    <a:lstStyle/>
                    <a:p>
                      <a:pPr>
                        <a:spcBef>
                          <a:spcPts val="200"/>
                        </a:spcBef>
                        <a:spcAft>
                          <a:spcPts val="600"/>
                        </a:spcAft>
                      </a:pPr>
                      <a:r>
                        <a:rPr lang="en-GB" sz="2000">
                          <a:effectLst/>
                          <a:latin typeface="Arial" panose="020B0604020202020204" pitchFamily="34" charset="0"/>
                          <a:cs typeface="Arial" panose="020B0604020202020204" pitchFamily="34" charset="0"/>
                        </a:rPr>
                        <a:t>Norra sjukvårdsregionen</a:t>
                      </a:r>
                      <a:endParaRPr lang="sv-SE" sz="2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36195" marB="0"/>
                </a:tc>
                <a:tc>
                  <a:txBody>
                    <a:bodyPr/>
                    <a:lstStyle/>
                    <a:p>
                      <a:pPr>
                        <a:spcBef>
                          <a:spcPts val="200"/>
                        </a:spcBef>
                        <a:spcAft>
                          <a:spcPts val="600"/>
                        </a:spcAft>
                      </a:pPr>
                      <a:r>
                        <a:rPr lang="en-GB" sz="2000">
                          <a:effectLst/>
                          <a:latin typeface="Arial" panose="020B0604020202020204" pitchFamily="34" charset="0"/>
                          <a:cs typeface="Arial" panose="020B0604020202020204" pitchFamily="34" charset="0"/>
                        </a:rPr>
                        <a:t>70 %</a:t>
                      </a:r>
                      <a:endParaRPr lang="sv-SE" sz="2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36195" marB="0"/>
                </a:tc>
                <a:tc>
                  <a:txBody>
                    <a:bodyPr/>
                    <a:lstStyle/>
                    <a:p>
                      <a:pPr>
                        <a:spcBef>
                          <a:spcPts val="200"/>
                        </a:spcBef>
                        <a:spcAft>
                          <a:spcPts val="600"/>
                        </a:spcAft>
                      </a:pPr>
                      <a:r>
                        <a:rPr lang="en-GB" sz="2000">
                          <a:effectLst/>
                          <a:latin typeface="Arial" panose="020B0604020202020204" pitchFamily="34" charset="0"/>
                          <a:cs typeface="Arial" panose="020B0604020202020204" pitchFamily="34" charset="0"/>
                        </a:rPr>
                        <a:t>71 %</a:t>
                      </a:r>
                      <a:endParaRPr lang="sv-SE" sz="2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36195" marB="0"/>
                </a:tc>
                <a:extLst>
                  <a:ext uri="{0D108BD9-81ED-4DB2-BD59-A6C34878D82A}">
                    <a16:rowId xmlns:a16="http://schemas.microsoft.com/office/drawing/2014/main" val="2225862758"/>
                  </a:ext>
                </a:extLst>
              </a:tr>
              <a:tr h="373591">
                <a:tc>
                  <a:txBody>
                    <a:bodyPr/>
                    <a:lstStyle/>
                    <a:p>
                      <a:pPr>
                        <a:spcBef>
                          <a:spcPts val="200"/>
                        </a:spcBef>
                        <a:spcAft>
                          <a:spcPts val="600"/>
                        </a:spcAft>
                      </a:pPr>
                      <a:r>
                        <a:rPr lang="en-GB" sz="2000">
                          <a:effectLst/>
                          <a:latin typeface="Arial" panose="020B0604020202020204" pitchFamily="34" charset="0"/>
                          <a:cs typeface="Arial" panose="020B0604020202020204" pitchFamily="34" charset="0"/>
                        </a:rPr>
                        <a:t>Västernorrland</a:t>
                      </a:r>
                      <a:endParaRPr lang="sv-SE" sz="2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36195" marB="0"/>
                </a:tc>
                <a:tc>
                  <a:txBody>
                    <a:bodyPr/>
                    <a:lstStyle/>
                    <a:p>
                      <a:pPr>
                        <a:spcBef>
                          <a:spcPts val="200"/>
                        </a:spcBef>
                        <a:spcAft>
                          <a:spcPts val="600"/>
                        </a:spcAft>
                      </a:pPr>
                      <a:r>
                        <a:rPr lang="en-GB" sz="2000">
                          <a:effectLst/>
                          <a:latin typeface="Arial" panose="020B0604020202020204" pitchFamily="34" charset="0"/>
                          <a:cs typeface="Arial" panose="020B0604020202020204" pitchFamily="34" charset="0"/>
                        </a:rPr>
                        <a:t>73 %</a:t>
                      </a:r>
                      <a:endParaRPr lang="sv-SE" sz="2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36195" marB="0"/>
                </a:tc>
                <a:tc>
                  <a:txBody>
                    <a:bodyPr/>
                    <a:lstStyle/>
                    <a:p>
                      <a:pPr>
                        <a:spcBef>
                          <a:spcPts val="200"/>
                        </a:spcBef>
                        <a:spcAft>
                          <a:spcPts val="600"/>
                        </a:spcAft>
                      </a:pPr>
                      <a:r>
                        <a:rPr lang="en-GB" sz="2000">
                          <a:effectLst/>
                          <a:latin typeface="Arial" panose="020B0604020202020204" pitchFamily="34" charset="0"/>
                          <a:cs typeface="Arial" panose="020B0604020202020204" pitchFamily="34" charset="0"/>
                        </a:rPr>
                        <a:t>74 %</a:t>
                      </a:r>
                      <a:endParaRPr lang="sv-SE" sz="2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36195" marB="0"/>
                </a:tc>
                <a:extLst>
                  <a:ext uri="{0D108BD9-81ED-4DB2-BD59-A6C34878D82A}">
                    <a16:rowId xmlns:a16="http://schemas.microsoft.com/office/drawing/2014/main" val="2531936205"/>
                  </a:ext>
                </a:extLst>
              </a:tr>
              <a:tr h="373591">
                <a:tc>
                  <a:txBody>
                    <a:bodyPr/>
                    <a:lstStyle/>
                    <a:p>
                      <a:pPr>
                        <a:spcBef>
                          <a:spcPts val="200"/>
                        </a:spcBef>
                        <a:spcAft>
                          <a:spcPts val="600"/>
                        </a:spcAft>
                      </a:pPr>
                      <a:r>
                        <a:rPr lang="en-GB" sz="2000">
                          <a:effectLst/>
                          <a:latin typeface="Arial" panose="020B0604020202020204" pitchFamily="34" charset="0"/>
                          <a:cs typeface="Arial" panose="020B0604020202020204" pitchFamily="34" charset="0"/>
                        </a:rPr>
                        <a:t>Jämtland-Härjedalen</a:t>
                      </a:r>
                      <a:endParaRPr lang="sv-SE" sz="2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36195" marB="0"/>
                </a:tc>
                <a:tc>
                  <a:txBody>
                    <a:bodyPr/>
                    <a:lstStyle/>
                    <a:p>
                      <a:pPr>
                        <a:spcBef>
                          <a:spcPts val="200"/>
                        </a:spcBef>
                        <a:spcAft>
                          <a:spcPts val="600"/>
                        </a:spcAft>
                      </a:pPr>
                      <a:r>
                        <a:rPr lang="en-GB" sz="2000">
                          <a:effectLst/>
                          <a:latin typeface="Arial" panose="020B0604020202020204" pitchFamily="34" charset="0"/>
                          <a:cs typeface="Arial" panose="020B0604020202020204" pitchFamily="34" charset="0"/>
                        </a:rPr>
                        <a:t>62 %</a:t>
                      </a:r>
                      <a:endParaRPr lang="sv-SE" sz="2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36195" marB="0"/>
                </a:tc>
                <a:tc>
                  <a:txBody>
                    <a:bodyPr/>
                    <a:lstStyle/>
                    <a:p>
                      <a:pPr>
                        <a:spcBef>
                          <a:spcPts val="200"/>
                        </a:spcBef>
                        <a:spcAft>
                          <a:spcPts val="600"/>
                        </a:spcAft>
                      </a:pPr>
                      <a:r>
                        <a:rPr lang="en-GB" sz="2000">
                          <a:effectLst/>
                          <a:latin typeface="Arial" panose="020B0604020202020204" pitchFamily="34" charset="0"/>
                          <a:cs typeface="Arial" panose="020B0604020202020204" pitchFamily="34" charset="0"/>
                        </a:rPr>
                        <a:t>69 %</a:t>
                      </a:r>
                      <a:endParaRPr lang="sv-SE" sz="2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36195" marB="0"/>
                </a:tc>
                <a:extLst>
                  <a:ext uri="{0D108BD9-81ED-4DB2-BD59-A6C34878D82A}">
                    <a16:rowId xmlns:a16="http://schemas.microsoft.com/office/drawing/2014/main" val="3247955352"/>
                  </a:ext>
                </a:extLst>
              </a:tr>
              <a:tr h="373591">
                <a:tc>
                  <a:txBody>
                    <a:bodyPr/>
                    <a:lstStyle/>
                    <a:p>
                      <a:pPr>
                        <a:spcBef>
                          <a:spcPts val="200"/>
                        </a:spcBef>
                        <a:spcAft>
                          <a:spcPts val="600"/>
                        </a:spcAft>
                      </a:pPr>
                      <a:r>
                        <a:rPr lang="en-GB" sz="2000">
                          <a:effectLst/>
                          <a:latin typeface="Arial" panose="020B0604020202020204" pitchFamily="34" charset="0"/>
                          <a:cs typeface="Arial" panose="020B0604020202020204" pitchFamily="34" charset="0"/>
                        </a:rPr>
                        <a:t>Västerbotten</a:t>
                      </a:r>
                      <a:endParaRPr lang="sv-SE" sz="2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36195" marB="0"/>
                </a:tc>
                <a:tc>
                  <a:txBody>
                    <a:bodyPr/>
                    <a:lstStyle/>
                    <a:p>
                      <a:pPr>
                        <a:spcBef>
                          <a:spcPts val="200"/>
                        </a:spcBef>
                        <a:spcAft>
                          <a:spcPts val="600"/>
                        </a:spcAft>
                      </a:pPr>
                      <a:r>
                        <a:rPr lang="en-GB" sz="2000">
                          <a:effectLst/>
                          <a:latin typeface="Arial" panose="020B0604020202020204" pitchFamily="34" charset="0"/>
                          <a:cs typeface="Arial" panose="020B0604020202020204" pitchFamily="34" charset="0"/>
                        </a:rPr>
                        <a:t>82 %</a:t>
                      </a:r>
                      <a:endParaRPr lang="sv-SE" sz="2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36195" marB="0"/>
                </a:tc>
                <a:tc>
                  <a:txBody>
                    <a:bodyPr/>
                    <a:lstStyle/>
                    <a:p>
                      <a:pPr>
                        <a:spcBef>
                          <a:spcPts val="200"/>
                        </a:spcBef>
                        <a:spcAft>
                          <a:spcPts val="600"/>
                        </a:spcAft>
                      </a:pPr>
                      <a:r>
                        <a:rPr lang="en-GB" sz="2000">
                          <a:effectLst/>
                          <a:latin typeface="Arial" panose="020B0604020202020204" pitchFamily="34" charset="0"/>
                          <a:cs typeface="Arial" panose="020B0604020202020204" pitchFamily="34" charset="0"/>
                        </a:rPr>
                        <a:t>75 %</a:t>
                      </a:r>
                      <a:endParaRPr lang="sv-SE" sz="2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36195" marB="0"/>
                </a:tc>
                <a:extLst>
                  <a:ext uri="{0D108BD9-81ED-4DB2-BD59-A6C34878D82A}">
                    <a16:rowId xmlns:a16="http://schemas.microsoft.com/office/drawing/2014/main" val="978567649"/>
                  </a:ext>
                </a:extLst>
              </a:tr>
              <a:tr h="373591">
                <a:tc>
                  <a:txBody>
                    <a:bodyPr/>
                    <a:lstStyle/>
                    <a:p>
                      <a:pPr>
                        <a:spcBef>
                          <a:spcPts val="200"/>
                        </a:spcBef>
                        <a:spcAft>
                          <a:spcPts val="600"/>
                        </a:spcAft>
                      </a:pPr>
                      <a:r>
                        <a:rPr lang="en-GB" sz="2000">
                          <a:effectLst/>
                          <a:latin typeface="Arial" panose="020B0604020202020204" pitchFamily="34" charset="0"/>
                          <a:cs typeface="Arial" panose="020B0604020202020204" pitchFamily="34" charset="0"/>
                        </a:rPr>
                        <a:t>Norrbotten</a:t>
                      </a:r>
                      <a:endParaRPr lang="sv-SE" sz="2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36195" marB="0"/>
                </a:tc>
                <a:tc>
                  <a:txBody>
                    <a:bodyPr/>
                    <a:lstStyle/>
                    <a:p>
                      <a:pPr>
                        <a:spcBef>
                          <a:spcPts val="200"/>
                        </a:spcBef>
                        <a:spcAft>
                          <a:spcPts val="600"/>
                        </a:spcAft>
                      </a:pPr>
                      <a:r>
                        <a:rPr lang="en-GB" sz="2000">
                          <a:effectLst/>
                          <a:latin typeface="Arial" panose="020B0604020202020204" pitchFamily="34" charset="0"/>
                          <a:cs typeface="Arial" panose="020B0604020202020204" pitchFamily="34" charset="0"/>
                        </a:rPr>
                        <a:t>57 %</a:t>
                      </a:r>
                      <a:endParaRPr lang="sv-SE" sz="2000">
                        <a:effectLst/>
                        <a:latin typeface="Arial" panose="020B0604020202020204" pitchFamily="34" charset="0"/>
                        <a:ea typeface="MS Mincho" panose="02020609040205080304" pitchFamily="49" charset="-128"/>
                        <a:cs typeface="Arial" panose="020B0604020202020204" pitchFamily="34" charset="0"/>
                      </a:endParaRPr>
                    </a:p>
                  </a:txBody>
                  <a:tcPr marL="68580" marR="68580" marT="36195" marB="0"/>
                </a:tc>
                <a:tc>
                  <a:txBody>
                    <a:bodyPr/>
                    <a:lstStyle/>
                    <a:p>
                      <a:pPr>
                        <a:spcBef>
                          <a:spcPts val="200"/>
                        </a:spcBef>
                        <a:spcAft>
                          <a:spcPts val="600"/>
                        </a:spcAft>
                      </a:pPr>
                      <a:r>
                        <a:rPr lang="en-GB" sz="2000" dirty="0">
                          <a:effectLst/>
                          <a:latin typeface="Arial" panose="020B0604020202020204" pitchFamily="34" charset="0"/>
                          <a:cs typeface="Arial" panose="020B0604020202020204" pitchFamily="34" charset="0"/>
                        </a:rPr>
                        <a:t>63 %</a:t>
                      </a:r>
                      <a:endParaRPr lang="sv-SE" sz="200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36195" marB="0"/>
                </a:tc>
                <a:extLst>
                  <a:ext uri="{0D108BD9-81ED-4DB2-BD59-A6C34878D82A}">
                    <a16:rowId xmlns:a16="http://schemas.microsoft.com/office/drawing/2014/main" val="2611291913"/>
                  </a:ext>
                </a:extLst>
              </a:tr>
            </a:tbl>
          </a:graphicData>
        </a:graphic>
      </p:graphicFrame>
      <p:sp>
        <p:nvSpPr>
          <p:cNvPr id="5" name="Rectangle 1">
            <a:extLst>
              <a:ext uri="{FF2B5EF4-FFF2-40B4-BE49-F238E27FC236}">
                <a16:creationId xmlns:a16="http://schemas.microsoft.com/office/drawing/2014/main" id="{0F6AD2DD-D0CF-97A6-F39E-2A8E0AC3015C}"/>
              </a:ext>
            </a:extLst>
          </p:cNvPr>
          <p:cNvSpPr>
            <a:spLocks noChangeArrowheads="1"/>
          </p:cNvSpPr>
          <p:nvPr/>
        </p:nvSpPr>
        <p:spPr bwMode="auto">
          <a:xfrm>
            <a:off x="518017" y="2859128"/>
            <a:ext cx="79643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200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Andel cancerpatienter som utretts enligt SVF (inklusionsmål 70 %)</a:t>
            </a:r>
            <a:endParaRPr kumimoji="0" lang="sv-SE" altLang="sv-SE" sz="200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8762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AFECC92-E3A5-A752-F67D-5BF0406E487B}"/>
              </a:ext>
            </a:extLst>
          </p:cNvPr>
          <p:cNvPicPr>
            <a:picLocks noChangeAspect="1"/>
          </p:cNvPicPr>
          <p:nvPr/>
        </p:nvPicPr>
        <p:blipFill rotWithShape="1">
          <a:blip r:embed="rId2"/>
          <a:srcRect l="29559" t="27170" r="29118" b="7473"/>
          <a:stretch/>
        </p:blipFill>
        <p:spPr>
          <a:xfrm>
            <a:off x="443751" y="162629"/>
            <a:ext cx="6790767" cy="6162439"/>
          </a:xfrm>
          <a:prstGeom prst="rect">
            <a:avLst/>
          </a:prstGeom>
        </p:spPr>
      </p:pic>
      <p:sp>
        <p:nvSpPr>
          <p:cNvPr id="6" name="Rectangle 1">
            <a:extLst>
              <a:ext uri="{FF2B5EF4-FFF2-40B4-BE49-F238E27FC236}">
                <a16:creationId xmlns:a16="http://schemas.microsoft.com/office/drawing/2014/main" id="{929CB015-9EF2-3F26-1B67-3FBD2371CD0C}"/>
              </a:ext>
            </a:extLst>
          </p:cNvPr>
          <p:cNvSpPr>
            <a:spLocks noChangeArrowheads="1"/>
          </p:cNvSpPr>
          <p:nvPr/>
        </p:nvSpPr>
        <p:spPr bwMode="auto">
          <a:xfrm>
            <a:off x="7234517" y="809931"/>
            <a:ext cx="172122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Aft>
                <a:spcPts val="6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Måluppfyllelse av ledtidsmålet (80 %) per diagnos i norra sjukvårds-regionen</a:t>
            </a:r>
          </a:p>
        </p:txBody>
      </p:sp>
    </p:spTree>
    <p:extLst>
      <p:ext uri="{BB962C8B-B14F-4D97-AF65-F5344CB8AC3E}">
        <p14:creationId xmlns:p14="http://schemas.microsoft.com/office/powerpoint/2010/main" val="1777349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8017" y="383855"/>
            <a:ext cx="7754445" cy="678408"/>
          </a:xfrm>
        </p:spPr>
        <p:txBody>
          <a:bodyPr/>
          <a:lstStyle/>
          <a:p>
            <a:r>
              <a:rPr lang="sv-SE" dirty="0"/>
              <a:t>Kunskapsstyrning</a:t>
            </a:r>
          </a:p>
        </p:txBody>
      </p:sp>
      <p:sp>
        <p:nvSpPr>
          <p:cNvPr id="3" name="Platshållare för innehåll 2"/>
          <p:cNvSpPr>
            <a:spLocks noGrp="1"/>
          </p:cNvSpPr>
          <p:nvPr>
            <p:ph idx="1"/>
          </p:nvPr>
        </p:nvSpPr>
        <p:spPr>
          <a:xfrm>
            <a:off x="518017" y="1062263"/>
            <a:ext cx="8484734" cy="5168720"/>
          </a:xfrm>
        </p:spPr>
        <p:txBody>
          <a:bodyPr>
            <a:noAutofit/>
          </a:bodyPr>
          <a:lstStyle/>
          <a:p>
            <a:pPr marL="0" indent="0">
              <a:lnSpc>
                <a:spcPct val="115000"/>
              </a:lnSpc>
              <a:buNone/>
            </a:pPr>
            <a:r>
              <a:rPr lang="sv-SE" sz="2000" b="1" i="1" dirty="0">
                <a:latin typeface="Arial" panose="020B0604020202020204" pitchFamily="34" charset="0"/>
                <a:ea typeface="Arial" panose="020B0604020202020204" pitchFamily="34" charset="0"/>
                <a:cs typeface="Arial" panose="020B0604020202020204" pitchFamily="34" charset="0"/>
              </a:rPr>
              <a:t>Ö</a:t>
            </a:r>
            <a:r>
              <a:rPr lang="la-Latn" sz="2000" b="1" i="1" dirty="0">
                <a:effectLst/>
                <a:latin typeface="Arial" panose="020B0604020202020204" pitchFamily="34" charset="0"/>
                <a:ea typeface="Arial" panose="020B0604020202020204" pitchFamily="34" charset="0"/>
                <a:cs typeface="Arial" panose="020B0604020202020204" pitchFamily="34" charset="0"/>
              </a:rPr>
              <a:t>vergripande mål</a:t>
            </a:r>
            <a:r>
              <a:rPr lang="sv-SE" sz="2000" b="1" i="1" dirty="0">
                <a:effectLst/>
                <a:latin typeface="Arial" panose="020B0604020202020204" pitchFamily="34" charset="0"/>
                <a:ea typeface="Arial" panose="020B0604020202020204" pitchFamily="34" charset="0"/>
                <a:cs typeface="Arial" panose="020B0604020202020204" pitchFamily="34" charset="0"/>
              </a:rPr>
              <a:t>: </a:t>
            </a:r>
            <a:r>
              <a:rPr lang="sv-SE" sz="2000" i="1" dirty="0">
                <a:latin typeface="Arial" panose="020B0604020202020204" pitchFamily="34" charset="0"/>
                <a:ea typeface="Arial" panose="020B0604020202020204" pitchFamily="34" charset="0"/>
                <a:cs typeface="Arial" panose="020B0604020202020204" pitchFamily="34" charset="0"/>
              </a:rPr>
              <a:t>D</a:t>
            </a:r>
            <a:r>
              <a:rPr lang="sv-SE" sz="2000" i="1" dirty="0">
                <a:effectLst/>
                <a:latin typeface="Arial" panose="020B0604020202020204" pitchFamily="34" charset="0"/>
                <a:ea typeface="Calibri" panose="020F0502020204030204" pitchFamily="34" charset="0"/>
                <a:cs typeface="Arial" panose="020B0604020202020204" pitchFamily="34" charset="0"/>
              </a:rPr>
              <a:t>en bästa kunskapen ska finnas tillgänglig och användas i varje patientmöte. </a:t>
            </a:r>
            <a:r>
              <a:rPr lang="sv-SE" sz="2000" i="1" dirty="0">
                <a:effectLst/>
                <a:latin typeface="Arial" panose="020B0604020202020204" pitchFamily="34" charset="0"/>
                <a:ea typeface="Times New Roman" panose="02020603050405020304" pitchFamily="18" charset="0"/>
                <a:cs typeface="Arial" panose="020B0604020202020204" pitchFamily="34" charset="0"/>
              </a:rPr>
              <a:t>Det innefattar bland annat implementering av nationella vårdprogram och SVF och </a:t>
            </a:r>
            <a:r>
              <a:rPr lang="sv-SE" sz="2000" i="1" dirty="0">
                <a:effectLst/>
                <a:latin typeface="Arial" panose="020B0604020202020204" pitchFamily="34" charset="0"/>
                <a:ea typeface="Calibri" panose="020F0502020204030204" pitchFamily="34" charset="0"/>
                <a:cs typeface="Arial" panose="020B0604020202020204" pitchFamily="34" charset="0"/>
              </a:rPr>
              <a:t>korrekt och effektiv inrapportering till kvalitetsregister.</a:t>
            </a:r>
            <a:r>
              <a:rPr lang="sv-SE" sz="2000" i="1" dirty="0">
                <a:effectLst/>
                <a:latin typeface="Arial" panose="020B0604020202020204" pitchFamily="34" charset="0"/>
                <a:ea typeface="Times New Roman" panose="02020603050405020304" pitchFamily="18" charset="0"/>
                <a:cs typeface="Arial" panose="020B0604020202020204" pitchFamily="34" charset="0"/>
              </a:rPr>
              <a:t> </a:t>
            </a:r>
            <a:endParaRPr lang="sv-SE" sz="2000" i="1" dirty="0">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effectLst/>
              <a:latin typeface="Arial" panose="020B0604020202020204" pitchFamily="34" charset="0"/>
              <a:ea typeface="Arial" panose="020B0604020202020204" pitchFamily="34" charset="0"/>
              <a:cs typeface="Arial" panose="020B0604020202020204" pitchFamily="34" charset="0"/>
            </a:endParaRPr>
          </a:p>
          <a:p>
            <a:pPr>
              <a:spcBef>
                <a:spcPts val="1200"/>
              </a:spcBef>
            </a:pPr>
            <a:r>
              <a:rPr lang="sv-SE" sz="2000" dirty="0">
                <a:effectLst/>
                <a:latin typeface="Arial" panose="020B0604020202020204" pitchFamily="34" charset="0"/>
                <a:ea typeface="Arial" panose="020B0604020202020204" pitchFamily="34" charset="0"/>
                <a:cs typeface="Arial" panose="020B0604020202020204" pitchFamily="34" charset="0"/>
              </a:rPr>
              <a:t>Registrering i kvalitetsregister generellt hög, men med lång eftersläpning inom vissa diagnoser och kliniker</a:t>
            </a:r>
          </a:p>
          <a:p>
            <a:pPr>
              <a:spcBef>
                <a:spcPts val="1200"/>
              </a:spcBef>
            </a:pPr>
            <a:r>
              <a:rPr lang="sv-SE" sz="2000" dirty="0">
                <a:latin typeface="Arial" panose="020B0604020202020204" pitchFamily="34" charset="0"/>
                <a:ea typeface="Arial" panose="020B0604020202020204" pitchFamily="34" charset="0"/>
                <a:cs typeface="Arial" panose="020B0604020202020204" pitchFamily="34" charset="0"/>
              </a:rPr>
              <a:t>Generellt goda resultat i sjukvårdsregionen, men inte när det gäller väntetider</a:t>
            </a:r>
          </a:p>
          <a:p>
            <a:pPr>
              <a:spcBef>
                <a:spcPts val="1200"/>
              </a:spcBef>
            </a:pPr>
            <a:r>
              <a:rPr lang="sv-SE" sz="2000" dirty="0">
                <a:latin typeface="Arial" panose="020B0604020202020204" pitchFamily="34" charset="0"/>
                <a:ea typeface="Arial" panose="020B0604020202020204" pitchFamily="34" charset="0"/>
                <a:cs typeface="Arial" panose="020B0604020202020204" pitchFamily="34" charset="0"/>
              </a:rPr>
              <a:t>Vissa avvikelser på regionnivå, bl.a. avsaknad av </a:t>
            </a:r>
            <a:r>
              <a:rPr lang="sv-SE" sz="2000" dirty="0" err="1">
                <a:latin typeface="Arial" panose="020B0604020202020204" pitchFamily="34" charset="0"/>
                <a:ea typeface="Arial" panose="020B0604020202020204" pitchFamily="34" charset="0"/>
                <a:cs typeface="Arial" panose="020B0604020202020204" pitchFamily="34" charset="0"/>
              </a:rPr>
              <a:t>minimalinvasiv</a:t>
            </a:r>
            <a:r>
              <a:rPr lang="sv-SE" sz="2000" dirty="0">
                <a:latin typeface="Arial" panose="020B0604020202020204" pitchFamily="34" charset="0"/>
                <a:ea typeface="Arial" panose="020B0604020202020204" pitchFamily="34" charset="0"/>
                <a:cs typeface="Arial" panose="020B0604020202020204" pitchFamily="34" charset="0"/>
              </a:rPr>
              <a:t> kirurgi vid ändtarmscancer i RVN</a:t>
            </a:r>
          </a:p>
          <a:p>
            <a:endParaRPr lang="sv-SE" sz="2000" dirty="0">
              <a:effectLst/>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effectLst/>
              <a:latin typeface="Arial" panose="020B0604020202020204" pitchFamily="34" charset="0"/>
              <a:ea typeface="Arial" panose="020B0604020202020204" pitchFamily="34" charset="0"/>
              <a:cs typeface="Arial" panose="020B0604020202020204" pitchFamily="34" charset="0"/>
            </a:endParaRPr>
          </a:p>
          <a:p>
            <a:pPr marL="0" indent="0">
              <a:buNone/>
            </a:pPr>
            <a:br>
              <a:rPr lang="sv-SE" sz="2000" dirty="0">
                <a:latin typeface="Arial" panose="020B0604020202020204" pitchFamily="34" charset="0"/>
                <a:ea typeface="Arial" panose="020B0604020202020204" pitchFamily="34" charset="0"/>
                <a:cs typeface="Arial" panose="020B0604020202020204" pitchFamily="34" charset="0"/>
              </a:rPr>
            </a:br>
            <a:endParaRPr lang="sv-SE" sz="2000" b="0" i="0" u="none" strike="noStrike" baseline="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a:p>
            <a:pPr marL="0" indent="0">
              <a:buNone/>
            </a:pPr>
            <a:br>
              <a:rPr lang="sv-SE" sz="2000" dirty="0">
                <a:latin typeface="Arial" panose="020B0604020202020204" pitchFamily="34" charset="0"/>
                <a:ea typeface="Arial" panose="020B0604020202020204" pitchFamily="34" charset="0"/>
                <a:cs typeface="Arial" panose="020B0604020202020204" pitchFamily="34" charset="0"/>
              </a:rPr>
            </a:br>
            <a:endParaRPr lang="sv-SE" sz="2000" dirty="0">
              <a:latin typeface="Arial" panose="020B0604020202020204" pitchFamily="34" charset="0"/>
              <a:ea typeface="Arial" panose="020B0604020202020204" pitchFamily="34" charset="0"/>
              <a:cs typeface="Arial" panose="020B0604020202020204" pitchFamily="34" charset="0"/>
            </a:endParaRPr>
          </a:p>
          <a:p>
            <a:endParaRPr lang="sv-SE" sz="2000" dirty="0">
              <a:latin typeface="Arial" panose="020B0604020202020204" pitchFamily="34" charset="0"/>
              <a:ea typeface="Arial" panose="020B0604020202020204" pitchFamily="34" charset="0"/>
              <a:cs typeface="Arial" panose="020B0604020202020204" pitchFamily="34" charset="0"/>
            </a:endParaRPr>
          </a:p>
          <a:p>
            <a:endParaRPr lang="sv-SE" sz="2000" dirty="0">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p>
        </p:txBody>
      </p:sp>
    </p:spTree>
    <p:extLst>
      <p:ext uri="{BB962C8B-B14F-4D97-AF65-F5344CB8AC3E}">
        <p14:creationId xmlns:p14="http://schemas.microsoft.com/office/powerpoint/2010/main" val="593719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8017" y="383855"/>
            <a:ext cx="8291446" cy="678408"/>
          </a:xfrm>
        </p:spPr>
        <p:txBody>
          <a:bodyPr>
            <a:noAutofit/>
          </a:bodyPr>
          <a:lstStyle/>
          <a:p>
            <a:r>
              <a:rPr lang="sv-SE" dirty="0">
                <a:effectLst/>
                <a:latin typeface="Arial" panose="020B0604020202020204" pitchFamily="34" charset="0"/>
                <a:ea typeface="Calibri" panose="020F0502020204030204" pitchFamily="34" charset="0"/>
                <a:cs typeface="Arial" panose="020B0604020202020204" pitchFamily="34" charset="0"/>
              </a:rPr>
              <a:t>Digitalisering och distansöverbryggande teknik </a:t>
            </a:r>
            <a:endParaRPr lang="sv-SE" dirty="0">
              <a:latin typeface="Arial" panose="020B0604020202020204" pitchFamily="34" charset="0"/>
              <a:cs typeface="Arial" panose="020B0604020202020204" pitchFamily="34" charset="0"/>
            </a:endParaRPr>
          </a:p>
        </p:txBody>
      </p:sp>
      <p:sp>
        <p:nvSpPr>
          <p:cNvPr id="3" name="Platshållare för innehåll 2"/>
          <p:cNvSpPr>
            <a:spLocks noGrp="1"/>
          </p:cNvSpPr>
          <p:nvPr>
            <p:ph idx="1"/>
          </p:nvPr>
        </p:nvSpPr>
        <p:spPr>
          <a:xfrm>
            <a:off x="518017" y="1062263"/>
            <a:ext cx="8107965" cy="5168720"/>
          </a:xfrm>
        </p:spPr>
        <p:txBody>
          <a:bodyPr>
            <a:noAutofit/>
          </a:bodyPr>
          <a:lstStyle/>
          <a:p>
            <a:pPr marL="0" indent="0">
              <a:lnSpc>
                <a:spcPct val="115000"/>
              </a:lnSpc>
              <a:buNone/>
            </a:pPr>
            <a:r>
              <a:rPr lang="sv-SE" sz="2000" b="1" i="1" dirty="0">
                <a:latin typeface="Arial" panose="020B0604020202020204" pitchFamily="34" charset="0"/>
                <a:ea typeface="Arial" panose="020B0604020202020204" pitchFamily="34" charset="0"/>
                <a:cs typeface="Arial" panose="020B0604020202020204" pitchFamily="34" charset="0"/>
              </a:rPr>
              <a:t>Ö</a:t>
            </a:r>
            <a:r>
              <a:rPr lang="la-Latn" sz="2000" b="1" i="1" dirty="0">
                <a:effectLst/>
                <a:latin typeface="Arial" panose="020B0604020202020204" pitchFamily="34" charset="0"/>
                <a:ea typeface="Arial" panose="020B0604020202020204" pitchFamily="34" charset="0"/>
                <a:cs typeface="Arial" panose="020B0604020202020204" pitchFamily="34" charset="0"/>
              </a:rPr>
              <a:t>vergripande mål</a:t>
            </a:r>
            <a:r>
              <a:rPr lang="sv-SE" sz="2000" b="1" i="1" dirty="0">
                <a:effectLst/>
                <a:latin typeface="Arial" panose="020B0604020202020204" pitchFamily="34" charset="0"/>
                <a:ea typeface="Arial" panose="020B0604020202020204" pitchFamily="34" charset="0"/>
                <a:cs typeface="Arial" panose="020B0604020202020204" pitchFamily="34" charset="0"/>
              </a:rPr>
              <a:t>: </a:t>
            </a:r>
            <a:r>
              <a:rPr lang="sv-SE" sz="2000" i="1" dirty="0">
                <a:effectLst/>
                <a:latin typeface="Arial" panose="020B0604020202020204" pitchFamily="34" charset="0"/>
                <a:ea typeface="Calibri" panose="020F0502020204030204" pitchFamily="34" charset="0"/>
                <a:cs typeface="Arial" panose="020B0604020202020204" pitchFamily="34" charset="0"/>
              </a:rPr>
              <a:t>underlätta en likvärdig och tillgänglig vård i hela norra sjukvårdsregionen, frigöra resurser genom effekti­visering och förbättra patientens möjlighet att ta del i sin vård</a:t>
            </a:r>
            <a:r>
              <a:rPr lang="la-Latn" sz="2000" i="1" dirty="0">
                <a:effectLst/>
                <a:latin typeface="Arial" panose="020B0604020202020204" pitchFamily="34" charset="0"/>
                <a:ea typeface="Arial" panose="020B0604020202020204" pitchFamily="34" charset="0"/>
                <a:cs typeface="Arial" panose="020B0604020202020204" pitchFamily="34" charset="0"/>
              </a:rPr>
              <a:t>.</a:t>
            </a:r>
            <a:endParaRPr lang="sv-SE" sz="2000" i="1" dirty="0">
              <a:effectLst/>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latin typeface="Arial" panose="020B0604020202020204" pitchFamily="34" charset="0"/>
              <a:ea typeface="Arial" panose="020B0604020202020204" pitchFamily="34" charset="0"/>
              <a:cs typeface="Arial" panose="020B0604020202020204" pitchFamily="34" charset="0"/>
            </a:endParaRPr>
          </a:p>
          <a:p>
            <a:pPr>
              <a:spcBef>
                <a:spcPts val="1200"/>
              </a:spcBef>
            </a:pPr>
            <a:r>
              <a:rPr lang="sv-SE" sz="2000" dirty="0">
                <a:latin typeface="Arial" panose="020B0604020202020204" pitchFamily="34" charset="0"/>
                <a:ea typeface="Arial" panose="020B0604020202020204" pitchFamily="34" charset="0"/>
                <a:cs typeface="Arial" panose="020B0604020202020204" pitchFamily="34" charset="0"/>
              </a:rPr>
              <a:t>MDK centralt, många är sjukvårdsregionala. Saknas för njurcancer.</a:t>
            </a:r>
            <a:endParaRPr lang="sv-SE" sz="2000" dirty="0">
              <a:effectLst/>
              <a:latin typeface="Arial" panose="020B0604020202020204" pitchFamily="34" charset="0"/>
              <a:ea typeface="Arial" panose="020B0604020202020204" pitchFamily="34" charset="0"/>
              <a:cs typeface="Arial" panose="020B0604020202020204" pitchFamily="34" charset="0"/>
            </a:endParaRPr>
          </a:p>
          <a:p>
            <a:pPr>
              <a:spcBef>
                <a:spcPts val="1200"/>
              </a:spcBef>
            </a:pPr>
            <a:r>
              <a:rPr lang="sv-SE" sz="2000" dirty="0">
                <a:effectLst/>
                <a:latin typeface="Arial" panose="020B0604020202020204" pitchFamily="34" charset="0"/>
                <a:ea typeface="MS Mincho" panose="02020609040205080304" pitchFamily="49" charset="-128"/>
                <a:cs typeface="Arial" panose="020B0604020202020204" pitchFamily="34" charset="0"/>
              </a:rPr>
              <a:t>Min vårdplan via 1177: Viktig och uppskattad av patienterna </a:t>
            </a:r>
            <a:br>
              <a:rPr lang="sv-SE" sz="2000" dirty="0">
                <a:effectLst/>
                <a:latin typeface="Arial" panose="020B0604020202020204" pitchFamily="34" charset="0"/>
                <a:ea typeface="MS Mincho" panose="02020609040205080304" pitchFamily="49" charset="-128"/>
                <a:cs typeface="Arial" panose="020B0604020202020204" pitchFamily="34" charset="0"/>
              </a:rPr>
            </a:br>
            <a:r>
              <a:rPr lang="sv-SE" sz="2000" dirty="0">
                <a:effectLst/>
                <a:latin typeface="Arial" panose="020B0604020202020204" pitchFamily="34" charset="0"/>
                <a:ea typeface="MS Mincho" panose="02020609040205080304" pitchFamily="49" charset="-128"/>
                <a:cs typeface="Arial" panose="020B0604020202020204" pitchFamily="34" charset="0"/>
              </a:rPr>
              <a:t>-	 jämlik och kvalitets­säkrad information </a:t>
            </a:r>
            <a:br>
              <a:rPr lang="sv-SE" sz="2000" dirty="0">
                <a:effectLst/>
                <a:latin typeface="Arial" panose="020B0604020202020204" pitchFamily="34" charset="0"/>
                <a:ea typeface="MS Mincho" panose="02020609040205080304" pitchFamily="49" charset="-128"/>
                <a:cs typeface="Arial" panose="020B0604020202020204" pitchFamily="34" charset="0"/>
              </a:rPr>
            </a:br>
            <a:r>
              <a:rPr lang="sv-SE" sz="2000" dirty="0">
                <a:effectLst/>
                <a:latin typeface="Arial" panose="020B0604020202020204" pitchFamily="34" charset="0"/>
                <a:ea typeface="MS Mincho" panose="02020609040205080304" pitchFamily="49" charset="-128"/>
                <a:cs typeface="Arial" panose="020B0604020202020204" pitchFamily="34" charset="0"/>
              </a:rPr>
              <a:t>- möjlighet att enkelt ha kontakt mellan patient och vårdgivare</a:t>
            </a:r>
            <a:br>
              <a:rPr lang="sv-SE" sz="2000" dirty="0">
                <a:effectLst/>
                <a:latin typeface="Arial" panose="020B0604020202020204" pitchFamily="34" charset="0"/>
                <a:ea typeface="MS Mincho" panose="02020609040205080304" pitchFamily="49" charset="-128"/>
                <a:cs typeface="Arial" panose="020B0604020202020204" pitchFamily="34" charset="0"/>
              </a:rPr>
            </a:br>
            <a:r>
              <a:rPr lang="sv-SE" sz="2000" dirty="0">
                <a:effectLst/>
                <a:latin typeface="Arial" panose="020B0604020202020204" pitchFamily="34" charset="0"/>
                <a:ea typeface="MS Mincho" panose="02020609040205080304" pitchFamily="49" charset="-128"/>
                <a:cs typeface="Arial" panose="020B0604020202020204" pitchFamily="34" charset="0"/>
              </a:rPr>
              <a:t>- kan följa patienten över klinik- och regiongränser, förutsatt att 	 	berörda kliniker har infört den</a:t>
            </a:r>
            <a:br>
              <a:rPr lang="sv-SE" sz="2000" dirty="0">
                <a:effectLst/>
                <a:latin typeface="Arial" panose="020B0604020202020204" pitchFamily="34" charset="0"/>
                <a:ea typeface="MS Mincho" panose="02020609040205080304" pitchFamily="49" charset="-128"/>
                <a:cs typeface="Arial" panose="020B0604020202020204" pitchFamily="34" charset="0"/>
              </a:rPr>
            </a:br>
            <a:r>
              <a:rPr lang="sv-SE" sz="2000" dirty="0">
                <a:effectLst/>
                <a:latin typeface="Arial" panose="020B0604020202020204" pitchFamily="34" charset="0"/>
                <a:ea typeface="MS Mincho" panose="02020609040205080304" pitchFamily="49" charset="-128"/>
                <a:cs typeface="Arial" panose="020B0604020202020204" pitchFamily="34" charset="0"/>
              </a:rPr>
              <a:t>- underlättar utvärdering av hur patienten upplever vården</a:t>
            </a:r>
          </a:p>
          <a:p>
            <a:pPr>
              <a:spcBef>
                <a:spcPts val="1200"/>
              </a:spcBef>
            </a:pPr>
            <a:r>
              <a:rPr lang="sv-SE" sz="2000" dirty="0" err="1">
                <a:latin typeface="Arial" panose="020B0604020202020204" pitchFamily="34" charset="0"/>
                <a:ea typeface="MS Mincho" panose="02020609040205080304" pitchFamily="49" charset="-128"/>
                <a:cs typeface="Arial" panose="020B0604020202020204" pitchFamily="34" charset="0"/>
              </a:rPr>
              <a:t>Rondning</a:t>
            </a:r>
            <a:r>
              <a:rPr lang="sv-SE" sz="2000" dirty="0">
                <a:latin typeface="Arial" panose="020B0604020202020204" pitchFamily="34" charset="0"/>
                <a:ea typeface="MS Mincho" panose="02020609040205080304" pitchFamily="49" charset="-128"/>
                <a:cs typeface="Arial" panose="020B0604020202020204" pitchFamily="34" charset="0"/>
              </a:rPr>
              <a:t> på distans under införande inom barnonkologin (projekt)</a:t>
            </a:r>
            <a:endParaRPr lang="sv-SE" sz="2000" dirty="0">
              <a:effectLst/>
              <a:latin typeface="Arial" panose="020B0604020202020204" pitchFamily="34" charset="0"/>
              <a:ea typeface="MS Mincho" panose="02020609040205080304" pitchFamily="49" charset="-128"/>
              <a:cs typeface="Arial" panose="020B0604020202020204" pitchFamily="34" charset="0"/>
            </a:endParaRPr>
          </a:p>
          <a:p>
            <a:pPr>
              <a:spcBef>
                <a:spcPts val="1200"/>
              </a:spcBef>
            </a:pPr>
            <a:endParaRPr lang="sv-SE" sz="2000" dirty="0">
              <a:effectLst/>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effectLst/>
              <a:latin typeface="Arial" panose="020B0604020202020204" pitchFamily="34" charset="0"/>
              <a:ea typeface="Arial" panose="020B0604020202020204" pitchFamily="34" charset="0"/>
              <a:cs typeface="Arial" panose="020B0604020202020204" pitchFamily="34" charset="0"/>
            </a:endParaRPr>
          </a:p>
          <a:p>
            <a:pPr marL="0" indent="0">
              <a:buNone/>
            </a:pPr>
            <a:br>
              <a:rPr lang="sv-SE" sz="2000" dirty="0">
                <a:latin typeface="Arial" panose="020B0604020202020204" pitchFamily="34" charset="0"/>
                <a:ea typeface="Arial" panose="020B0604020202020204" pitchFamily="34" charset="0"/>
                <a:cs typeface="Arial" panose="020B0604020202020204" pitchFamily="34" charset="0"/>
              </a:rPr>
            </a:br>
            <a:endParaRPr lang="sv-SE" sz="2000" b="0" i="0" u="none" strike="noStrike" baseline="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a:p>
            <a:pPr marL="0" indent="0">
              <a:buNone/>
            </a:pPr>
            <a:br>
              <a:rPr lang="sv-SE" sz="2000" dirty="0">
                <a:latin typeface="Arial" panose="020B0604020202020204" pitchFamily="34" charset="0"/>
                <a:ea typeface="Arial" panose="020B0604020202020204" pitchFamily="34" charset="0"/>
                <a:cs typeface="Arial" panose="020B0604020202020204" pitchFamily="34" charset="0"/>
              </a:rPr>
            </a:br>
            <a:endParaRPr lang="sv-SE" sz="2000" dirty="0">
              <a:latin typeface="Arial" panose="020B0604020202020204" pitchFamily="34" charset="0"/>
              <a:ea typeface="Arial" panose="020B0604020202020204" pitchFamily="34" charset="0"/>
              <a:cs typeface="Arial" panose="020B0604020202020204" pitchFamily="34" charset="0"/>
            </a:endParaRPr>
          </a:p>
          <a:p>
            <a:endParaRPr lang="sv-SE" sz="2000" dirty="0">
              <a:latin typeface="Arial" panose="020B0604020202020204" pitchFamily="34" charset="0"/>
              <a:ea typeface="Arial" panose="020B0604020202020204" pitchFamily="34" charset="0"/>
              <a:cs typeface="Arial" panose="020B0604020202020204" pitchFamily="34" charset="0"/>
            </a:endParaRPr>
          </a:p>
          <a:p>
            <a:endParaRPr lang="sv-SE" sz="2000" dirty="0">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p>
        </p:txBody>
      </p:sp>
    </p:spTree>
    <p:extLst>
      <p:ext uri="{BB962C8B-B14F-4D97-AF65-F5344CB8AC3E}">
        <p14:creationId xmlns:p14="http://schemas.microsoft.com/office/powerpoint/2010/main" val="2309798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8017" y="383855"/>
            <a:ext cx="8291446" cy="678408"/>
          </a:xfrm>
        </p:spPr>
        <p:txBody>
          <a:bodyPr>
            <a:noAutofit/>
          </a:bodyPr>
          <a:lstStyle/>
          <a:p>
            <a:r>
              <a:rPr lang="sv-SE" dirty="0">
                <a:effectLst/>
                <a:latin typeface="Arial" panose="020B0604020202020204" pitchFamily="34" charset="0"/>
                <a:ea typeface="Calibri" panose="020F0502020204030204" pitchFamily="34" charset="0"/>
                <a:cs typeface="Arial" panose="020B0604020202020204" pitchFamily="34" charset="0"/>
              </a:rPr>
              <a:t>Förstärkt palliativ vård</a:t>
            </a:r>
            <a:endParaRPr lang="sv-SE" dirty="0">
              <a:latin typeface="Arial" panose="020B0604020202020204" pitchFamily="34" charset="0"/>
              <a:cs typeface="Arial" panose="020B0604020202020204" pitchFamily="34" charset="0"/>
            </a:endParaRPr>
          </a:p>
        </p:txBody>
      </p:sp>
      <p:sp>
        <p:nvSpPr>
          <p:cNvPr id="3" name="Platshållare för innehåll 2"/>
          <p:cNvSpPr>
            <a:spLocks noGrp="1"/>
          </p:cNvSpPr>
          <p:nvPr>
            <p:ph idx="1"/>
          </p:nvPr>
        </p:nvSpPr>
        <p:spPr>
          <a:xfrm>
            <a:off x="518016" y="1062263"/>
            <a:ext cx="8350921" cy="5168720"/>
          </a:xfrm>
        </p:spPr>
        <p:txBody>
          <a:bodyPr>
            <a:noAutofit/>
          </a:bodyPr>
          <a:lstStyle/>
          <a:p>
            <a:pPr marL="0" indent="0">
              <a:lnSpc>
                <a:spcPct val="115000"/>
              </a:lnSpc>
              <a:buNone/>
            </a:pPr>
            <a:r>
              <a:rPr lang="sv-SE" sz="2000" b="1" i="1" dirty="0">
                <a:latin typeface="Arial" panose="020B0604020202020204" pitchFamily="34" charset="0"/>
                <a:ea typeface="Arial" panose="020B0604020202020204" pitchFamily="34" charset="0"/>
                <a:cs typeface="Arial" panose="020B0604020202020204" pitchFamily="34" charset="0"/>
              </a:rPr>
              <a:t>Ö</a:t>
            </a:r>
            <a:r>
              <a:rPr lang="la-Latn" sz="2000" b="1" i="1" dirty="0">
                <a:effectLst/>
                <a:latin typeface="Arial" panose="020B0604020202020204" pitchFamily="34" charset="0"/>
                <a:ea typeface="Arial" panose="020B0604020202020204" pitchFamily="34" charset="0"/>
                <a:cs typeface="Arial" panose="020B0604020202020204" pitchFamily="34" charset="0"/>
              </a:rPr>
              <a:t>vergripande mål</a:t>
            </a:r>
            <a:r>
              <a:rPr lang="sv-SE" sz="2000" b="1" i="1" dirty="0">
                <a:effectLst/>
                <a:latin typeface="Arial" panose="020B0604020202020204" pitchFamily="34" charset="0"/>
                <a:ea typeface="Arial" panose="020B0604020202020204" pitchFamily="34" charset="0"/>
                <a:cs typeface="Arial" panose="020B0604020202020204" pitchFamily="34" charset="0"/>
              </a:rPr>
              <a:t>: </a:t>
            </a:r>
            <a:r>
              <a:rPr lang="sv-SE" sz="2000" i="1" dirty="0">
                <a:latin typeface="Arial" panose="020B0604020202020204" pitchFamily="34" charset="0"/>
                <a:ea typeface="Arial" panose="020B0604020202020204" pitchFamily="34" charset="0"/>
                <a:cs typeface="Arial" panose="020B0604020202020204" pitchFamily="34" charset="0"/>
              </a:rPr>
              <a:t>P</a:t>
            </a:r>
            <a:r>
              <a:rPr lang="la-Latn" sz="2000" i="1" dirty="0">
                <a:effectLst/>
                <a:latin typeface="Arial" panose="020B0604020202020204" pitchFamily="34" charset="0"/>
                <a:ea typeface="Calibri" panose="020F0502020204030204" pitchFamily="34" charset="0"/>
                <a:cs typeface="Arial" panose="020B0604020202020204" pitchFamily="34" charset="0"/>
              </a:rPr>
              <a:t>alliativ vård av god kvalitet ska erbjudas alla invånare inom sjukvårds­regionen som behöver det, oavsett bostadsort, vårdform och diagnos. </a:t>
            </a:r>
            <a:endParaRPr lang="sv-SE" sz="2000" i="1" dirty="0">
              <a:effectLst/>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i="1" dirty="0">
              <a:latin typeface="Arial" panose="020B0604020202020204" pitchFamily="34" charset="0"/>
              <a:ea typeface="Arial" panose="020B0604020202020204" pitchFamily="34" charset="0"/>
              <a:cs typeface="Arial" panose="020B0604020202020204" pitchFamily="34" charset="0"/>
            </a:endParaRPr>
          </a:p>
          <a:p>
            <a:pPr>
              <a:spcBef>
                <a:spcPts val="1200"/>
              </a:spcBef>
            </a:pPr>
            <a:r>
              <a:rPr lang="sv-SE" sz="2000" dirty="0">
                <a:latin typeface="Arial" panose="020B0604020202020204" pitchFamily="34" charset="0"/>
                <a:ea typeface="Arial" panose="020B0604020202020204" pitchFamily="34" charset="0"/>
                <a:cs typeface="Arial" panose="020B0604020202020204" pitchFamily="34" charset="0"/>
              </a:rPr>
              <a:t>Den palliativa vården är eftersatt och ojämlik. </a:t>
            </a:r>
            <a:r>
              <a:rPr lang="sv-SE" sz="2000" dirty="0">
                <a:latin typeface="Arial" panose="020B0604020202020204" pitchFamily="34" charset="0"/>
                <a:ea typeface="MS Mincho" panose="02020609040205080304" pitchFamily="49" charset="-128"/>
                <a:cs typeface="Arial" panose="020B0604020202020204" pitchFamily="34" charset="0"/>
              </a:rPr>
              <a:t>P</a:t>
            </a:r>
            <a:r>
              <a:rPr lang="sv-SE" sz="2000" dirty="0">
                <a:effectLst/>
                <a:latin typeface="Arial" panose="020B0604020202020204" pitchFamily="34" charset="0"/>
                <a:ea typeface="MS Mincho" panose="02020609040205080304" pitchFamily="49" charset="-128"/>
                <a:cs typeface="Arial" panose="020B0604020202020204" pitchFamily="34" charset="0"/>
              </a:rPr>
              <a:t>alliativ specialist-kompetens och tillgång till palliativa team saknas på flera ställen</a:t>
            </a:r>
            <a:endParaRPr lang="sv-SE" sz="2000" dirty="0">
              <a:effectLst/>
              <a:latin typeface="Arial" panose="020B0604020202020204" pitchFamily="34" charset="0"/>
              <a:ea typeface="Arial" panose="020B0604020202020204" pitchFamily="34" charset="0"/>
              <a:cs typeface="Arial" panose="020B0604020202020204" pitchFamily="34" charset="0"/>
            </a:endParaRPr>
          </a:p>
          <a:p>
            <a:pPr>
              <a:spcBef>
                <a:spcPts val="1200"/>
              </a:spcBef>
            </a:pPr>
            <a:r>
              <a:rPr lang="sv-SE" sz="2000" dirty="0">
                <a:latin typeface="Arial" panose="020B0604020202020204" pitchFamily="34" charset="0"/>
                <a:ea typeface="MS Mincho" panose="02020609040205080304" pitchFamily="49" charset="-128"/>
                <a:cs typeface="Arial" panose="020B0604020202020204" pitchFamily="34" charset="0"/>
              </a:rPr>
              <a:t>D</a:t>
            </a:r>
            <a:r>
              <a:rPr lang="sv-SE" sz="2000" dirty="0">
                <a:effectLst/>
                <a:latin typeface="Arial" panose="020B0604020202020204" pitchFamily="34" charset="0"/>
                <a:ea typeface="MS Mincho" panose="02020609040205080304" pitchFamily="49" charset="-128"/>
                <a:cs typeface="Arial" panose="020B0604020202020204" pitchFamily="34" charset="0"/>
              </a:rPr>
              <a:t>ålig täckning i Svenska palliativregistret, &lt; 80 % av patienterna registreras.</a:t>
            </a:r>
          </a:p>
          <a:p>
            <a:pPr>
              <a:spcBef>
                <a:spcPts val="1200"/>
              </a:spcBef>
            </a:pPr>
            <a:r>
              <a:rPr lang="sv-SE" sz="2000" dirty="0">
                <a:effectLst/>
                <a:latin typeface="Arial" panose="020B0604020202020204" pitchFamily="34" charset="0"/>
                <a:ea typeface="MS Mincho" panose="02020609040205080304" pitchFamily="49" charset="-128"/>
                <a:cs typeface="Arial" panose="020B0604020202020204" pitchFamily="34" charset="0"/>
              </a:rPr>
              <a:t>Ett kvalitetsprojekt i form av en kvadratrevision av den specialiserade palliativa vården har genomförts under 2021, återkopplande möten pågår och rapport på gång.</a:t>
            </a:r>
          </a:p>
          <a:p>
            <a:pPr>
              <a:spcBef>
                <a:spcPts val="1200"/>
              </a:spcBef>
            </a:pPr>
            <a:r>
              <a:rPr lang="sv-SE" sz="2000" dirty="0">
                <a:latin typeface="Arial" panose="020B0604020202020204" pitchFamily="34" charset="0"/>
                <a:ea typeface="MS Mincho" panose="02020609040205080304" pitchFamily="49" charset="-128"/>
                <a:cs typeface="Arial" panose="020B0604020202020204" pitchFamily="34" charset="0"/>
              </a:rPr>
              <a:t>E</a:t>
            </a:r>
            <a:r>
              <a:rPr lang="sv-SE" sz="2000" dirty="0">
                <a:effectLst/>
                <a:latin typeface="Arial" panose="020B0604020202020204" pitchFamily="34" charset="0"/>
                <a:ea typeface="MS Mincho" panose="02020609040205080304" pitchFamily="49" charset="-128"/>
                <a:cs typeface="Arial" panose="020B0604020202020204" pitchFamily="34" charset="0"/>
              </a:rPr>
              <a:t>tt sjukvårdsregionalt multiprofessionellt forskningsnätverk inom palliativ vård har etablerats.</a:t>
            </a:r>
            <a:endParaRPr lang="sv-SE" sz="2000" dirty="0">
              <a:effectLst/>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effectLst/>
              <a:latin typeface="Arial" panose="020B0604020202020204" pitchFamily="34" charset="0"/>
              <a:ea typeface="Arial" panose="020B0604020202020204" pitchFamily="34" charset="0"/>
              <a:cs typeface="Arial" panose="020B0604020202020204" pitchFamily="34" charset="0"/>
            </a:endParaRPr>
          </a:p>
          <a:p>
            <a:pPr marL="0" indent="0">
              <a:buNone/>
            </a:pPr>
            <a:br>
              <a:rPr lang="sv-SE" sz="2000" dirty="0">
                <a:latin typeface="Arial" panose="020B0604020202020204" pitchFamily="34" charset="0"/>
                <a:ea typeface="Arial" panose="020B0604020202020204" pitchFamily="34" charset="0"/>
                <a:cs typeface="Arial" panose="020B0604020202020204" pitchFamily="34" charset="0"/>
              </a:rPr>
            </a:br>
            <a:endParaRPr lang="sv-SE" sz="2000" b="0" i="0" u="none" strike="noStrike" baseline="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a:p>
            <a:pPr marL="0" indent="0">
              <a:buNone/>
            </a:pPr>
            <a:br>
              <a:rPr lang="sv-SE" sz="2000" dirty="0">
                <a:latin typeface="Arial" panose="020B0604020202020204" pitchFamily="34" charset="0"/>
                <a:ea typeface="Arial" panose="020B0604020202020204" pitchFamily="34" charset="0"/>
                <a:cs typeface="Arial" panose="020B0604020202020204" pitchFamily="34" charset="0"/>
              </a:rPr>
            </a:br>
            <a:endParaRPr lang="sv-SE" sz="2000" dirty="0">
              <a:latin typeface="Arial" panose="020B0604020202020204" pitchFamily="34" charset="0"/>
              <a:ea typeface="Arial" panose="020B0604020202020204" pitchFamily="34" charset="0"/>
              <a:cs typeface="Arial" panose="020B0604020202020204" pitchFamily="34" charset="0"/>
            </a:endParaRPr>
          </a:p>
          <a:p>
            <a:endParaRPr lang="sv-SE" sz="2000" dirty="0">
              <a:latin typeface="Arial" panose="020B0604020202020204" pitchFamily="34" charset="0"/>
              <a:ea typeface="Arial" panose="020B0604020202020204" pitchFamily="34" charset="0"/>
              <a:cs typeface="Arial" panose="020B0604020202020204" pitchFamily="34" charset="0"/>
            </a:endParaRPr>
          </a:p>
          <a:p>
            <a:endParaRPr lang="sv-SE" sz="2000" dirty="0">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p>
        </p:txBody>
      </p:sp>
    </p:spTree>
    <p:extLst>
      <p:ext uri="{BB962C8B-B14F-4D97-AF65-F5344CB8AC3E}">
        <p14:creationId xmlns:p14="http://schemas.microsoft.com/office/powerpoint/2010/main" val="2664289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8017" y="383855"/>
            <a:ext cx="8291446" cy="678408"/>
          </a:xfrm>
        </p:spPr>
        <p:txBody>
          <a:bodyPr>
            <a:noAutofit/>
          </a:bodyPr>
          <a:lstStyle/>
          <a:p>
            <a:r>
              <a:rPr lang="sv-SE" dirty="0">
                <a:effectLst/>
                <a:latin typeface="Arial" panose="020B0604020202020204" pitchFamily="34" charset="0"/>
                <a:ea typeface="Calibri" panose="020F0502020204030204" pitchFamily="34" charset="0"/>
                <a:cs typeface="Arial" panose="020B0604020202020204" pitchFamily="34" charset="0"/>
              </a:rPr>
              <a:t>Cancerrehabilitering</a:t>
            </a:r>
            <a:endParaRPr lang="sv-SE" dirty="0">
              <a:latin typeface="Arial" panose="020B0604020202020204" pitchFamily="34" charset="0"/>
              <a:cs typeface="Arial" panose="020B0604020202020204" pitchFamily="34" charset="0"/>
            </a:endParaRPr>
          </a:p>
        </p:txBody>
      </p:sp>
      <p:sp>
        <p:nvSpPr>
          <p:cNvPr id="3" name="Platshållare för innehåll 2"/>
          <p:cNvSpPr>
            <a:spLocks noGrp="1"/>
          </p:cNvSpPr>
          <p:nvPr>
            <p:ph idx="1"/>
          </p:nvPr>
        </p:nvSpPr>
        <p:spPr>
          <a:xfrm>
            <a:off x="518017" y="1062263"/>
            <a:ext cx="8239407" cy="5168720"/>
          </a:xfrm>
        </p:spPr>
        <p:txBody>
          <a:bodyPr>
            <a:noAutofit/>
          </a:bodyPr>
          <a:lstStyle/>
          <a:p>
            <a:pPr marL="0" indent="0">
              <a:lnSpc>
                <a:spcPct val="115000"/>
              </a:lnSpc>
              <a:buNone/>
            </a:pPr>
            <a:r>
              <a:rPr lang="sv-SE" sz="2000" b="1" i="1" dirty="0">
                <a:latin typeface="Arial" panose="020B0604020202020204" pitchFamily="34" charset="0"/>
                <a:ea typeface="Arial" panose="020B0604020202020204" pitchFamily="34" charset="0"/>
                <a:cs typeface="Arial" panose="020B0604020202020204" pitchFamily="34" charset="0"/>
              </a:rPr>
              <a:t>Ö</a:t>
            </a:r>
            <a:r>
              <a:rPr lang="la-Latn" sz="2000" b="1" i="1" dirty="0">
                <a:effectLst/>
                <a:latin typeface="Arial" panose="020B0604020202020204" pitchFamily="34" charset="0"/>
                <a:ea typeface="Arial" panose="020B0604020202020204" pitchFamily="34" charset="0"/>
                <a:cs typeface="Arial" panose="020B0604020202020204" pitchFamily="34" charset="0"/>
              </a:rPr>
              <a:t>vergripande mål</a:t>
            </a:r>
            <a:r>
              <a:rPr lang="sv-SE" sz="2000" b="1" i="1" dirty="0">
                <a:effectLst/>
                <a:latin typeface="Arial" panose="020B0604020202020204" pitchFamily="34" charset="0"/>
                <a:ea typeface="Arial" panose="020B0604020202020204" pitchFamily="34" charset="0"/>
                <a:cs typeface="Arial" panose="020B0604020202020204" pitchFamily="34" charset="0"/>
              </a:rPr>
              <a:t>: </a:t>
            </a:r>
            <a:r>
              <a:rPr lang="sv-SE" sz="2000" i="1" dirty="0">
                <a:latin typeface="Arial" panose="020B0604020202020204" pitchFamily="34" charset="0"/>
                <a:ea typeface="Arial" panose="020B0604020202020204" pitchFamily="34" charset="0"/>
                <a:cs typeface="Arial" panose="020B0604020202020204" pitchFamily="34" charset="0"/>
              </a:rPr>
              <a:t>A</a:t>
            </a:r>
            <a:r>
              <a:rPr lang="sv-SE" sz="2000" i="1" dirty="0">
                <a:effectLst/>
                <a:latin typeface="Arial" panose="020B0604020202020204" pitchFamily="34" charset="0"/>
                <a:ea typeface="Calibri" panose="020F0502020204030204" pitchFamily="34" charset="0"/>
                <a:cs typeface="Arial" panose="020B0604020202020204" pitchFamily="34" charset="0"/>
              </a:rPr>
              <a:t>lla sjukvårdsregionens cancerpatienter och deras närstående ska erbjudas grund­läggande cancer­rehabilitering, samt ytterligare rehabiliteringsåtgärder utifrån individuella behov</a:t>
            </a:r>
            <a:r>
              <a:rPr lang="la-Latn" sz="2000" i="1" dirty="0">
                <a:effectLst/>
                <a:latin typeface="Arial" panose="020B0604020202020204" pitchFamily="34" charset="0"/>
                <a:ea typeface="Calibri" panose="020F0502020204030204" pitchFamily="34" charset="0"/>
                <a:cs typeface="Arial" panose="020B0604020202020204" pitchFamily="34" charset="0"/>
              </a:rPr>
              <a:t>. </a:t>
            </a:r>
            <a:endParaRPr lang="sv-SE" sz="2000" i="1" dirty="0">
              <a:effectLst/>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i="1" dirty="0">
              <a:latin typeface="Arial" panose="020B0604020202020204" pitchFamily="34" charset="0"/>
              <a:ea typeface="Arial" panose="020B0604020202020204" pitchFamily="34" charset="0"/>
              <a:cs typeface="Arial" panose="020B0604020202020204" pitchFamily="34" charset="0"/>
            </a:endParaRPr>
          </a:p>
          <a:p>
            <a:pPr>
              <a:spcBef>
                <a:spcPts val="1200"/>
              </a:spcBef>
            </a:pPr>
            <a:r>
              <a:rPr lang="sv-SE" sz="2000" dirty="0">
                <a:latin typeface="Arial" panose="020B0604020202020204" pitchFamily="34" charset="0"/>
                <a:ea typeface="Arial" panose="020B0604020202020204" pitchFamily="34" charset="0"/>
                <a:cs typeface="Arial" panose="020B0604020202020204" pitchFamily="34" charset="0"/>
              </a:rPr>
              <a:t>Uppföljning av området är svårt, brist på data</a:t>
            </a:r>
            <a:endParaRPr lang="sv-SE" sz="2000" dirty="0">
              <a:effectLst/>
              <a:latin typeface="Arial" panose="020B0604020202020204" pitchFamily="34" charset="0"/>
              <a:ea typeface="Arial" panose="020B0604020202020204" pitchFamily="34" charset="0"/>
              <a:cs typeface="Arial" panose="020B0604020202020204" pitchFamily="34" charset="0"/>
            </a:endParaRPr>
          </a:p>
          <a:p>
            <a:pPr>
              <a:spcBef>
                <a:spcPts val="1200"/>
              </a:spcBef>
            </a:pPr>
            <a:r>
              <a:rPr lang="sv-SE" sz="2000" dirty="0">
                <a:effectLst/>
                <a:latin typeface="Arial" panose="020B0604020202020204" pitchFamily="34" charset="0"/>
                <a:ea typeface="MS Mincho" panose="02020609040205080304" pitchFamily="49" charset="-128"/>
                <a:cs typeface="Arial" panose="020B0604020202020204" pitchFamily="34" charset="0"/>
              </a:rPr>
              <a:t>Skriftlig information finns</a:t>
            </a:r>
          </a:p>
          <a:p>
            <a:pPr>
              <a:spcBef>
                <a:spcPts val="1200"/>
              </a:spcBef>
            </a:pPr>
            <a:r>
              <a:rPr lang="sv-SE" sz="2000" dirty="0">
                <a:effectLst/>
                <a:latin typeface="Arial" panose="020B0604020202020204" pitchFamily="34" charset="0"/>
                <a:ea typeface="MS Mincho" panose="02020609040205080304" pitchFamily="49" charset="-128"/>
                <a:cs typeface="Arial" panose="020B0604020202020204" pitchFamily="34" charset="0"/>
              </a:rPr>
              <a:t>Gruppaktiviteter i alla regioner, t.ex. Cancerskola i RVN</a:t>
            </a:r>
          </a:p>
          <a:p>
            <a:pPr>
              <a:spcBef>
                <a:spcPts val="1200"/>
              </a:spcBef>
            </a:pPr>
            <a:r>
              <a:rPr lang="sv-SE" sz="2000" dirty="0">
                <a:effectLst/>
                <a:latin typeface="Arial" panose="020B0604020202020204" pitchFamily="34" charset="0"/>
                <a:ea typeface="Arial" panose="020B0604020202020204" pitchFamily="34" charset="0"/>
                <a:cs typeface="Arial" panose="020B0604020202020204" pitchFamily="34" charset="0"/>
              </a:rPr>
              <a:t>Rehabteam finns eller är under uppbyggnad</a:t>
            </a:r>
          </a:p>
          <a:p>
            <a:pPr>
              <a:spcBef>
                <a:spcPts val="1200"/>
              </a:spcBef>
            </a:pPr>
            <a:r>
              <a:rPr lang="sv-SE" sz="2000" dirty="0">
                <a:latin typeface="Arial" panose="020B0604020202020204" pitchFamily="34" charset="0"/>
                <a:ea typeface="Arial" panose="020B0604020202020204" pitchFamily="34" charset="0"/>
                <a:cs typeface="Arial" panose="020B0604020202020204" pitchFamily="34" charset="0"/>
              </a:rPr>
              <a:t>Behovsbedömning centralt, generell uppfattning att det ökat. </a:t>
            </a:r>
            <a:br>
              <a:rPr lang="sv-SE" sz="2000" dirty="0">
                <a:latin typeface="Arial" panose="020B0604020202020204" pitchFamily="34" charset="0"/>
                <a:ea typeface="Arial" panose="020B0604020202020204" pitchFamily="34" charset="0"/>
                <a:cs typeface="Arial" panose="020B0604020202020204" pitchFamily="34" charset="0"/>
              </a:rPr>
            </a:br>
            <a:r>
              <a:rPr lang="sv-SE" sz="2000" dirty="0">
                <a:latin typeface="Arial" panose="020B0604020202020204" pitchFamily="34" charset="0"/>
                <a:ea typeface="Arial" panose="020B0604020202020204" pitchFamily="34" charset="0"/>
                <a:cs typeface="Arial" panose="020B0604020202020204" pitchFamily="34" charset="0"/>
              </a:rPr>
              <a:t>RVN har fattat beslut om obligatorisk bedömning.</a:t>
            </a:r>
          </a:p>
          <a:p>
            <a:pPr>
              <a:spcBef>
                <a:spcPts val="1200"/>
              </a:spcBef>
            </a:pPr>
            <a:r>
              <a:rPr lang="sv-SE" sz="2000" dirty="0">
                <a:effectLst/>
                <a:latin typeface="Arial" panose="020B0604020202020204" pitchFamily="34" charset="0"/>
                <a:ea typeface="Arial" panose="020B0604020202020204" pitchFamily="34" charset="0"/>
                <a:cs typeface="Arial" panose="020B0604020202020204" pitchFamily="34" charset="0"/>
              </a:rPr>
              <a:t>Ingen region </a:t>
            </a:r>
            <a:r>
              <a:rPr lang="sv-SE" sz="2000" dirty="0">
                <a:effectLst/>
                <a:latin typeface="Arial" panose="020B0604020202020204" pitchFamily="34" charset="0"/>
                <a:ea typeface="MS Mincho" panose="02020609040205080304" pitchFamily="49" charset="-128"/>
                <a:cs typeface="Arial" panose="020B0604020202020204" pitchFamily="34" charset="0"/>
              </a:rPr>
              <a:t>har fått till ett fungerande samarbete mellan sjukhus-vården och primär­vården kring cancerrehabilitering. Sjukvårds-regiongemensamt grunddokument behöver konkretiseras.</a:t>
            </a:r>
            <a:endParaRPr lang="sv-SE" sz="2000" dirty="0">
              <a:effectLst/>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effectLst/>
              <a:latin typeface="Arial" panose="020B0604020202020204" pitchFamily="34" charset="0"/>
              <a:ea typeface="Arial" panose="020B0604020202020204" pitchFamily="34" charset="0"/>
              <a:cs typeface="Arial" panose="020B0604020202020204" pitchFamily="34" charset="0"/>
            </a:endParaRPr>
          </a:p>
          <a:p>
            <a:pPr marL="0" indent="0">
              <a:buNone/>
            </a:pPr>
            <a:br>
              <a:rPr lang="sv-SE" sz="2000" dirty="0">
                <a:latin typeface="Arial" panose="020B0604020202020204" pitchFamily="34" charset="0"/>
                <a:ea typeface="Arial" panose="020B0604020202020204" pitchFamily="34" charset="0"/>
                <a:cs typeface="Arial" panose="020B0604020202020204" pitchFamily="34" charset="0"/>
              </a:rPr>
            </a:br>
            <a:endParaRPr lang="sv-SE" sz="2000" b="0" i="0" u="none" strike="noStrike" baseline="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a:p>
            <a:pPr marL="0" indent="0">
              <a:buNone/>
            </a:pPr>
            <a:br>
              <a:rPr lang="sv-SE" sz="2000" dirty="0">
                <a:latin typeface="Arial" panose="020B0604020202020204" pitchFamily="34" charset="0"/>
                <a:ea typeface="Arial" panose="020B0604020202020204" pitchFamily="34" charset="0"/>
                <a:cs typeface="Arial" panose="020B0604020202020204" pitchFamily="34" charset="0"/>
              </a:rPr>
            </a:br>
            <a:endParaRPr lang="sv-SE" sz="2000" dirty="0">
              <a:latin typeface="Arial" panose="020B0604020202020204" pitchFamily="34" charset="0"/>
              <a:ea typeface="Arial" panose="020B0604020202020204" pitchFamily="34" charset="0"/>
              <a:cs typeface="Arial" panose="020B0604020202020204" pitchFamily="34" charset="0"/>
            </a:endParaRPr>
          </a:p>
          <a:p>
            <a:endParaRPr lang="sv-SE" sz="2000" dirty="0">
              <a:latin typeface="Arial" panose="020B0604020202020204" pitchFamily="34" charset="0"/>
              <a:ea typeface="Arial" panose="020B0604020202020204" pitchFamily="34" charset="0"/>
              <a:cs typeface="Arial" panose="020B0604020202020204" pitchFamily="34" charset="0"/>
            </a:endParaRPr>
          </a:p>
          <a:p>
            <a:endParaRPr lang="sv-SE" sz="2000" dirty="0">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p>
        </p:txBody>
      </p:sp>
    </p:spTree>
    <p:extLst>
      <p:ext uri="{BB962C8B-B14F-4D97-AF65-F5344CB8AC3E}">
        <p14:creationId xmlns:p14="http://schemas.microsoft.com/office/powerpoint/2010/main" val="315254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8017" y="383855"/>
            <a:ext cx="8291446" cy="678408"/>
          </a:xfrm>
        </p:spPr>
        <p:txBody>
          <a:bodyPr>
            <a:noAutofit/>
          </a:bodyPr>
          <a:lstStyle/>
          <a:p>
            <a:r>
              <a:rPr lang="sv-SE" dirty="0">
                <a:effectLst/>
                <a:latin typeface="Arial" panose="020B0604020202020204" pitchFamily="34" charset="0"/>
                <a:ea typeface="Calibri" panose="020F0502020204030204" pitchFamily="34" charset="0"/>
                <a:cs typeface="Arial" panose="020B0604020202020204" pitchFamily="34" charset="0"/>
              </a:rPr>
              <a:t>Framåt</a:t>
            </a:r>
            <a:endParaRPr lang="sv-SE" dirty="0">
              <a:latin typeface="Arial" panose="020B0604020202020204" pitchFamily="34" charset="0"/>
              <a:cs typeface="Arial" panose="020B0604020202020204" pitchFamily="34" charset="0"/>
            </a:endParaRPr>
          </a:p>
        </p:txBody>
      </p:sp>
      <p:sp>
        <p:nvSpPr>
          <p:cNvPr id="3" name="Platshållare för innehåll 2"/>
          <p:cNvSpPr>
            <a:spLocks noGrp="1"/>
          </p:cNvSpPr>
          <p:nvPr>
            <p:ph idx="1"/>
          </p:nvPr>
        </p:nvSpPr>
        <p:spPr>
          <a:xfrm>
            <a:off x="518017" y="1371599"/>
            <a:ext cx="8239407" cy="4859383"/>
          </a:xfrm>
        </p:spPr>
        <p:txBody>
          <a:bodyPr>
            <a:noAutofit/>
          </a:bodyPr>
          <a:lstStyle/>
          <a:p>
            <a:pPr marL="0" indent="0">
              <a:spcBef>
                <a:spcPts val="1200"/>
              </a:spcBef>
              <a:buNone/>
            </a:pPr>
            <a:r>
              <a:rPr lang="sv-SE" sz="2000" dirty="0">
                <a:latin typeface="Arial" panose="020B0604020202020204" pitchFamily="34" charset="0"/>
                <a:ea typeface="Arial" panose="020B0604020202020204" pitchFamily="34" charset="0"/>
                <a:cs typeface="Arial" panose="020B0604020202020204" pitchFamily="34" charset="0"/>
              </a:rPr>
              <a:t>Ny cancerplan för 2022–2024 </a:t>
            </a:r>
            <a:endParaRPr lang="sv-SE" sz="2000" dirty="0">
              <a:effectLst/>
              <a:latin typeface="Arial" panose="020B0604020202020204" pitchFamily="34" charset="0"/>
              <a:ea typeface="Arial" panose="020B0604020202020204" pitchFamily="34" charset="0"/>
              <a:cs typeface="Arial" panose="020B0604020202020204" pitchFamily="34" charset="0"/>
            </a:endParaRPr>
          </a:p>
          <a:p>
            <a:pPr marL="0" indent="0">
              <a:spcBef>
                <a:spcPts val="1200"/>
              </a:spcBef>
              <a:buNone/>
            </a:pPr>
            <a:r>
              <a:rPr lang="sv-SE" sz="2000" dirty="0">
                <a:effectLst/>
                <a:latin typeface="Arial" panose="020B0604020202020204" pitchFamily="34" charset="0"/>
                <a:ea typeface="Arial" panose="020B0604020202020204" pitchFamily="34" charset="0"/>
                <a:cs typeface="Arial" panose="020B0604020202020204" pitchFamily="34" charset="0"/>
              </a:rPr>
              <a:t>Samtliga regioner har utarbetat och lämnat in cancerplaner</a:t>
            </a:r>
          </a:p>
          <a:p>
            <a:pPr marL="0" indent="0">
              <a:spcBef>
                <a:spcPts val="1200"/>
              </a:spcBef>
              <a:buNone/>
            </a:pPr>
            <a:r>
              <a:rPr lang="sv-SE" sz="2000" dirty="0">
                <a:latin typeface="Arial" panose="020B0604020202020204" pitchFamily="34" charset="0"/>
                <a:ea typeface="Arial" panose="020B0604020202020204" pitchFamily="34" charset="0"/>
                <a:cs typeface="Arial" panose="020B0604020202020204" pitchFamily="34" charset="0"/>
              </a:rPr>
              <a:t>Fortsatt processarbete, svårt att rekrytera processledare till vakanser</a:t>
            </a:r>
          </a:p>
          <a:p>
            <a:pPr marL="0" indent="0">
              <a:spcBef>
                <a:spcPts val="1200"/>
              </a:spcBef>
              <a:buNone/>
            </a:pPr>
            <a:r>
              <a:rPr lang="sv-SE" sz="2000" dirty="0">
                <a:effectLst/>
                <a:latin typeface="Arial" panose="020B0604020202020204" pitchFamily="34" charset="0"/>
                <a:ea typeface="Arial" panose="020B0604020202020204" pitchFamily="34" charset="0"/>
                <a:cs typeface="Arial" panose="020B0604020202020204" pitchFamily="34" charset="0"/>
              </a:rPr>
              <a:t>Stort behov av samarbete med primärvården</a:t>
            </a:r>
          </a:p>
          <a:p>
            <a:pPr marL="0" indent="0">
              <a:spcBef>
                <a:spcPts val="1200"/>
              </a:spcBef>
              <a:buNone/>
            </a:pPr>
            <a:endParaRPr lang="sv-SE" sz="2000" dirty="0">
              <a:latin typeface="Arial" panose="020B0604020202020204" pitchFamily="34" charset="0"/>
              <a:ea typeface="Arial" panose="020B0604020202020204" pitchFamily="34" charset="0"/>
              <a:cs typeface="Arial" panose="020B0604020202020204" pitchFamily="34" charset="0"/>
            </a:endParaRPr>
          </a:p>
          <a:p>
            <a:pPr marL="0" indent="0">
              <a:spcBef>
                <a:spcPts val="1200"/>
              </a:spcBef>
              <a:buNone/>
            </a:pPr>
            <a:r>
              <a:rPr lang="sv-SE" sz="2000" dirty="0">
                <a:effectLst/>
                <a:latin typeface="Arial" panose="020B0604020202020204" pitchFamily="34" charset="0"/>
                <a:ea typeface="Arial" panose="020B0604020202020204" pitchFamily="34" charset="0"/>
                <a:cs typeface="Arial" panose="020B0604020202020204" pitchFamily="34" charset="0"/>
              </a:rPr>
              <a:t>KOMPETENSFÖRSÖRJNING</a:t>
            </a:r>
          </a:p>
          <a:p>
            <a:pPr marL="0" indent="0">
              <a:buNone/>
            </a:pPr>
            <a:br>
              <a:rPr lang="sv-SE" sz="2000" dirty="0">
                <a:latin typeface="Arial" panose="020B0604020202020204" pitchFamily="34" charset="0"/>
                <a:ea typeface="Arial" panose="020B0604020202020204" pitchFamily="34" charset="0"/>
                <a:cs typeface="Arial" panose="020B0604020202020204" pitchFamily="34" charset="0"/>
              </a:rPr>
            </a:br>
            <a:endParaRPr lang="sv-SE" sz="2000" b="0" i="0" u="none" strike="noStrike" baseline="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a:p>
            <a:pPr marL="0" indent="0">
              <a:buNone/>
            </a:pPr>
            <a:br>
              <a:rPr lang="sv-SE" sz="2000" dirty="0">
                <a:latin typeface="Arial" panose="020B0604020202020204" pitchFamily="34" charset="0"/>
                <a:ea typeface="Arial" panose="020B0604020202020204" pitchFamily="34" charset="0"/>
                <a:cs typeface="Arial" panose="020B0604020202020204" pitchFamily="34" charset="0"/>
              </a:rPr>
            </a:br>
            <a:endParaRPr lang="sv-SE" sz="2000" dirty="0">
              <a:latin typeface="Arial" panose="020B0604020202020204" pitchFamily="34" charset="0"/>
              <a:ea typeface="Arial" panose="020B0604020202020204" pitchFamily="34" charset="0"/>
              <a:cs typeface="Arial" panose="020B0604020202020204" pitchFamily="34" charset="0"/>
            </a:endParaRPr>
          </a:p>
          <a:p>
            <a:endParaRPr lang="sv-SE" sz="2000" dirty="0">
              <a:latin typeface="Arial" panose="020B0604020202020204" pitchFamily="34" charset="0"/>
              <a:ea typeface="Arial" panose="020B0604020202020204" pitchFamily="34" charset="0"/>
              <a:cs typeface="Arial" panose="020B0604020202020204" pitchFamily="34" charset="0"/>
            </a:endParaRPr>
          </a:p>
          <a:p>
            <a:endParaRPr lang="sv-SE" sz="2000" dirty="0">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p>
        </p:txBody>
      </p:sp>
    </p:spTree>
    <p:extLst>
      <p:ext uri="{BB962C8B-B14F-4D97-AF65-F5344CB8AC3E}">
        <p14:creationId xmlns:p14="http://schemas.microsoft.com/office/powerpoint/2010/main" val="953843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1575" y="2117249"/>
            <a:ext cx="4046850" cy="1182252"/>
          </a:xfrm>
          <a:prstGeom prst="rect">
            <a:avLst/>
          </a:prstGeom>
        </p:spPr>
      </p:pic>
    </p:spTree>
    <p:extLst>
      <p:ext uri="{BB962C8B-B14F-4D97-AF65-F5344CB8AC3E}">
        <p14:creationId xmlns:p14="http://schemas.microsoft.com/office/powerpoint/2010/main" val="2596167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8017" y="383855"/>
            <a:ext cx="7754445" cy="678408"/>
          </a:xfrm>
        </p:spPr>
        <p:txBody>
          <a:bodyPr/>
          <a:lstStyle/>
          <a:p>
            <a:r>
              <a:rPr lang="sv-SE" dirty="0"/>
              <a:t>Sjukvårdsregional cancerplan</a:t>
            </a:r>
          </a:p>
        </p:txBody>
      </p:sp>
      <p:sp>
        <p:nvSpPr>
          <p:cNvPr id="3" name="Platshållare för innehåll 2"/>
          <p:cNvSpPr>
            <a:spLocks noGrp="1"/>
          </p:cNvSpPr>
          <p:nvPr>
            <p:ph idx="1"/>
          </p:nvPr>
        </p:nvSpPr>
        <p:spPr>
          <a:xfrm>
            <a:off x="518017" y="1411941"/>
            <a:ext cx="8107965" cy="4819042"/>
          </a:xfrm>
        </p:spPr>
        <p:txBody>
          <a:bodyPr>
            <a:noAutofit/>
          </a:bodyPr>
          <a:lstStyle/>
          <a:p>
            <a:pPr>
              <a:spcBef>
                <a:spcPts val="1200"/>
              </a:spcBef>
            </a:pPr>
            <a:r>
              <a:rPr lang="sv-SE" sz="2000" dirty="0">
                <a:effectLst/>
                <a:latin typeface="Arial" panose="020B0604020202020204" pitchFamily="34" charset="0"/>
                <a:ea typeface="Arial" panose="020B0604020202020204" pitchFamily="34" charset="0"/>
                <a:cs typeface="Arial" panose="020B0604020202020204" pitchFamily="34" charset="0"/>
              </a:rPr>
              <a:t>Ett av tio grundläggande kriteri</a:t>
            </a:r>
            <a:r>
              <a:rPr lang="sv-SE" sz="2000" dirty="0">
                <a:latin typeface="Arial" panose="020B0604020202020204" pitchFamily="34" charset="0"/>
                <a:ea typeface="Arial" panose="020B0604020202020204" pitchFamily="34" charset="0"/>
                <a:cs typeface="Arial" panose="020B0604020202020204" pitchFamily="34" charset="0"/>
              </a:rPr>
              <a:t>er när RCC etablerades</a:t>
            </a:r>
          </a:p>
          <a:p>
            <a:pPr>
              <a:spcBef>
                <a:spcPts val="1200"/>
              </a:spcBef>
            </a:pPr>
            <a:r>
              <a:rPr lang="sv-SE" sz="2000" dirty="0">
                <a:effectLst/>
                <a:latin typeface="Arial" panose="020B0604020202020204" pitchFamily="34" charset="0"/>
                <a:ea typeface="Arial" panose="020B0604020202020204" pitchFamily="34" charset="0"/>
                <a:cs typeface="Arial" panose="020B0604020202020204" pitchFamily="34" charset="0"/>
              </a:rPr>
              <a:t>Utgångspunkt i Norra sjukvårdsregionens vision: </a:t>
            </a:r>
            <a:r>
              <a:rPr lang="sv-SE" sz="2000" i="1" dirty="0">
                <a:latin typeface="Arial" panose="020B0604020202020204" pitchFamily="34" charset="0"/>
                <a:ea typeface="Arial" panose="020B0604020202020204" pitchFamily="34" charset="0"/>
                <a:cs typeface="Arial" panose="020B0604020202020204" pitchFamily="34" charset="0"/>
              </a:rPr>
              <a:t>L</a:t>
            </a:r>
            <a:r>
              <a:rPr lang="sv-SE" sz="2000" i="1" dirty="0">
                <a:effectLst/>
                <a:latin typeface="Arial" panose="020B0604020202020204" pitchFamily="34" charset="0"/>
                <a:ea typeface="Arial" panose="020B0604020202020204" pitchFamily="34" charset="0"/>
                <a:cs typeface="Arial" panose="020B0604020202020204" pitchFamily="34" charset="0"/>
              </a:rPr>
              <a:t>ikvärdig och tillgänglig cancervård i hela Norrland, med spets och bredd.</a:t>
            </a:r>
          </a:p>
          <a:p>
            <a:pPr>
              <a:spcBef>
                <a:spcPts val="1200"/>
              </a:spcBef>
            </a:pPr>
            <a:r>
              <a:rPr lang="sv-SE" sz="2000" dirty="0">
                <a:latin typeface="Arial" panose="020B0604020202020204" pitchFamily="34" charset="0"/>
                <a:ea typeface="Arial" panose="020B0604020202020204" pitchFamily="34" charset="0"/>
                <a:cs typeface="Arial" panose="020B0604020202020204" pitchFamily="34" charset="0"/>
              </a:rPr>
              <a:t>Den sjukvårdsregiongemensamma planen konkretiseras i regionernas egna handlingsplaner</a:t>
            </a:r>
          </a:p>
          <a:p>
            <a:pPr>
              <a:spcBef>
                <a:spcPts val="1200"/>
              </a:spcBef>
            </a:pPr>
            <a:r>
              <a:rPr lang="sv-SE" sz="2000" dirty="0">
                <a:effectLst/>
                <a:latin typeface="Arial" panose="020B0604020202020204" pitchFamily="34" charset="0"/>
                <a:ea typeface="Arial" panose="020B0604020202020204" pitchFamily="34" charset="0"/>
                <a:cs typeface="Arial" panose="020B0604020202020204" pitchFamily="34" charset="0"/>
              </a:rPr>
              <a:t>Planen f</a:t>
            </a:r>
            <a:r>
              <a:rPr lang="sv-SE" sz="2000" dirty="0">
                <a:latin typeface="Arial" panose="020B0604020202020204" pitchFamily="34" charset="0"/>
                <a:ea typeface="Arial" panose="020B0604020202020204" pitchFamily="34" charset="0"/>
                <a:cs typeface="Arial" panose="020B0604020202020204" pitchFamily="34" charset="0"/>
              </a:rPr>
              <a:t>ör 2019–2021 omfattande, med flera hundra områdes- och diagnosspecifika mål</a:t>
            </a:r>
          </a:p>
          <a:p>
            <a:pPr>
              <a:spcBef>
                <a:spcPts val="1200"/>
              </a:spcBef>
            </a:pPr>
            <a:r>
              <a:rPr lang="sv-SE" sz="2000" dirty="0">
                <a:effectLst/>
                <a:latin typeface="Arial" panose="020B0604020202020204" pitchFamily="34" charset="0"/>
                <a:ea typeface="Arial" panose="020B0604020202020204" pitchFamily="34" charset="0"/>
                <a:cs typeface="Arial" panose="020B0604020202020204" pitchFamily="34" charset="0"/>
              </a:rPr>
              <a:t>Åtta övergripande prioriterade mål</a:t>
            </a:r>
          </a:p>
          <a:p>
            <a:pPr>
              <a:spcBef>
                <a:spcPts val="1200"/>
              </a:spcBef>
            </a:pPr>
            <a:r>
              <a:rPr lang="sv-SE" sz="2000" dirty="0">
                <a:latin typeface="Arial" panose="020B0604020202020204" pitchFamily="34" charset="0"/>
                <a:ea typeface="Arial" panose="020B0604020202020204" pitchFamily="34" charset="0"/>
                <a:cs typeface="Arial" panose="020B0604020202020204" pitchFamily="34" charset="0"/>
              </a:rPr>
              <a:t>Uppföljning</a:t>
            </a:r>
            <a:br>
              <a:rPr lang="sv-SE" sz="2000" dirty="0">
                <a:latin typeface="Arial" panose="020B0604020202020204" pitchFamily="34" charset="0"/>
                <a:ea typeface="Arial" panose="020B0604020202020204" pitchFamily="34" charset="0"/>
                <a:cs typeface="Arial" panose="020B0604020202020204" pitchFamily="34" charset="0"/>
              </a:rPr>
            </a:br>
            <a:r>
              <a:rPr lang="sv-SE" sz="2000" dirty="0">
                <a:latin typeface="Arial" panose="020B0604020202020204" pitchFamily="34" charset="0"/>
                <a:ea typeface="Arial" panose="020B0604020202020204" pitchFamily="34" charset="0"/>
                <a:cs typeface="Arial" panose="020B0604020202020204" pitchFamily="34" charset="0"/>
              </a:rPr>
              <a:t>- rapporter från de sjukvårdsregionala processarbetsgrupperna</a:t>
            </a:r>
            <a:br>
              <a:rPr lang="sv-SE" sz="2000" dirty="0">
                <a:latin typeface="Arial" panose="020B0604020202020204" pitchFamily="34" charset="0"/>
                <a:ea typeface="Arial" panose="020B0604020202020204" pitchFamily="34" charset="0"/>
                <a:cs typeface="Arial" panose="020B0604020202020204" pitchFamily="34" charset="0"/>
              </a:rPr>
            </a:br>
            <a:r>
              <a:rPr lang="sv-SE" sz="2000" dirty="0">
                <a:latin typeface="Arial" panose="020B0604020202020204" pitchFamily="34" charset="0"/>
                <a:ea typeface="Arial" panose="020B0604020202020204" pitchFamily="34" charset="0"/>
                <a:cs typeface="Arial" panose="020B0604020202020204" pitchFamily="34" charset="0"/>
              </a:rPr>
              <a:t>- rapporter från respektive region</a:t>
            </a:r>
            <a:br>
              <a:rPr lang="sv-SE" sz="2000" dirty="0">
                <a:latin typeface="Arial" panose="020B0604020202020204" pitchFamily="34" charset="0"/>
                <a:ea typeface="Arial" panose="020B0604020202020204" pitchFamily="34" charset="0"/>
                <a:cs typeface="Arial" panose="020B0604020202020204" pitchFamily="34" charset="0"/>
              </a:rPr>
            </a:br>
            <a:r>
              <a:rPr lang="sv-SE" sz="2000" dirty="0">
                <a:latin typeface="Arial" panose="020B0604020202020204" pitchFamily="34" charset="0"/>
                <a:ea typeface="Arial" panose="020B0604020202020204" pitchFamily="34" charset="0"/>
                <a:cs typeface="Arial" panose="020B0604020202020204" pitchFamily="34" charset="0"/>
              </a:rPr>
              <a:t>- data från kvalitetsregister</a:t>
            </a:r>
            <a:br>
              <a:rPr lang="sv-SE" sz="2000" dirty="0">
                <a:latin typeface="Arial" panose="020B0604020202020204" pitchFamily="34" charset="0"/>
                <a:ea typeface="Arial" panose="020B0604020202020204" pitchFamily="34" charset="0"/>
                <a:cs typeface="Arial" panose="020B0604020202020204" pitchFamily="34" charset="0"/>
              </a:rPr>
            </a:br>
            <a:r>
              <a:rPr lang="sv-SE" sz="2000" dirty="0">
                <a:latin typeface="Arial" panose="020B0604020202020204" pitchFamily="34" charset="0"/>
                <a:ea typeface="Arial" panose="020B0604020202020204" pitchFamily="34" charset="0"/>
                <a:cs typeface="Arial" panose="020B0604020202020204" pitchFamily="34" charset="0"/>
              </a:rPr>
              <a:t>- data avseende standardiserade vårdförlopp (SVF)</a:t>
            </a:r>
            <a:endParaRPr lang="sv-SE" sz="2000" dirty="0">
              <a:effectLst/>
              <a:latin typeface="Arial" panose="020B0604020202020204" pitchFamily="34" charset="0"/>
              <a:ea typeface="Arial" panose="020B0604020202020204" pitchFamily="34" charset="0"/>
              <a:cs typeface="Arial" panose="020B0604020202020204" pitchFamily="34" charset="0"/>
            </a:endParaRPr>
          </a:p>
          <a:p>
            <a:endParaRPr lang="sv-SE" sz="2000" dirty="0">
              <a:effectLst/>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effectLst/>
              <a:latin typeface="Arial" panose="020B0604020202020204" pitchFamily="34" charset="0"/>
              <a:ea typeface="Arial" panose="020B0604020202020204" pitchFamily="34" charset="0"/>
              <a:cs typeface="Arial" panose="020B0604020202020204" pitchFamily="34" charset="0"/>
            </a:endParaRPr>
          </a:p>
          <a:p>
            <a:pPr marL="0" indent="0">
              <a:buNone/>
            </a:pPr>
            <a:br>
              <a:rPr lang="sv-SE" sz="2000" dirty="0">
                <a:latin typeface="Arial" panose="020B0604020202020204" pitchFamily="34" charset="0"/>
                <a:ea typeface="Arial" panose="020B0604020202020204" pitchFamily="34" charset="0"/>
                <a:cs typeface="Arial" panose="020B0604020202020204" pitchFamily="34" charset="0"/>
              </a:rPr>
            </a:br>
            <a:endParaRPr lang="sv-SE" sz="2000" b="0" i="0" u="none" strike="noStrike" baseline="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a:p>
            <a:pPr marL="0" indent="0">
              <a:buNone/>
            </a:pPr>
            <a:br>
              <a:rPr lang="sv-SE" sz="2000" dirty="0">
                <a:latin typeface="Arial" panose="020B0604020202020204" pitchFamily="34" charset="0"/>
                <a:ea typeface="Arial" panose="020B0604020202020204" pitchFamily="34" charset="0"/>
                <a:cs typeface="Arial" panose="020B0604020202020204" pitchFamily="34" charset="0"/>
              </a:rPr>
            </a:br>
            <a:endParaRPr lang="sv-SE" sz="2000" dirty="0">
              <a:latin typeface="Arial" panose="020B0604020202020204" pitchFamily="34" charset="0"/>
              <a:ea typeface="Arial" panose="020B0604020202020204" pitchFamily="34" charset="0"/>
              <a:cs typeface="Arial" panose="020B0604020202020204" pitchFamily="34" charset="0"/>
            </a:endParaRPr>
          </a:p>
          <a:p>
            <a:endParaRPr lang="sv-SE" sz="2000" dirty="0">
              <a:latin typeface="Arial" panose="020B0604020202020204" pitchFamily="34" charset="0"/>
              <a:ea typeface="Arial" panose="020B0604020202020204" pitchFamily="34" charset="0"/>
              <a:cs typeface="Arial" panose="020B0604020202020204" pitchFamily="34" charset="0"/>
            </a:endParaRPr>
          </a:p>
          <a:p>
            <a:endParaRPr lang="sv-SE" sz="2000" dirty="0">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p>
        </p:txBody>
      </p:sp>
    </p:spTree>
    <p:extLst>
      <p:ext uri="{BB962C8B-B14F-4D97-AF65-F5344CB8AC3E}">
        <p14:creationId xmlns:p14="http://schemas.microsoft.com/office/powerpoint/2010/main" val="2432123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8017" y="383855"/>
            <a:ext cx="7754445" cy="678408"/>
          </a:xfrm>
        </p:spPr>
        <p:txBody>
          <a:bodyPr/>
          <a:lstStyle/>
          <a:p>
            <a:r>
              <a:rPr lang="sv-SE" dirty="0"/>
              <a:t>Kontaktsjuksköterska</a:t>
            </a:r>
          </a:p>
        </p:txBody>
      </p:sp>
      <p:sp>
        <p:nvSpPr>
          <p:cNvPr id="3" name="Platshållare för innehåll 2"/>
          <p:cNvSpPr>
            <a:spLocks noGrp="1"/>
          </p:cNvSpPr>
          <p:nvPr>
            <p:ph idx="1"/>
          </p:nvPr>
        </p:nvSpPr>
        <p:spPr>
          <a:xfrm>
            <a:off x="518017" y="1062263"/>
            <a:ext cx="8107965" cy="5168720"/>
          </a:xfrm>
        </p:spPr>
        <p:txBody>
          <a:bodyPr>
            <a:noAutofit/>
          </a:bodyPr>
          <a:lstStyle/>
          <a:p>
            <a:pPr marL="0" indent="0">
              <a:lnSpc>
                <a:spcPct val="115000"/>
              </a:lnSpc>
              <a:buNone/>
            </a:pPr>
            <a:r>
              <a:rPr lang="sv-SE" sz="2000" b="1" i="1" dirty="0">
                <a:latin typeface="Arial" panose="020B0604020202020204" pitchFamily="34" charset="0"/>
                <a:ea typeface="Arial" panose="020B0604020202020204" pitchFamily="34" charset="0"/>
                <a:cs typeface="Arial" panose="020B0604020202020204" pitchFamily="34" charset="0"/>
              </a:rPr>
              <a:t>Ö</a:t>
            </a:r>
            <a:r>
              <a:rPr lang="la-Latn" sz="2000" b="1" i="1" dirty="0">
                <a:effectLst/>
                <a:latin typeface="Arial" panose="020B0604020202020204" pitchFamily="34" charset="0"/>
                <a:ea typeface="Arial" panose="020B0604020202020204" pitchFamily="34" charset="0"/>
                <a:cs typeface="Arial" panose="020B0604020202020204" pitchFamily="34" charset="0"/>
              </a:rPr>
              <a:t>vergripande mål</a:t>
            </a:r>
            <a:r>
              <a:rPr lang="sv-SE" sz="2000" b="1" i="1" dirty="0">
                <a:effectLst/>
                <a:latin typeface="Arial" panose="020B0604020202020204" pitchFamily="34" charset="0"/>
                <a:ea typeface="Arial" panose="020B0604020202020204" pitchFamily="34" charset="0"/>
                <a:cs typeface="Arial" panose="020B0604020202020204" pitchFamily="34" charset="0"/>
              </a:rPr>
              <a:t>: </a:t>
            </a:r>
            <a:r>
              <a:rPr lang="sv-SE" sz="2000" i="1" dirty="0">
                <a:effectLst/>
                <a:latin typeface="Arial" panose="020B0604020202020204" pitchFamily="34" charset="0"/>
                <a:ea typeface="Arial" panose="020B0604020202020204" pitchFamily="34" charset="0"/>
                <a:cs typeface="Arial" panose="020B0604020202020204" pitchFamily="34" charset="0"/>
              </a:rPr>
              <a:t>A</a:t>
            </a:r>
            <a:r>
              <a:rPr lang="la-Latn" sz="2000" i="1" dirty="0">
                <a:effectLst/>
                <a:latin typeface="Arial" panose="020B0604020202020204" pitchFamily="34" charset="0"/>
                <a:ea typeface="Arial" panose="020B0604020202020204" pitchFamily="34" charset="0"/>
                <a:cs typeface="Arial" panose="020B0604020202020204" pitchFamily="34" charset="0"/>
              </a:rPr>
              <a:t>lla cancerpatienter i norra </a:t>
            </a:r>
            <a:r>
              <a:rPr lang="sv-SE" sz="2000" i="1" dirty="0">
                <a:latin typeface="Arial" panose="020B0604020202020204" pitchFamily="34" charset="0"/>
                <a:ea typeface="Arial" panose="020B0604020202020204" pitchFamily="34" charset="0"/>
                <a:cs typeface="Arial" panose="020B0604020202020204" pitchFamily="34" charset="0"/>
              </a:rPr>
              <a:t>s</a:t>
            </a:r>
            <a:r>
              <a:rPr lang="sv-SE" sz="2000" i="1" dirty="0">
                <a:effectLst/>
                <a:latin typeface="Arial" panose="020B0604020202020204" pitchFamily="34" charset="0"/>
                <a:ea typeface="Arial" panose="020B0604020202020204" pitchFamily="34" charset="0"/>
                <a:cs typeface="Arial" panose="020B0604020202020204" pitchFamily="34" charset="0"/>
              </a:rPr>
              <a:t>jukvårds</a:t>
            </a:r>
            <a:r>
              <a:rPr lang="la-Latn" sz="2000" i="1" dirty="0">
                <a:effectLst/>
                <a:latin typeface="Arial" panose="020B0604020202020204" pitchFamily="34" charset="0"/>
                <a:ea typeface="Arial" panose="020B0604020202020204" pitchFamily="34" charset="0"/>
                <a:cs typeface="Arial" panose="020B0604020202020204" pitchFamily="34" charset="0"/>
              </a:rPr>
              <a:t>regionen ska erbjudas tillgång till en namngiven kontaktsjuksköterska </a:t>
            </a:r>
            <a:r>
              <a:rPr lang="sv-SE" sz="2000" i="1" dirty="0">
                <a:effectLst/>
                <a:latin typeface="Arial" panose="020B0604020202020204" pitchFamily="34" charset="0"/>
                <a:ea typeface="Arial" panose="020B0604020202020204" pitchFamily="34" charset="0"/>
                <a:cs typeface="Arial" panose="020B0604020202020204" pitchFamily="34" charset="0"/>
              </a:rPr>
              <a:t>(kssk) </a:t>
            </a:r>
            <a:r>
              <a:rPr lang="la-Latn" sz="2000" i="1" dirty="0">
                <a:effectLst/>
                <a:latin typeface="Arial" panose="020B0604020202020204" pitchFamily="34" charset="0"/>
                <a:ea typeface="Arial" panose="020B0604020202020204" pitchFamily="34" charset="0"/>
                <a:cs typeface="Arial" panose="020B0604020202020204" pitchFamily="34" charset="0"/>
              </a:rPr>
              <a:t>med ett tydligt definierat och skriftligt uppdrag.</a:t>
            </a:r>
            <a:endParaRPr lang="sv-SE" sz="2000" i="1" dirty="0">
              <a:effectLst/>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latin typeface="Arial" panose="020B0604020202020204" pitchFamily="34" charset="0"/>
              <a:ea typeface="Arial" panose="020B0604020202020204" pitchFamily="34" charset="0"/>
              <a:cs typeface="Arial" panose="020B0604020202020204" pitchFamily="34" charset="0"/>
            </a:endParaRPr>
          </a:p>
          <a:p>
            <a:pPr>
              <a:spcBef>
                <a:spcPts val="1200"/>
              </a:spcBef>
            </a:pPr>
            <a:r>
              <a:rPr lang="sv-SE" sz="2000" dirty="0">
                <a:latin typeface="Arial" panose="020B0604020202020204" pitchFamily="34" charset="0"/>
                <a:ea typeface="Arial" panose="020B0604020202020204" pitchFamily="34" charset="0"/>
                <a:cs typeface="Arial" panose="020B0604020202020204" pitchFamily="34" charset="0"/>
              </a:rPr>
              <a:t>Majoriteten av cancerpatienterna erbjuds </a:t>
            </a:r>
            <a:r>
              <a:rPr lang="sv-SE" sz="2000" dirty="0">
                <a:effectLst/>
                <a:latin typeface="Arial" panose="020B0604020202020204" pitchFamily="34" charset="0"/>
                <a:ea typeface="Arial" panose="020B0604020202020204" pitchFamily="34" charset="0"/>
                <a:cs typeface="Arial" panose="020B0604020202020204" pitchFamily="34" charset="0"/>
              </a:rPr>
              <a:t>kssk</a:t>
            </a:r>
          </a:p>
          <a:p>
            <a:pPr>
              <a:spcBef>
                <a:spcPts val="1200"/>
              </a:spcBef>
            </a:pPr>
            <a:r>
              <a:rPr lang="sv-SE" sz="2000" dirty="0">
                <a:latin typeface="Arial" panose="020B0604020202020204" pitchFamily="34" charset="0"/>
                <a:ea typeface="Arial" panose="020B0604020202020204" pitchFamily="34" charset="0"/>
                <a:cs typeface="Arial" panose="020B0604020202020204" pitchFamily="34" charset="0"/>
              </a:rPr>
              <a:t>Fungerar bra på många ställen, men möjligheten att fullfölja uppdragen varierar</a:t>
            </a:r>
          </a:p>
          <a:p>
            <a:pPr>
              <a:spcBef>
                <a:spcPts val="1200"/>
              </a:spcBef>
            </a:pPr>
            <a:r>
              <a:rPr lang="sv-SE" sz="2000" dirty="0">
                <a:latin typeface="Arial" panose="020B0604020202020204" pitchFamily="34" charset="0"/>
                <a:ea typeface="Arial" panose="020B0604020202020204" pitchFamily="34" charset="0"/>
                <a:cs typeface="Arial" panose="020B0604020202020204" pitchFamily="34" charset="0"/>
              </a:rPr>
              <a:t>Många processledare lyfter att kssk har svårt att hinna med sitt uppdrag, särskilt om det är ett tilläggsuppdrag</a:t>
            </a:r>
          </a:p>
          <a:p>
            <a:pPr>
              <a:spcBef>
                <a:spcPts val="1200"/>
              </a:spcBef>
            </a:pPr>
            <a:r>
              <a:rPr lang="sv-SE" sz="2000" dirty="0">
                <a:effectLst/>
                <a:latin typeface="Arial" panose="020B0604020202020204" pitchFamily="34" charset="0"/>
                <a:ea typeface="MS Mincho" panose="02020609040205080304" pitchFamily="49" charset="-128"/>
                <a:cs typeface="Arial" panose="020B0604020202020204" pitchFamily="34" charset="0"/>
              </a:rPr>
              <a:t>För mindre tumördiagnoser med centraliserat omhändertagande, saknas ofta kssk på patientens hemsjuk­hus</a:t>
            </a:r>
            <a:endParaRPr lang="sv-SE" sz="2000" dirty="0">
              <a:latin typeface="Arial" panose="020B0604020202020204" pitchFamily="34" charset="0"/>
              <a:ea typeface="Arial" panose="020B0604020202020204" pitchFamily="34" charset="0"/>
              <a:cs typeface="Arial" panose="020B0604020202020204" pitchFamily="34" charset="0"/>
            </a:endParaRPr>
          </a:p>
          <a:p>
            <a:pPr>
              <a:spcBef>
                <a:spcPts val="1200"/>
              </a:spcBef>
            </a:pPr>
            <a:r>
              <a:rPr lang="sv-SE" sz="2000" dirty="0">
                <a:latin typeface="Arial" panose="020B0604020202020204" pitchFamily="34" charset="0"/>
                <a:ea typeface="Arial" panose="020B0604020202020204" pitchFamily="34" charset="0"/>
                <a:cs typeface="Arial" panose="020B0604020202020204" pitchFamily="34" charset="0"/>
              </a:rPr>
              <a:t>Inom barnonkologin har kssk tillsatts på läns- och länsdelssjukhus</a:t>
            </a:r>
          </a:p>
          <a:p>
            <a:pPr>
              <a:spcBef>
                <a:spcPts val="1200"/>
              </a:spcBef>
            </a:pPr>
            <a:r>
              <a:rPr lang="sv-SE" sz="2000" dirty="0">
                <a:latin typeface="Arial" panose="020B0604020202020204" pitchFamily="34" charset="0"/>
                <a:ea typeface="Arial" panose="020B0604020202020204" pitchFamily="34" charset="0"/>
                <a:cs typeface="Arial" panose="020B0604020202020204" pitchFamily="34" charset="0"/>
              </a:rPr>
              <a:t>Regionala nätverk för kssk finns i RVN och RJH</a:t>
            </a:r>
          </a:p>
          <a:p>
            <a:endParaRPr lang="sv-SE" sz="2000" dirty="0">
              <a:effectLst/>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effectLst/>
              <a:latin typeface="Arial" panose="020B0604020202020204" pitchFamily="34" charset="0"/>
              <a:ea typeface="Arial" panose="020B0604020202020204" pitchFamily="34" charset="0"/>
              <a:cs typeface="Arial" panose="020B0604020202020204" pitchFamily="34" charset="0"/>
            </a:endParaRPr>
          </a:p>
          <a:p>
            <a:pPr marL="0" indent="0">
              <a:buNone/>
            </a:pPr>
            <a:br>
              <a:rPr lang="sv-SE" sz="2000" dirty="0">
                <a:latin typeface="Arial" panose="020B0604020202020204" pitchFamily="34" charset="0"/>
                <a:ea typeface="Arial" panose="020B0604020202020204" pitchFamily="34" charset="0"/>
                <a:cs typeface="Arial" panose="020B0604020202020204" pitchFamily="34" charset="0"/>
              </a:rPr>
            </a:br>
            <a:endParaRPr lang="sv-SE" sz="2000" b="0" i="0" u="none" strike="noStrike" baseline="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a:p>
            <a:pPr marL="0" indent="0">
              <a:buNone/>
            </a:pPr>
            <a:br>
              <a:rPr lang="sv-SE" sz="2000" dirty="0">
                <a:latin typeface="Arial" panose="020B0604020202020204" pitchFamily="34" charset="0"/>
                <a:ea typeface="Arial" panose="020B0604020202020204" pitchFamily="34" charset="0"/>
                <a:cs typeface="Arial" panose="020B0604020202020204" pitchFamily="34" charset="0"/>
              </a:rPr>
            </a:br>
            <a:endParaRPr lang="sv-SE" sz="2000" dirty="0">
              <a:latin typeface="Arial" panose="020B0604020202020204" pitchFamily="34" charset="0"/>
              <a:ea typeface="Arial" panose="020B0604020202020204" pitchFamily="34" charset="0"/>
              <a:cs typeface="Arial" panose="020B0604020202020204" pitchFamily="34" charset="0"/>
            </a:endParaRPr>
          </a:p>
          <a:p>
            <a:endParaRPr lang="sv-SE" sz="2000" dirty="0">
              <a:latin typeface="Arial" panose="020B0604020202020204" pitchFamily="34" charset="0"/>
              <a:ea typeface="Arial" panose="020B0604020202020204" pitchFamily="34" charset="0"/>
              <a:cs typeface="Arial" panose="020B0604020202020204" pitchFamily="34" charset="0"/>
            </a:endParaRPr>
          </a:p>
          <a:p>
            <a:endParaRPr lang="sv-SE" sz="2000" dirty="0">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p>
        </p:txBody>
      </p:sp>
    </p:spTree>
    <p:extLst>
      <p:ext uri="{BB962C8B-B14F-4D97-AF65-F5344CB8AC3E}">
        <p14:creationId xmlns:p14="http://schemas.microsoft.com/office/powerpoint/2010/main" val="422299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8017" y="383855"/>
            <a:ext cx="7754445" cy="678408"/>
          </a:xfrm>
        </p:spPr>
        <p:txBody>
          <a:bodyPr/>
          <a:lstStyle/>
          <a:p>
            <a:r>
              <a:rPr lang="sv-SE" dirty="0"/>
              <a:t>Cancerprevention och tidig upptäckt</a:t>
            </a:r>
          </a:p>
        </p:txBody>
      </p:sp>
      <p:sp>
        <p:nvSpPr>
          <p:cNvPr id="3" name="Platshållare för innehåll 2"/>
          <p:cNvSpPr>
            <a:spLocks noGrp="1"/>
          </p:cNvSpPr>
          <p:nvPr>
            <p:ph idx="1"/>
          </p:nvPr>
        </p:nvSpPr>
        <p:spPr>
          <a:xfrm>
            <a:off x="518016" y="1062263"/>
            <a:ext cx="8321183" cy="5168720"/>
          </a:xfrm>
        </p:spPr>
        <p:txBody>
          <a:bodyPr>
            <a:noAutofit/>
          </a:bodyPr>
          <a:lstStyle/>
          <a:p>
            <a:pPr marL="0" indent="0">
              <a:lnSpc>
                <a:spcPct val="115000"/>
              </a:lnSpc>
              <a:buNone/>
            </a:pPr>
            <a:r>
              <a:rPr lang="sv-SE" sz="2000" b="1" i="1" dirty="0">
                <a:latin typeface="Arial" panose="020B0604020202020204" pitchFamily="34" charset="0"/>
                <a:ea typeface="Arial" panose="020B0604020202020204" pitchFamily="34" charset="0"/>
                <a:cs typeface="Arial" panose="020B0604020202020204" pitchFamily="34" charset="0"/>
              </a:rPr>
              <a:t>Ö</a:t>
            </a:r>
            <a:r>
              <a:rPr lang="la-Latn" sz="2000" b="1" i="1" dirty="0">
                <a:effectLst/>
                <a:latin typeface="Arial" panose="020B0604020202020204" pitchFamily="34" charset="0"/>
                <a:ea typeface="Arial" panose="020B0604020202020204" pitchFamily="34" charset="0"/>
                <a:cs typeface="Arial" panose="020B0604020202020204" pitchFamily="34" charset="0"/>
              </a:rPr>
              <a:t>vergripande mål</a:t>
            </a:r>
            <a:r>
              <a:rPr lang="sv-SE" sz="2000" b="1" i="1" dirty="0">
                <a:effectLst/>
                <a:latin typeface="Arial" panose="020B0604020202020204" pitchFamily="34" charset="0"/>
                <a:ea typeface="Arial" panose="020B0604020202020204" pitchFamily="34" charset="0"/>
                <a:cs typeface="Arial" panose="020B0604020202020204" pitchFamily="34" charset="0"/>
              </a:rPr>
              <a:t>: </a:t>
            </a:r>
            <a:r>
              <a:rPr lang="sv-SE" sz="2000" i="1" dirty="0">
                <a:latin typeface="Arial" panose="020B0604020202020204" pitchFamily="34" charset="0"/>
                <a:ea typeface="Arial" panose="020B0604020202020204" pitchFamily="34" charset="0"/>
                <a:cs typeface="Arial" panose="020B0604020202020204" pitchFamily="34" charset="0"/>
              </a:rPr>
              <a:t>S</a:t>
            </a:r>
            <a:r>
              <a:rPr lang="sv-SE" sz="2000" i="1" dirty="0">
                <a:effectLst/>
                <a:latin typeface="Arial" panose="020B0604020202020204" pitchFamily="34" charset="0"/>
                <a:ea typeface="Calibri" panose="020F0502020204030204" pitchFamily="34" charset="0"/>
                <a:cs typeface="Arial" panose="020B0604020202020204" pitchFamily="34" charset="0"/>
              </a:rPr>
              <a:t>jukvårdsregionen ska genom ett aktivt cancer-preventivt arbete minska risken för att befolkningen insjuknar i cancer.</a:t>
            </a:r>
            <a:r>
              <a:rPr lang="sv-SE" sz="2000" i="1" dirty="0">
                <a:effectLst/>
                <a:latin typeface="Arial" panose="020B0604020202020204" pitchFamily="34" charset="0"/>
                <a:ea typeface="Times New Roman" panose="02020603050405020304" pitchFamily="18" charset="0"/>
                <a:cs typeface="Arial" panose="020B0604020202020204" pitchFamily="34" charset="0"/>
              </a:rPr>
              <a:t> </a:t>
            </a:r>
            <a:endParaRPr lang="sv-SE" sz="2000" i="1" dirty="0">
              <a:effectLst/>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latin typeface="Arial" panose="020B0604020202020204" pitchFamily="34" charset="0"/>
              <a:ea typeface="Arial" panose="020B0604020202020204" pitchFamily="34" charset="0"/>
              <a:cs typeface="Arial" panose="020B0604020202020204" pitchFamily="34" charset="0"/>
            </a:endParaRPr>
          </a:p>
          <a:p>
            <a:pPr marL="0" indent="0">
              <a:spcBef>
                <a:spcPts val="1200"/>
              </a:spcBef>
              <a:buNone/>
            </a:pPr>
            <a:r>
              <a:rPr lang="sv-SE" sz="2000" dirty="0"/>
              <a:t>Minst en tredjedel av all cancer kan förebyggas</a:t>
            </a:r>
          </a:p>
          <a:p>
            <a:pPr marL="0" indent="0">
              <a:spcBef>
                <a:spcPts val="1200"/>
              </a:spcBef>
              <a:buNone/>
            </a:pPr>
            <a:r>
              <a:rPr lang="sv-SE" sz="2000" dirty="0"/>
              <a:t>Levnadsvanor centrala – sjukvårdsregionala arbetsgrupper i samverkan med regionernas folkhälsoenheter gällande tobak, alkohol, matvanor och fysisk aktivitet</a:t>
            </a:r>
          </a:p>
          <a:p>
            <a:pPr marL="0" indent="0">
              <a:spcBef>
                <a:spcPts val="1200"/>
              </a:spcBef>
              <a:buNone/>
            </a:pPr>
            <a:r>
              <a:rPr lang="sv-SE" sz="2000" dirty="0">
                <a:latin typeface="Arial" panose="020B0604020202020204" pitchFamily="34" charset="0"/>
                <a:ea typeface="Arial" panose="020B0604020202020204" pitchFamily="34" charset="0"/>
                <a:cs typeface="Arial" panose="020B0604020202020204" pitchFamily="34" charset="0"/>
              </a:rPr>
              <a:t>Europeiska kodexen mot cancer</a:t>
            </a:r>
          </a:p>
          <a:p>
            <a:endParaRPr lang="sv-SE" sz="2000" dirty="0">
              <a:effectLst/>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effectLst/>
              <a:latin typeface="Arial" panose="020B0604020202020204" pitchFamily="34" charset="0"/>
              <a:ea typeface="Arial" panose="020B0604020202020204" pitchFamily="34" charset="0"/>
              <a:cs typeface="Arial" panose="020B0604020202020204" pitchFamily="34" charset="0"/>
            </a:endParaRPr>
          </a:p>
          <a:p>
            <a:pPr marL="0" indent="0">
              <a:buNone/>
            </a:pPr>
            <a:br>
              <a:rPr lang="sv-SE" sz="2000" dirty="0">
                <a:latin typeface="Arial" panose="020B0604020202020204" pitchFamily="34" charset="0"/>
                <a:ea typeface="Arial" panose="020B0604020202020204" pitchFamily="34" charset="0"/>
                <a:cs typeface="Arial" panose="020B0604020202020204" pitchFamily="34" charset="0"/>
              </a:rPr>
            </a:br>
            <a:endParaRPr lang="sv-SE" sz="2000" b="0" i="0" u="none" strike="noStrike" baseline="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a:p>
            <a:pPr marL="0" indent="0">
              <a:buNone/>
            </a:pPr>
            <a:br>
              <a:rPr lang="sv-SE" sz="2000" dirty="0">
                <a:latin typeface="Arial" panose="020B0604020202020204" pitchFamily="34" charset="0"/>
                <a:ea typeface="Arial" panose="020B0604020202020204" pitchFamily="34" charset="0"/>
                <a:cs typeface="Arial" panose="020B0604020202020204" pitchFamily="34" charset="0"/>
              </a:rPr>
            </a:br>
            <a:endParaRPr lang="sv-SE" sz="2000" dirty="0">
              <a:latin typeface="Arial" panose="020B0604020202020204" pitchFamily="34" charset="0"/>
              <a:ea typeface="Arial" panose="020B0604020202020204" pitchFamily="34" charset="0"/>
              <a:cs typeface="Arial" panose="020B0604020202020204" pitchFamily="34" charset="0"/>
            </a:endParaRPr>
          </a:p>
          <a:p>
            <a:endParaRPr lang="sv-SE" sz="2000" dirty="0">
              <a:latin typeface="Arial" panose="020B0604020202020204" pitchFamily="34" charset="0"/>
              <a:ea typeface="Arial" panose="020B0604020202020204" pitchFamily="34" charset="0"/>
              <a:cs typeface="Arial" panose="020B0604020202020204" pitchFamily="34" charset="0"/>
            </a:endParaRPr>
          </a:p>
          <a:p>
            <a:endParaRPr lang="sv-SE" sz="2000" dirty="0">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p>
        </p:txBody>
      </p:sp>
    </p:spTree>
    <p:extLst>
      <p:ext uri="{BB962C8B-B14F-4D97-AF65-F5344CB8AC3E}">
        <p14:creationId xmlns:p14="http://schemas.microsoft.com/office/powerpoint/2010/main" val="2157209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ak 2"/>
          <p:cNvCxnSpPr/>
          <p:nvPr/>
        </p:nvCxnSpPr>
        <p:spPr>
          <a:xfrm>
            <a:off x="7579923" y="6473710"/>
            <a:ext cx="0" cy="326436"/>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Rubrik 1"/>
          <p:cNvSpPr>
            <a:spLocks noGrp="1"/>
          </p:cNvSpPr>
          <p:nvPr>
            <p:ph type="title"/>
          </p:nvPr>
        </p:nvSpPr>
        <p:spPr>
          <a:xfrm>
            <a:off x="410497" y="370228"/>
            <a:ext cx="8229600" cy="1143000"/>
          </a:xfrm>
        </p:spPr>
        <p:txBody>
          <a:bodyPr>
            <a:normAutofit/>
          </a:bodyPr>
          <a:lstStyle/>
          <a:p>
            <a:pPr algn="l"/>
            <a:r>
              <a:rPr lang="sv-SE" dirty="0"/>
              <a:t>Europeiska kodexen mot cancer (WHO)</a:t>
            </a:r>
          </a:p>
        </p:txBody>
      </p:sp>
      <p:sp>
        <p:nvSpPr>
          <p:cNvPr id="8" name="Platshållare för text 3"/>
          <p:cNvSpPr txBox="1">
            <a:spLocks/>
          </p:cNvSpPr>
          <p:nvPr/>
        </p:nvSpPr>
        <p:spPr>
          <a:xfrm>
            <a:off x="1869142" y="1264024"/>
            <a:ext cx="7113494" cy="4819412"/>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mj-lt"/>
              <a:buAutoNum type="arabicPeriod"/>
            </a:pPr>
            <a:r>
              <a:rPr lang="sv-SE" sz="1900" dirty="0"/>
              <a:t>Rök inte, använd ingen tobak</a:t>
            </a:r>
          </a:p>
          <a:p>
            <a:pPr>
              <a:buFont typeface="+mj-lt"/>
              <a:buAutoNum type="arabicPeriod"/>
            </a:pPr>
            <a:r>
              <a:rPr lang="sv-SE" sz="1900" dirty="0"/>
              <a:t>Ha rökfritt i hemmet och på arbetsplatsen</a:t>
            </a:r>
          </a:p>
          <a:p>
            <a:pPr>
              <a:buFont typeface="+mj-lt"/>
              <a:buAutoNum type="arabicPeriod"/>
            </a:pPr>
            <a:r>
              <a:rPr lang="sv-SE" sz="1900" dirty="0"/>
              <a:t>Ha en hälsosam kroppsvikt</a:t>
            </a:r>
          </a:p>
          <a:p>
            <a:pPr>
              <a:buFont typeface="+mj-lt"/>
              <a:buAutoNum type="arabicPeriod"/>
            </a:pPr>
            <a:r>
              <a:rPr lang="sv-SE" sz="1900" dirty="0"/>
              <a:t>Var fysiskt aktiv i vardagen, begränsa tiden du sitter ner</a:t>
            </a:r>
          </a:p>
          <a:p>
            <a:pPr>
              <a:buFont typeface="+mj-lt"/>
              <a:buAutoNum type="arabicPeriod"/>
            </a:pPr>
            <a:r>
              <a:rPr lang="sv-SE" sz="1900" dirty="0"/>
              <a:t>Ät en hälsosam kost</a:t>
            </a:r>
          </a:p>
          <a:p>
            <a:pPr>
              <a:buFont typeface="+mj-lt"/>
              <a:buAutoNum type="arabicPeriod"/>
            </a:pPr>
            <a:r>
              <a:rPr lang="sv-SE" sz="1900" dirty="0"/>
              <a:t>Begränsa ditt intag av alkohol</a:t>
            </a:r>
          </a:p>
          <a:p>
            <a:pPr>
              <a:buFont typeface="+mj-lt"/>
              <a:buAutoNum type="arabicPeriod"/>
            </a:pPr>
            <a:r>
              <a:rPr lang="sv-SE" sz="1900" dirty="0"/>
              <a:t>Undvik för mycket sol, särskilt för barn. Sola inte i solarium</a:t>
            </a:r>
          </a:p>
          <a:p>
            <a:pPr>
              <a:buFont typeface="+mj-lt"/>
              <a:buAutoNum type="arabicPeriod"/>
            </a:pPr>
            <a:r>
              <a:rPr lang="sv-SE" sz="1900" dirty="0"/>
              <a:t>Skydda dig från cancerframkallande ämnen på arbetsplatsen</a:t>
            </a:r>
          </a:p>
          <a:p>
            <a:pPr>
              <a:buFont typeface="+mj-lt"/>
              <a:buAutoNum type="arabicPeriod"/>
            </a:pPr>
            <a:r>
              <a:rPr lang="sv-SE" sz="1900" dirty="0"/>
              <a:t>Kontrollera radonhalten i din bostad, åtgärda höga halter</a:t>
            </a:r>
          </a:p>
          <a:p>
            <a:pPr>
              <a:buFont typeface="+mj-lt"/>
              <a:buAutoNum type="arabicPeriod"/>
            </a:pPr>
            <a:r>
              <a:rPr lang="sv-SE" sz="1900" dirty="0"/>
              <a:t>Kvinnor: Amma ditt barn om du kan, begränsa hormon-behandlingar</a:t>
            </a:r>
          </a:p>
          <a:p>
            <a:pPr>
              <a:buFont typeface="+mj-lt"/>
              <a:buAutoNum type="arabicPeriod"/>
            </a:pPr>
            <a:r>
              <a:rPr lang="sv-SE" sz="1900" dirty="0"/>
              <a:t>Vaccinera barn mot Hepatit B och HPV</a:t>
            </a:r>
          </a:p>
          <a:p>
            <a:pPr>
              <a:buFont typeface="+mj-lt"/>
              <a:buAutoNum type="arabicPeriod"/>
            </a:pPr>
            <a:r>
              <a:rPr lang="sv-SE" sz="1900" dirty="0"/>
              <a:t>Ta del av organiserade screeningprogram:</a:t>
            </a:r>
          </a:p>
          <a:p>
            <a:pPr>
              <a:buFont typeface="Arial" panose="020B0604020202020204" pitchFamily="34" charset="0"/>
              <a:buChar char="•"/>
            </a:pPr>
            <a:r>
              <a:rPr lang="sv-SE" sz="1900" dirty="0"/>
              <a:t>tarmcancer (män och kvinnor)</a:t>
            </a:r>
          </a:p>
          <a:p>
            <a:pPr>
              <a:buFont typeface="Arial" panose="020B0604020202020204" pitchFamily="34" charset="0"/>
              <a:buChar char="•"/>
            </a:pPr>
            <a:r>
              <a:rPr lang="sv-SE" sz="1900" dirty="0"/>
              <a:t>bröstcancer (kvinnor)</a:t>
            </a:r>
          </a:p>
          <a:p>
            <a:pPr>
              <a:buFont typeface="Arial" panose="020B0604020202020204" pitchFamily="34" charset="0"/>
              <a:buChar char="•"/>
            </a:pPr>
            <a:r>
              <a:rPr lang="sv-SE" sz="1900" dirty="0"/>
              <a:t>livmoderhalscancer (kvinnor)</a:t>
            </a:r>
            <a:endParaRPr lang="sv-SE" sz="2000" dirty="0"/>
          </a:p>
          <a:p>
            <a:pPr marL="0" indent="0">
              <a:buNone/>
            </a:pPr>
            <a:endParaRPr lang="sv-SE" sz="2000" dirty="0"/>
          </a:p>
          <a:p>
            <a:pPr marL="0" indent="0">
              <a:buNone/>
            </a:pPr>
            <a:endParaRPr lang="sv-SE" sz="1100" dirty="0"/>
          </a:p>
        </p:txBody>
      </p:sp>
      <p:pic>
        <p:nvPicPr>
          <p:cNvPr id="2" name="Bildobjekt 1"/>
          <p:cNvPicPr>
            <a:picLocks noChangeAspect="1"/>
          </p:cNvPicPr>
          <p:nvPr/>
        </p:nvPicPr>
        <p:blipFill rotWithShape="1">
          <a:blip r:embed="rId2"/>
          <a:srcRect b="5471"/>
          <a:stretch/>
        </p:blipFill>
        <p:spPr>
          <a:xfrm>
            <a:off x="161365" y="2682287"/>
            <a:ext cx="1536854" cy="2181960"/>
          </a:xfrm>
          <a:prstGeom prst="rect">
            <a:avLst/>
          </a:prstGeom>
        </p:spPr>
      </p:pic>
      <p:pic>
        <p:nvPicPr>
          <p:cNvPr id="4" name="Bildobjekt 3"/>
          <p:cNvPicPr>
            <a:picLocks noChangeAspect="1"/>
          </p:cNvPicPr>
          <p:nvPr/>
        </p:nvPicPr>
        <p:blipFill>
          <a:blip r:embed="rId3"/>
          <a:stretch>
            <a:fillRect/>
          </a:stretch>
        </p:blipFill>
        <p:spPr>
          <a:xfrm>
            <a:off x="235795" y="1542601"/>
            <a:ext cx="1462424" cy="669295"/>
          </a:xfrm>
          <a:prstGeom prst="rect">
            <a:avLst/>
          </a:prstGeom>
        </p:spPr>
      </p:pic>
      <p:sp>
        <p:nvSpPr>
          <p:cNvPr id="5" name="textruta 4">
            <a:extLst>
              <a:ext uri="{FF2B5EF4-FFF2-40B4-BE49-F238E27FC236}">
                <a16:creationId xmlns:a16="http://schemas.microsoft.com/office/drawing/2014/main" id="{FB2ED481-ED08-4C66-B063-81DB5B4FFE56}"/>
              </a:ext>
            </a:extLst>
          </p:cNvPr>
          <p:cNvSpPr txBox="1"/>
          <p:nvPr/>
        </p:nvSpPr>
        <p:spPr>
          <a:xfrm>
            <a:off x="543493" y="6092205"/>
            <a:ext cx="8057014" cy="261610"/>
          </a:xfrm>
          <a:prstGeom prst="rect">
            <a:avLst/>
          </a:prstGeom>
          <a:noFill/>
        </p:spPr>
        <p:txBody>
          <a:bodyPr wrap="none" rtlCol="0">
            <a:spAutoFit/>
          </a:bodyPr>
          <a:lstStyle/>
          <a:p>
            <a:r>
              <a:rPr lang="sv-SE" sz="1100" dirty="0"/>
              <a:t>https://www.cancercentrum.se/norr/vara-uppdrag/prevention-och-tidig-upptackt/prevention/halsorad-for-att-minska-risken-for-cancer/</a:t>
            </a:r>
          </a:p>
        </p:txBody>
      </p:sp>
    </p:spTree>
    <p:extLst>
      <p:ext uri="{BB962C8B-B14F-4D97-AF65-F5344CB8AC3E}">
        <p14:creationId xmlns:p14="http://schemas.microsoft.com/office/powerpoint/2010/main" val="3689661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8017" y="383855"/>
            <a:ext cx="7754445" cy="678408"/>
          </a:xfrm>
        </p:spPr>
        <p:txBody>
          <a:bodyPr/>
          <a:lstStyle/>
          <a:p>
            <a:r>
              <a:rPr lang="sv-SE" dirty="0"/>
              <a:t>Cancerprevention och tidig upptäckt</a:t>
            </a:r>
          </a:p>
        </p:txBody>
      </p:sp>
      <p:sp>
        <p:nvSpPr>
          <p:cNvPr id="3" name="Platshållare för innehåll 2"/>
          <p:cNvSpPr>
            <a:spLocks noGrp="1"/>
          </p:cNvSpPr>
          <p:nvPr>
            <p:ph idx="1"/>
          </p:nvPr>
        </p:nvSpPr>
        <p:spPr>
          <a:xfrm>
            <a:off x="518016" y="1062263"/>
            <a:ext cx="8321183" cy="5168720"/>
          </a:xfrm>
        </p:spPr>
        <p:txBody>
          <a:bodyPr>
            <a:noAutofit/>
          </a:bodyPr>
          <a:lstStyle/>
          <a:p>
            <a:pPr marL="0" indent="0">
              <a:lnSpc>
                <a:spcPct val="115000"/>
              </a:lnSpc>
              <a:buNone/>
            </a:pPr>
            <a:r>
              <a:rPr lang="sv-SE" sz="2000" b="1" i="1" dirty="0">
                <a:latin typeface="Arial" panose="020B0604020202020204" pitchFamily="34" charset="0"/>
                <a:ea typeface="Arial" panose="020B0604020202020204" pitchFamily="34" charset="0"/>
                <a:cs typeface="Arial" panose="020B0604020202020204" pitchFamily="34" charset="0"/>
              </a:rPr>
              <a:t>Ö</a:t>
            </a:r>
            <a:r>
              <a:rPr lang="la-Latn" sz="2000" b="1" i="1" dirty="0">
                <a:effectLst/>
                <a:latin typeface="Arial" panose="020B0604020202020204" pitchFamily="34" charset="0"/>
                <a:ea typeface="Arial" panose="020B0604020202020204" pitchFamily="34" charset="0"/>
                <a:cs typeface="Arial" panose="020B0604020202020204" pitchFamily="34" charset="0"/>
              </a:rPr>
              <a:t>vergripande mål</a:t>
            </a:r>
            <a:r>
              <a:rPr lang="sv-SE" sz="2000" b="1" i="1" dirty="0">
                <a:effectLst/>
                <a:latin typeface="Arial" panose="020B0604020202020204" pitchFamily="34" charset="0"/>
                <a:ea typeface="Arial" panose="020B0604020202020204" pitchFamily="34" charset="0"/>
                <a:cs typeface="Arial" panose="020B0604020202020204" pitchFamily="34" charset="0"/>
              </a:rPr>
              <a:t>: </a:t>
            </a:r>
            <a:r>
              <a:rPr lang="sv-SE" sz="2000" i="1" dirty="0">
                <a:latin typeface="Arial" panose="020B0604020202020204" pitchFamily="34" charset="0"/>
                <a:ea typeface="Arial" panose="020B0604020202020204" pitchFamily="34" charset="0"/>
                <a:cs typeface="Arial" panose="020B0604020202020204" pitchFamily="34" charset="0"/>
              </a:rPr>
              <a:t>S</a:t>
            </a:r>
            <a:r>
              <a:rPr lang="sv-SE" sz="2000" i="1" dirty="0">
                <a:effectLst/>
                <a:latin typeface="Arial" panose="020B0604020202020204" pitchFamily="34" charset="0"/>
                <a:ea typeface="Calibri" panose="020F0502020204030204" pitchFamily="34" charset="0"/>
                <a:cs typeface="Arial" panose="020B0604020202020204" pitchFamily="34" charset="0"/>
              </a:rPr>
              <a:t>jukvårdsregionen ska genom ett aktivt cancer-preventivt arbete minska risken för att befolkningen insjuknar i cancer.</a:t>
            </a:r>
            <a:r>
              <a:rPr lang="sv-SE" sz="2000" i="1" dirty="0">
                <a:effectLst/>
                <a:latin typeface="Arial" panose="020B0604020202020204" pitchFamily="34" charset="0"/>
                <a:ea typeface="Times New Roman" panose="02020603050405020304" pitchFamily="18" charset="0"/>
                <a:cs typeface="Arial" panose="020B0604020202020204" pitchFamily="34" charset="0"/>
              </a:rPr>
              <a:t> </a:t>
            </a:r>
            <a:endParaRPr lang="sv-SE" sz="2000" i="1" dirty="0">
              <a:effectLst/>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latin typeface="Arial" panose="020B0604020202020204" pitchFamily="34" charset="0"/>
              <a:ea typeface="Arial" panose="020B0604020202020204" pitchFamily="34" charset="0"/>
              <a:cs typeface="Arial" panose="020B0604020202020204" pitchFamily="34" charset="0"/>
            </a:endParaRPr>
          </a:p>
          <a:p>
            <a:pPr marL="0" indent="0">
              <a:buNone/>
            </a:pPr>
            <a:r>
              <a:rPr lang="sv-SE" sz="2000" b="1" dirty="0">
                <a:latin typeface="Arial" panose="020B0604020202020204" pitchFamily="34" charset="0"/>
                <a:ea typeface="Arial" panose="020B0604020202020204" pitchFamily="34" charset="0"/>
                <a:cs typeface="Arial" panose="020B0604020202020204" pitchFamily="34" charset="0"/>
              </a:rPr>
              <a:t>Primärprevention</a:t>
            </a:r>
          </a:p>
          <a:p>
            <a:pPr>
              <a:spcBef>
                <a:spcPts val="1200"/>
              </a:spcBef>
            </a:pPr>
            <a:r>
              <a:rPr lang="sv-SE" sz="2000" dirty="0">
                <a:latin typeface="Arial" panose="020B0604020202020204" pitchFamily="34" charset="0"/>
                <a:ea typeface="Arial" panose="020B0604020202020204" pitchFamily="34" charset="0"/>
                <a:cs typeface="Arial" panose="020B0604020202020204" pitchFamily="34" charset="0"/>
              </a:rPr>
              <a:t>Behov både av </a:t>
            </a:r>
            <a:r>
              <a:rPr lang="sv-SE" sz="2000" dirty="0">
                <a:solidFill>
                  <a:srgbClr val="212529"/>
                </a:solidFill>
                <a:effectLst/>
                <a:latin typeface="Arial" panose="020B0604020202020204" pitchFamily="34" charset="0"/>
                <a:ea typeface="MS Mincho" panose="02020609040205080304" pitchFamily="49" charset="-128"/>
                <a:cs typeface="Arial" panose="020B0604020202020204" pitchFamily="34" charset="0"/>
              </a:rPr>
              <a:t>åtgärder för att underlätta hälsosamma val och särskilda insatser för grupper med högre risk att utveckla cancer</a:t>
            </a:r>
          </a:p>
          <a:p>
            <a:pPr>
              <a:spcBef>
                <a:spcPts val="1200"/>
              </a:spcBef>
            </a:pPr>
            <a:r>
              <a:rPr lang="sv-SE" sz="2000" dirty="0">
                <a:solidFill>
                  <a:srgbClr val="212529"/>
                </a:solidFill>
                <a:effectLst/>
                <a:latin typeface="Arial" panose="020B0604020202020204" pitchFamily="34" charset="0"/>
                <a:ea typeface="MS Mincho" panose="02020609040205080304" pitchFamily="49" charset="-128"/>
                <a:cs typeface="Arial" panose="020B0604020202020204" pitchFamily="34" charset="0"/>
              </a:rPr>
              <a:t>Ytterligare insatser behövs för att minska rökning</a:t>
            </a:r>
          </a:p>
          <a:p>
            <a:pPr>
              <a:spcBef>
                <a:spcPts val="1200"/>
              </a:spcBef>
            </a:pPr>
            <a:r>
              <a:rPr lang="sv-SE" sz="2000" dirty="0">
                <a:solidFill>
                  <a:srgbClr val="212529"/>
                </a:solidFill>
                <a:latin typeface="Arial" panose="020B0604020202020204" pitchFamily="34" charset="0"/>
                <a:ea typeface="MS Mincho" panose="02020609040205080304" pitchFamily="49" charset="-128"/>
                <a:cs typeface="Arial" panose="020B0604020202020204" pitchFamily="34" charset="0"/>
              </a:rPr>
              <a:t>Information om livsstilsfaktorer och cancer vid hälsosamtal</a:t>
            </a:r>
          </a:p>
          <a:p>
            <a:pPr>
              <a:spcBef>
                <a:spcPts val="1200"/>
              </a:spcBef>
            </a:pPr>
            <a:r>
              <a:rPr lang="sv-SE" sz="2000" dirty="0">
                <a:solidFill>
                  <a:srgbClr val="212529"/>
                </a:solidFill>
                <a:effectLst/>
                <a:latin typeface="Arial" panose="020B0604020202020204" pitchFamily="34" charset="0"/>
                <a:ea typeface="MS Mincho" panose="02020609040205080304" pitchFamily="49" charset="-128"/>
                <a:cs typeface="Arial" panose="020B0604020202020204" pitchFamily="34" charset="0"/>
              </a:rPr>
              <a:t>Primärvården har en nyckelroll men bemanningssituationen försvårar samarbete – RCC Norr saknar idag representation från primärvården i arbetsgrupper och RPO Cancer  </a:t>
            </a:r>
            <a:endParaRPr lang="sv-SE" sz="2000" dirty="0">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latin typeface="Arial" panose="020B0604020202020204" pitchFamily="34" charset="0"/>
              <a:ea typeface="Arial" panose="020B0604020202020204" pitchFamily="34" charset="0"/>
              <a:cs typeface="Arial" panose="020B0604020202020204" pitchFamily="34" charset="0"/>
            </a:endParaRPr>
          </a:p>
          <a:p>
            <a:endParaRPr lang="sv-SE" sz="2000" dirty="0">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latin typeface="Arial" panose="020B0604020202020204" pitchFamily="34" charset="0"/>
              <a:ea typeface="Arial" panose="020B0604020202020204" pitchFamily="34" charset="0"/>
              <a:cs typeface="Arial" panose="020B0604020202020204" pitchFamily="34" charset="0"/>
            </a:endParaRPr>
          </a:p>
          <a:p>
            <a:endParaRPr lang="sv-SE" sz="2000" dirty="0">
              <a:effectLst/>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effectLst/>
              <a:latin typeface="Arial" panose="020B0604020202020204" pitchFamily="34" charset="0"/>
              <a:ea typeface="Arial" panose="020B0604020202020204" pitchFamily="34" charset="0"/>
              <a:cs typeface="Arial" panose="020B0604020202020204" pitchFamily="34" charset="0"/>
            </a:endParaRPr>
          </a:p>
          <a:p>
            <a:pPr marL="0" indent="0">
              <a:buNone/>
            </a:pPr>
            <a:br>
              <a:rPr lang="sv-SE" sz="2000" dirty="0">
                <a:latin typeface="Arial" panose="020B0604020202020204" pitchFamily="34" charset="0"/>
                <a:ea typeface="Arial" panose="020B0604020202020204" pitchFamily="34" charset="0"/>
                <a:cs typeface="Arial" panose="020B0604020202020204" pitchFamily="34" charset="0"/>
              </a:rPr>
            </a:br>
            <a:endParaRPr lang="sv-SE" sz="2000" b="0" i="0" u="none" strike="noStrike" baseline="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a:p>
            <a:pPr marL="0" indent="0">
              <a:buNone/>
            </a:pPr>
            <a:br>
              <a:rPr lang="sv-SE" sz="2000" dirty="0">
                <a:latin typeface="Arial" panose="020B0604020202020204" pitchFamily="34" charset="0"/>
                <a:ea typeface="Arial" panose="020B0604020202020204" pitchFamily="34" charset="0"/>
                <a:cs typeface="Arial" panose="020B0604020202020204" pitchFamily="34" charset="0"/>
              </a:rPr>
            </a:br>
            <a:endParaRPr lang="sv-SE" sz="2000" dirty="0">
              <a:latin typeface="Arial" panose="020B0604020202020204" pitchFamily="34" charset="0"/>
              <a:ea typeface="Arial" panose="020B0604020202020204" pitchFamily="34" charset="0"/>
              <a:cs typeface="Arial" panose="020B0604020202020204" pitchFamily="34" charset="0"/>
            </a:endParaRPr>
          </a:p>
          <a:p>
            <a:endParaRPr lang="sv-SE" sz="2000" dirty="0">
              <a:latin typeface="Arial" panose="020B0604020202020204" pitchFamily="34" charset="0"/>
              <a:ea typeface="Arial" panose="020B0604020202020204" pitchFamily="34" charset="0"/>
              <a:cs typeface="Arial" panose="020B0604020202020204" pitchFamily="34" charset="0"/>
            </a:endParaRPr>
          </a:p>
          <a:p>
            <a:endParaRPr lang="sv-SE" sz="2000" dirty="0">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p>
        </p:txBody>
      </p:sp>
    </p:spTree>
    <p:extLst>
      <p:ext uri="{BB962C8B-B14F-4D97-AF65-F5344CB8AC3E}">
        <p14:creationId xmlns:p14="http://schemas.microsoft.com/office/powerpoint/2010/main" val="3468010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8017" y="383855"/>
            <a:ext cx="7754445" cy="678408"/>
          </a:xfrm>
        </p:spPr>
        <p:txBody>
          <a:bodyPr/>
          <a:lstStyle/>
          <a:p>
            <a:r>
              <a:rPr lang="sv-SE" dirty="0"/>
              <a:t>Cancerprevention och tidig upptäckt</a:t>
            </a:r>
          </a:p>
        </p:txBody>
      </p:sp>
      <p:sp>
        <p:nvSpPr>
          <p:cNvPr id="3" name="Platshållare för innehåll 2"/>
          <p:cNvSpPr>
            <a:spLocks noGrp="1"/>
          </p:cNvSpPr>
          <p:nvPr>
            <p:ph idx="1"/>
          </p:nvPr>
        </p:nvSpPr>
        <p:spPr>
          <a:xfrm>
            <a:off x="518016" y="1062263"/>
            <a:ext cx="8321183" cy="5168720"/>
          </a:xfrm>
        </p:spPr>
        <p:txBody>
          <a:bodyPr>
            <a:noAutofit/>
          </a:bodyPr>
          <a:lstStyle/>
          <a:p>
            <a:pPr marL="0" indent="0">
              <a:lnSpc>
                <a:spcPct val="115000"/>
              </a:lnSpc>
              <a:buNone/>
            </a:pPr>
            <a:r>
              <a:rPr lang="sv-SE" sz="2000" b="1" i="1" dirty="0">
                <a:latin typeface="Arial" panose="020B0604020202020204" pitchFamily="34" charset="0"/>
                <a:ea typeface="Arial" panose="020B0604020202020204" pitchFamily="34" charset="0"/>
                <a:cs typeface="Arial" panose="020B0604020202020204" pitchFamily="34" charset="0"/>
              </a:rPr>
              <a:t>Ö</a:t>
            </a:r>
            <a:r>
              <a:rPr lang="la-Latn" sz="2000" b="1" i="1" dirty="0">
                <a:effectLst/>
                <a:latin typeface="Arial" panose="020B0604020202020204" pitchFamily="34" charset="0"/>
                <a:ea typeface="Arial" panose="020B0604020202020204" pitchFamily="34" charset="0"/>
                <a:cs typeface="Arial" panose="020B0604020202020204" pitchFamily="34" charset="0"/>
              </a:rPr>
              <a:t>vergripande mål</a:t>
            </a:r>
            <a:r>
              <a:rPr lang="sv-SE" sz="2000" b="1" i="1" dirty="0">
                <a:effectLst/>
                <a:latin typeface="Arial" panose="020B0604020202020204" pitchFamily="34" charset="0"/>
                <a:ea typeface="Arial" panose="020B0604020202020204" pitchFamily="34" charset="0"/>
                <a:cs typeface="Arial" panose="020B0604020202020204" pitchFamily="34" charset="0"/>
              </a:rPr>
              <a:t>: </a:t>
            </a:r>
            <a:r>
              <a:rPr lang="sv-SE" sz="2000" i="1" dirty="0">
                <a:latin typeface="Arial" panose="020B0604020202020204" pitchFamily="34" charset="0"/>
                <a:ea typeface="Arial" panose="020B0604020202020204" pitchFamily="34" charset="0"/>
                <a:cs typeface="Arial" panose="020B0604020202020204" pitchFamily="34" charset="0"/>
              </a:rPr>
              <a:t>S</a:t>
            </a:r>
            <a:r>
              <a:rPr lang="sv-SE" sz="2000" i="1" dirty="0">
                <a:effectLst/>
                <a:latin typeface="Arial" panose="020B0604020202020204" pitchFamily="34" charset="0"/>
                <a:ea typeface="Calibri" panose="020F0502020204030204" pitchFamily="34" charset="0"/>
                <a:cs typeface="Arial" panose="020B0604020202020204" pitchFamily="34" charset="0"/>
              </a:rPr>
              <a:t>jukvårdsregionen ska genom ett aktivt cancer-preventivt arbete minska risken för att befolkningen insjuknar i cancer.</a:t>
            </a:r>
            <a:r>
              <a:rPr lang="sv-SE" sz="2000" i="1" dirty="0">
                <a:effectLst/>
                <a:latin typeface="Arial" panose="020B0604020202020204" pitchFamily="34" charset="0"/>
                <a:ea typeface="Times New Roman" panose="02020603050405020304" pitchFamily="18" charset="0"/>
                <a:cs typeface="Arial" panose="020B0604020202020204" pitchFamily="34" charset="0"/>
              </a:rPr>
              <a:t> </a:t>
            </a:r>
            <a:endParaRPr lang="sv-SE" sz="2000" i="1" dirty="0">
              <a:effectLst/>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latin typeface="Arial" panose="020B0604020202020204" pitchFamily="34" charset="0"/>
              <a:ea typeface="Arial" panose="020B0604020202020204" pitchFamily="34" charset="0"/>
              <a:cs typeface="Arial" panose="020B0604020202020204" pitchFamily="34" charset="0"/>
            </a:endParaRPr>
          </a:p>
          <a:p>
            <a:pPr>
              <a:spcBef>
                <a:spcPts val="1200"/>
              </a:spcBef>
            </a:pPr>
            <a:r>
              <a:rPr lang="sv-SE" sz="2000" dirty="0">
                <a:latin typeface="Arial" panose="020B0604020202020204" pitchFamily="34" charset="0"/>
                <a:ea typeface="Arial" panose="020B0604020202020204" pitchFamily="34" charset="0"/>
                <a:cs typeface="Arial" panose="020B0604020202020204" pitchFamily="34" charset="0"/>
              </a:rPr>
              <a:t>Ärftlig cancer: Arbetssätt med test på klinik infört vid bröstcancer, påbörjat vid äggstockscancer. Remittering till cancergenetisk mottagning är fortfarande inte jämlik mellan regionerna.</a:t>
            </a:r>
          </a:p>
          <a:p>
            <a:pPr>
              <a:spcBef>
                <a:spcPts val="1200"/>
              </a:spcBef>
            </a:pPr>
            <a:r>
              <a:rPr lang="sv-SE" sz="2000" dirty="0">
                <a:latin typeface="Arial" panose="020B0604020202020204" pitchFamily="34" charset="0"/>
                <a:ea typeface="Arial" panose="020B0604020202020204" pitchFamily="34" charset="0"/>
                <a:cs typeface="Arial" panose="020B0604020202020204" pitchFamily="34" charset="0"/>
              </a:rPr>
              <a:t>Start av screening för tjock- och ändtarmscancer</a:t>
            </a:r>
            <a:br>
              <a:rPr lang="sv-SE" sz="2000" dirty="0">
                <a:latin typeface="Arial" panose="020B0604020202020204" pitchFamily="34" charset="0"/>
                <a:ea typeface="Arial" panose="020B0604020202020204" pitchFamily="34" charset="0"/>
                <a:cs typeface="Arial" panose="020B0604020202020204" pitchFamily="34" charset="0"/>
              </a:rPr>
            </a:br>
            <a:r>
              <a:rPr lang="sv-SE" sz="2000" dirty="0">
                <a:latin typeface="Arial" panose="020B0604020202020204" pitchFamily="34" charset="0"/>
                <a:ea typeface="Arial" panose="020B0604020202020204" pitchFamily="34" charset="0"/>
                <a:cs typeface="Arial" panose="020B0604020202020204" pitchFamily="34" charset="0"/>
              </a:rPr>
              <a:t>Utmaning: bristande resurser för koloskopi, köer vid flertalet kliniker</a:t>
            </a:r>
          </a:p>
          <a:p>
            <a:pPr>
              <a:spcBef>
                <a:spcPts val="1200"/>
              </a:spcBef>
            </a:pPr>
            <a:r>
              <a:rPr lang="sv-SE" sz="2000" dirty="0">
                <a:latin typeface="Arial" panose="020B0604020202020204" pitchFamily="34" charset="0"/>
                <a:ea typeface="Arial" panose="020B0604020202020204" pitchFamily="34" charset="0"/>
                <a:cs typeface="Arial" panose="020B0604020202020204" pitchFamily="34" charset="0"/>
              </a:rPr>
              <a:t>Beslut att starta organiserad prostatacancertestning (OPT) med ett sjukvårdsregiongemensamt kansli</a:t>
            </a:r>
          </a:p>
          <a:p>
            <a:pPr>
              <a:spcBef>
                <a:spcPts val="1200"/>
              </a:spcBef>
            </a:pPr>
            <a:r>
              <a:rPr lang="sv-SE" sz="2000" dirty="0">
                <a:latin typeface="Arial" panose="020B0604020202020204" pitchFamily="34" charset="0"/>
                <a:ea typeface="Arial" panose="020B0604020202020204" pitchFamily="34" charset="0"/>
                <a:cs typeface="Arial" panose="020B0604020202020204" pitchFamily="34" charset="0"/>
              </a:rPr>
              <a:t>Livmoderhalscancerprevention: HPV-baserade screeningprogrammet till stora delar infört, påbörjat arbete för deltagande i nationellt utrotningsprojekt.</a:t>
            </a:r>
          </a:p>
          <a:p>
            <a:pPr marL="0" indent="0">
              <a:buNone/>
            </a:pPr>
            <a:endParaRPr lang="sv-SE" sz="2000" dirty="0">
              <a:latin typeface="Arial" panose="020B0604020202020204" pitchFamily="34" charset="0"/>
              <a:ea typeface="Arial" panose="020B0604020202020204" pitchFamily="34" charset="0"/>
              <a:cs typeface="Arial" panose="020B0604020202020204" pitchFamily="34" charset="0"/>
            </a:endParaRPr>
          </a:p>
          <a:p>
            <a:endParaRPr lang="sv-SE" sz="2000" dirty="0">
              <a:effectLst/>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effectLst/>
              <a:latin typeface="Arial" panose="020B0604020202020204" pitchFamily="34" charset="0"/>
              <a:ea typeface="Arial" panose="020B0604020202020204" pitchFamily="34" charset="0"/>
              <a:cs typeface="Arial" panose="020B0604020202020204" pitchFamily="34" charset="0"/>
            </a:endParaRPr>
          </a:p>
          <a:p>
            <a:pPr marL="0" indent="0">
              <a:buNone/>
            </a:pPr>
            <a:br>
              <a:rPr lang="sv-SE" sz="2000" dirty="0">
                <a:latin typeface="Arial" panose="020B0604020202020204" pitchFamily="34" charset="0"/>
                <a:ea typeface="Arial" panose="020B0604020202020204" pitchFamily="34" charset="0"/>
                <a:cs typeface="Arial" panose="020B0604020202020204" pitchFamily="34" charset="0"/>
              </a:rPr>
            </a:br>
            <a:endParaRPr lang="sv-SE" sz="2000" b="0" i="0" u="none" strike="noStrike" baseline="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a:p>
            <a:pPr marL="0" indent="0">
              <a:buNone/>
            </a:pPr>
            <a:br>
              <a:rPr lang="sv-SE" sz="2000" dirty="0">
                <a:latin typeface="Arial" panose="020B0604020202020204" pitchFamily="34" charset="0"/>
                <a:ea typeface="Arial" panose="020B0604020202020204" pitchFamily="34" charset="0"/>
                <a:cs typeface="Arial" panose="020B0604020202020204" pitchFamily="34" charset="0"/>
              </a:rPr>
            </a:br>
            <a:endParaRPr lang="sv-SE" sz="2000" dirty="0">
              <a:latin typeface="Arial" panose="020B0604020202020204" pitchFamily="34" charset="0"/>
              <a:ea typeface="Arial" panose="020B0604020202020204" pitchFamily="34" charset="0"/>
              <a:cs typeface="Arial" panose="020B0604020202020204" pitchFamily="34" charset="0"/>
            </a:endParaRPr>
          </a:p>
          <a:p>
            <a:endParaRPr lang="sv-SE" sz="2000" dirty="0">
              <a:latin typeface="Arial" panose="020B0604020202020204" pitchFamily="34" charset="0"/>
              <a:ea typeface="Arial" panose="020B0604020202020204" pitchFamily="34" charset="0"/>
              <a:cs typeface="Arial" panose="020B0604020202020204" pitchFamily="34" charset="0"/>
            </a:endParaRPr>
          </a:p>
          <a:p>
            <a:endParaRPr lang="sv-SE" sz="2000" dirty="0">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p>
        </p:txBody>
      </p:sp>
    </p:spTree>
    <p:extLst>
      <p:ext uri="{BB962C8B-B14F-4D97-AF65-F5344CB8AC3E}">
        <p14:creationId xmlns:p14="http://schemas.microsoft.com/office/powerpoint/2010/main" val="1727782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36830A13-7745-4D45-9E89-8E91D4211B8C}"/>
              </a:ext>
            </a:extLst>
          </p:cNvPr>
          <p:cNvSpPr>
            <a:spLocks noGrp="1"/>
          </p:cNvSpPr>
          <p:nvPr>
            <p:ph type="title"/>
          </p:nvPr>
        </p:nvSpPr>
        <p:spPr>
          <a:xfrm>
            <a:off x="357809" y="376518"/>
            <a:ext cx="8692062" cy="600798"/>
          </a:xfrm>
        </p:spPr>
        <p:txBody>
          <a:bodyPr>
            <a:noAutofit/>
          </a:bodyPr>
          <a:lstStyle/>
          <a:p>
            <a:r>
              <a:rPr lang="sv-SE" sz="2700" dirty="0"/>
              <a:t>Cancerprevention och tidig upptäckt: Utrota livmoderhalscancer</a:t>
            </a:r>
          </a:p>
        </p:txBody>
      </p:sp>
      <p:sp>
        <p:nvSpPr>
          <p:cNvPr id="6" name="Platshållare för innehåll 5">
            <a:extLst>
              <a:ext uri="{FF2B5EF4-FFF2-40B4-BE49-F238E27FC236}">
                <a16:creationId xmlns:a16="http://schemas.microsoft.com/office/drawing/2014/main" id="{F01FA84B-01A4-45AF-8CD1-18D29E1EF467}"/>
              </a:ext>
            </a:extLst>
          </p:cNvPr>
          <p:cNvSpPr>
            <a:spLocks noGrp="1"/>
          </p:cNvSpPr>
          <p:nvPr>
            <p:ph idx="1"/>
          </p:nvPr>
        </p:nvSpPr>
        <p:spPr>
          <a:xfrm>
            <a:off x="225969" y="1286173"/>
            <a:ext cx="8692062" cy="5383567"/>
          </a:xfrm>
        </p:spPr>
        <p:txBody>
          <a:bodyPr>
            <a:normAutofit/>
          </a:bodyPr>
          <a:lstStyle/>
          <a:p>
            <a:pPr>
              <a:spcBef>
                <a:spcPts val="1200"/>
              </a:spcBef>
            </a:pPr>
            <a:r>
              <a:rPr lang="sv-SE" sz="2000" dirty="0"/>
              <a:t>Infektion med Humant Papillomvirus (HPV) orsak till livmoderhalscancer</a:t>
            </a:r>
          </a:p>
          <a:p>
            <a:pPr>
              <a:spcBef>
                <a:spcPts val="1200"/>
              </a:spcBef>
            </a:pPr>
            <a:r>
              <a:rPr lang="sv-SE" sz="2000" dirty="0"/>
              <a:t>HPV-infektion kan förebyggas med vaccination (primärprevention)</a:t>
            </a:r>
          </a:p>
          <a:p>
            <a:pPr>
              <a:spcBef>
                <a:spcPts val="1200"/>
              </a:spcBef>
            </a:pPr>
            <a:r>
              <a:rPr lang="sv-SE" sz="2000" dirty="0"/>
              <a:t>Kraftig minskning av livmoderhalscancer i Sverige genom screening sedan 1960-talet (sekundärprevention): </a:t>
            </a:r>
            <a:r>
              <a:rPr lang="sv-SE" altLang="en-US" sz="2000" dirty="0">
                <a:solidFill>
                  <a:srgbClr val="000000"/>
                </a:solidFill>
                <a:ea typeface="MS PGothic" pitchFamily="34" charset="-128"/>
                <a:cs typeface="Arial" panose="020B0604020202020204" pitchFamily="34" charset="0"/>
              </a:rPr>
              <a:t>den som alltid deltar sänker sin risk med 90 % (cytologi) eller 95% (HPV-screening) </a:t>
            </a:r>
          </a:p>
          <a:p>
            <a:pPr>
              <a:spcBef>
                <a:spcPts val="1200"/>
              </a:spcBef>
            </a:pPr>
            <a:r>
              <a:rPr lang="sv-SE" sz="2000" dirty="0"/>
              <a:t>Har börjat öka igen: 550 kvinnor drabbas varje år, 150 dör i Sverige</a:t>
            </a:r>
            <a:endParaRPr lang="sv-SE" altLang="en-US" sz="2000" b="1" dirty="0">
              <a:solidFill>
                <a:srgbClr val="000000"/>
              </a:solidFill>
              <a:ea typeface="MS PGothic" pitchFamily="34" charset="-128"/>
              <a:cs typeface="Arial" panose="020B0604020202020204" pitchFamily="34" charset="0"/>
            </a:endParaRPr>
          </a:p>
          <a:p>
            <a:pPr eaLnBrk="1" hangingPunct="1">
              <a:spcBef>
                <a:spcPts val="1200"/>
              </a:spcBef>
              <a:buNone/>
            </a:pPr>
            <a:r>
              <a:rPr lang="sv-SE" altLang="en-US" sz="2000" b="1" dirty="0">
                <a:solidFill>
                  <a:srgbClr val="000000"/>
                </a:solidFill>
                <a:ea typeface="MS PGothic" pitchFamily="34" charset="-128"/>
                <a:cs typeface="Arial" panose="020B0604020202020204" pitchFamily="34" charset="0"/>
              </a:rPr>
              <a:t>	</a:t>
            </a:r>
          </a:p>
          <a:p>
            <a:pPr eaLnBrk="1" hangingPunct="1">
              <a:spcBef>
                <a:spcPts val="1200"/>
              </a:spcBef>
              <a:buNone/>
            </a:pPr>
            <a:r>
              <a:rPr lang="sv-SE" altLang="en-US" sz="2000" b="1" dirty="0">
                <a:solidFill>
                  <a:srgbClr val="000000"/>
                </a:solidFill>
                <a:ea typeface="MS PGothic" pitchFamily="34" charset="-128"/>
                <a:cs typeface="Arial" panose="020B0604020202020204" pitchFamily="34" charset="0"/>
              </a:rPr>
              <a:t>	Nationellt utrotningsprojekt</a:t>
            </a:r>
            <a:br>
              <a:rPr lang="sv-SE" altLang="en-US" sz="2000" b="1" dirty="0">
                <a:solidFill>
                  <a:srgbClr val="000000"/>
                </a:solidFill>
                <a:ea typeface="MS PGothic" pitchFamily="34" charset="-128"/>
                <a:cs typeface="Arial" panose="020B0604020202020204" pitchFamily="34" charset="0"/>
              </a:rPr>
            </a:br>
            <a:r>
              <a:rPr lang="sv-SE" sz="2000" b="1" dirty="0">
                <a:latin typeface="Arial" panose="020B0604020202020204" pitchFamily="34" charset="0"/>
                <a:cs typeface="Arial" panose="020B0604020202020204" pitchFamily="34" charset="0"/>
              </a:rPr>
              <a:t>Del 1. Stoppa spridning av HPV genom vaccination </a:t>
            </a:r>
            <a:r>
              <a:rPr lang="sv-SE" sz="2000" dirty="0">
                <a:latin typeface="Arial" panose="020B0604020202020204" pitchFamily="34" charset="0"/>
                <a:cs typeface="Arial" panose="020B0604020202020204" pitchFamily="34" charset="0"/>
              </a:rPr>
              <a:t>(inom screening-program och/eller vid vaccinationsmottagning – unga ovaccinerade kvinnor)</a:t>
            </a:r>
          </a:p>
          <a:p>
            <a:pPr eaLnBrk="1" hangingPunct="1">
              <a:spcBef>
                <a:spcPts val="1200"/>
              </a:spcBef>
              <a:buNone/>
            </a:pPr>
            <a:r>
              <a:rPr lang="sv-SE" sz="2000" b="1" dirty="0">
                <a:latin typeface="Arial" panose="020B0604020202020204" pitchFamily="34" charset="0"/>
                <a:cs typeface="Arial" panose="020B0604020202020204" pitchFamily="34" charset="0"/>
              </a:rPr>
              <a:t>	Del 2. Se till att de redan smittade får HPV-screening: </a:t>
            </a:r>
            <a:r>
              <a:rPr lang="sv-SE" sz="2000" dirty="0">
                <a:effectLst/>
                <a:latin typeface="Arial" panose="020B0604020202020204" pitchFamily="34" charset="0"/>
                <a:ea typeface="Calibri" panose="020F0502020204030204" pitchFamily="34" charset="0"/>
                <a:cs typeface="Arial" panose="020B0604020202020204" pitchFamily="34" charset="0"/>
              </a:rPr>
              <a:t>kvinnor med hög cancerrisk kontaktas och erbjuds självprovtagning </a:t>
            </a:r>
            <a:r>
              <a:rPr lang="sv-SE" sz="2000" b="1" dirty="0">
                <a:latin typeface="Arial" panose="020B0604020202020204" pitchFamily="34" charset="0"/>
                <a:cs typeface="Arial" panose="020B0604020202020204" pitchFamily="34" charset="0"/>
              </a:rPr>
              <a:t> </a:t>
            </a:r>
          </a:p>
          <a:p>
            <a:pPr eaLnBrk="1" hangingPunct="1">
              <a:spcBef>
                <a:spcPct val="0"/>
              </a:spcBef>
              <a:buNone/>
            </a:pPr>
            <a:endParaRPr lang="sv-SE" altLang="en-US" sz="2000" b="1" dirty="0">
              <a:solidFill>
                <a:srgbClr val="000000"/>
              </a:solidFill>
              <a:ea typeface="MS PGothic" pitchFamily="34" charset="-128"/>
              <a:cs typeface="Arial" panose="020B0604020202020204" pitchFamily="34" charset="0"/>
            </a:endParaRPr>
          </a:p>
          <a:p>
            <a:pPr eaLnBrk="1" hangingPunct="1">
              <a:spcBef>
                <a:spcPct val="0"/>
              </a:spcBef>
              <a:buNone/>
            </a:pPr>
            <a:endParaRPr lang="sv-SE" altLang="en-US" sz="2000" b="1" dirty="0">
              <a:solidFill>
                <a:srgbClr val="000000"/>
              </a:solidFill>
              <a:ea typeface="MS PGothic" pitchFamily="34" charset="-128"/>
              <a:cs typeface="Arial" panose="020B0604020202020204" pitchFamily="34" charset="0"/>
            </a:endParaRPr>
          </a:p>
          <a:p>
            <a:pPr eaLnBrk="1" hangingPunct="1">
              <a:spcBef>
                <a:spcPct val="0"/>
              </a:spcBef>
              <a:buNone/>
            </a:pPr>
            <a:endParaRPr lang="sv-SE" altLang="en-US" sz="2000" dirty="0">
              <a:solidFill>
                <a:srgbClr val="000000"/>
              </a:solidFill>
              <a:latin typeface="Calibri" pitchFamily="34" charset="0"/>
              <a:ea typeface="MS PGothic" pitchFamily="34" charset="-128"/>
              <a:cs typeface="Arial" pitchFamily="34" charset="0"/>
            </a:endParaRPr>
          </a:p>
          <a:p>
            <a:endParaRPr lang="sv-SE" sz="20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sv-SE" sz="2000" dirty="0">
              <a:latin typeface="Arial" panose="020B0604020202020204" pitchFamily="34" charset="0"/>
              <a:ea typeface="Calibri" panose="020F0502020204030204" pitchFamily="34" charset="0"/>
              <a:cs typeface="Arial" panose="020B0604020202020204" pitchFamily="34" charset="0"/>
            </a:endParaRPr>
          </a:p>
          <a:p>
            <a:endParaRPr lang="sv-SE" sz="2000" b="1" dirty="0"/>
          </a:p>
          <a:p>
            <a:pPr marL="0" indent="0">
              <a:buNone/>
            </a:pPr>
            <a:endParaRPr lang="sv-SE" sz="2000" dirty="0"/>
          </a:p>
        </p:txBody>
      </p:sp>
    </p:spTree>
    <p:extLst>
      <p:ext uri="{BB962C8B-B14F-4D97-AF65-F5344CB8AC3E}">
        <p14:creationId xmlns:p14="http://schemas.microsoft.com/office/powerpoint/2010/main" val="646836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8017" y="383855"/>
            <a:ext cx="7754445" cy="678408"/>
          </a:xfrm>
        </p:spPr>
        <p:txBody>
          <a:bodyPr/>
          <a:lstStyle/>
          <a:p>
            <a:r>
              <a:rPr lang="sv-SE" dirty="0"/>
              <a:t>Förstärkt diagnostik</a:t>
            </a:r>
          </a:p>
        </p:txBody>
      </p:sp>
      <p:sp>
        <p:nvSpPr>
          <p:cNvPr id="3" name="Platshållare för innehåll 2"/>
          <p:cNvSpPr>
            <a:spLocks noGrp="1"/>
          </p:cNvSpPr>
          <p:nvPr>
            <p:ph idx="1"/>
          </p:nvPr>
        </p:nvSpPr>
        <p:spPr>
          <a:xfrm>
            <a:off x="518017" y="1062263"/>
            <a:ext cx="8107965" cy="5168720"/>
          </a:xfrm>
        </p:spPr>
        <p:txBody>
          <a:bodyPr>
            <a:noAutofit/>
          </a:bodyPr>
          <a:lstStyle/>
          <a:p>
            <a:pPr marL="0" indent="0">
              <a:lnSpc>
                <a:spcPct val="115000"/>
              </a:lnSpc>
              <a:buNone/>
            </a:pPr>
            <a:r>
              <a:rPr lang="sv-SE" sz="2000" b="1" i="1" dirty="0">
                <a:latin typeface="Arial" panose="020B0604020202020204" pitchFamily="34" charset="0"/>
                <a:ea typeface="Arial" panose="020B0604020202020204" pitchFamily="34" charset="0"/>
                <a:cs typeface="Arial" panose="020B0604020202020204" pitchFamily="34" charset="0"/>
              </a:rPr>
              <a:t>Ö</a:t>
            </a:r>
            <a:r>
              <a:rPr lang="la-Latn" sz="2000" b="1" i="1" dirty="0">
                <a:effectLst/>
                <a:latin typeface="Arial" panose="020B0604020202020204" pitchFamily="34" charset="0"/>
                <a:ea typeface="Arial" panose="020B0604020202020204" pitchFamily="34" charset="0"/>
                <a:cs typeface="Arial" panose="020B0604020202020204" pitchFamily="34" charset="0"/>
              </a:rPr>
              <a:t>vergripande mål</a:t>
            </a:r>
            <a:r>
              <a:rPr lang="sv-SE" sz="2000" b="1" i="1" dirty="0">
                <a:effectLst/>
                <a:latin typeface="Arial" panose="020B0604020202020204" pitchFamily="34" charset="0"/>
                <a:ea typeface="Arial" panose="020B0604020202020204" pitchFamily="34" charset="0"/>
                <a:cs typeface="Arial" panose="020B0604020202020204" pitchFamily="34" charset="0"/>
              </a:rPr>
              <a:t>: </a:t>
            </a:r>
            <a:r>
              <a:rPr lang="sv-SE" sz="2000" i="1" dirty="0">
                <a:latin typeface="Arial" panose="020B0604020202020204" pitchFamily="34" charset="0"/>
                <a:ea typeface="Arial" panose="020B0604020202020204" pitchFamily="34" charset="0"/>
                <a:cs typeface="Arial" panose="020B0604020202020204" pitchFamily="34" charset="0"/>
              </a:rPr>
              <a:t>T</a:t>
            </a:r>
            <a:r>
              <a:rPr lang="sv-SE" sz="2000" i="1" dirty="0">
                <a:effectLst/>
                <a:latin typeface="Arial" panose="020B0604020202020204" pitchFamily="34" charset="0"/>
                <a:ea typeface="Calibri" panose="020F0502020204030204" pitchFamily="34" charset="0"/>
                <a:cs typeface="Arial" panose="020B0604020202020204" pitchFamily="34" charset="0"/>
              </a:rPr>
              <a:t>illgången ska svara mot behoven, så att patienterna utreds enligt bland annat de nationella vårdprogrammen och SVF. Korrekta svar från utredningarna ska ges med korta ledtider.</a:t>
            </a:r>
            <a:endParaRPr lang="sv-SE" sz="2000" i="1" dirty="0">
              <a:effectLst/>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latin typeface="Arial" panose="020B0604020202020204" pitchFamily="34" charset="0"/>
              <a:ea typeface="Arial" panose="020B0604020202020204" pitchFamily="34" charset="0"/>
              <a:cs typeface="Arial" panose="020B0604020202020204" pitchFamily="34" charset="0"/>
            </a:endParaRPr>
          </a:p>
          <a:p>
            <a:pPr>
              <a:spcBef>
                <a:spcPts val="1200"/>
              </a:spcBef>
            </a:pPr>
            <a:r>
              <a:rPr lang="sv-SE" sz="2000" dirty="0">
                <a:latin typeface="Arial" panose="020B0604020202020204" pitchFamily="34" charset="0"/>
                <a:ea typeface="Arial" panose="020B0604020202020204" pitchFamily="34" charset="0"/>
                <a:cs typeface="Arial" panose="020B0604020202020204" pitchFamily="34" charset="0"/>
              </a:rPr>
              <a:t>Mammografi: kompetensbrist. Nationellt kvalitetsregister med automatöverförd data är under införande (ej i RV)</a:t>
            </a:r>
          </a:p>
          <a:p>
            <a:pPr>
              <a:spcBef>
                <a:spcPts val="1200"/>
              </a:spcBef>
            </a:pPr>
            <a:r>
              <a:rPr lang="sv-SE" sz="2000" dirty="0">
                <a:effectLst/>
                <a:latin typeface="Arial" panose="020B0604020202020204" pitchFamily="34" charset="0"/>
                <a:ea typeface="Arial" panose="020B0604020202020204" pitchFamily="34" charset="0"/>
                <a:cs typeface="Arial" panose="020B0604020202020204" pitchFamily="34" charset="0"/>
              </a:rPr>
              <a:t>Molekylärdiagnostik allt viktigare, behov av ökad sjukvårdsregional samordning t.ex. för lungcancer.</a:t>
            </a:r>
            <a:endParaRPr lang="sv-SE" sz="2000" dirty="0">
              <a:latin typeface="Arial" panose="020B0604020202020204" pitchFamily="34" charset="0"/>
              <a:ea typeface="Arial" panose="020B0604020202020204" pitchFamily="34" charset="0"/>
              <a:cs typeface="Arial" panose="020B0604020202020204" pitchFamily="34" charset="0"/>
            </a:endParaRPr>
          </a:p>
          <a:p>
            <a:pPr>
              <a:spcBef>
                <a:spcPts val="1200"/>
              </a:spcBef>
            </a:pPr>
            <a:r>
              <a:rPr lang="sv-SE" sz="2000" dirty="0">
                <a:effectLst/>
                <a:latin typeface="Arial" panose="020B0604020202020204" pitchFamily="34" charset="0"/>
                <a:ea typeface="MS Mincho" panose="02020609040205080304" pitchFamily="49" charset="-128"/>
                <a:cs typeface="Arial" panose="020B0604020202020204" pitchFamily="34" charset="0"/>
              </a:rPr>
              <a:t>PET-DT</a:t>
            </a:r>
          </a:p>
          <a:p>
            <a:pPr>
              <a:spcBef>
                <a:spcPts val="1200"/>
              </a:spcBef>
            </a:pPr>
            <a:r>
              <a:rPr lang="sv-SE" sz="2000" dirty="0">
                <a:latin typeface="Arial" panose="020B0604020202020204" pitchFamily="34" charset="0"/>
                <a:ea typeface="MS Mincho" panose="02020609040205080304" pitchFamily="49" charset="-128"/>
                <a:cs typeface="Arial" panose="020B0604020202020204" pitchFamily="34" charset="0"/>
              </a:rPr>
              <a:t>Teledermatoskopi etablerat i RV och RN, under införande/projekt i RVN och RJH</a:t>
            </a:r>
          </a:p>
          <a:p>
            <a:pPr>
              <a:spcBef>
                <a:spcPts val="1200"/>
              </a:spcBef>
            </a:pPr>
            <a:r>
              <a:rPr lang="sv-SE" sz="2000" dirty="0">
                <a:latin typeface="Arial" panose="020B0604020202020204" pitchFamily="34" charset="0"/>
                <a:ea typeface="MS Mincho" panose="02020609040205080304" pitchFamily="49" charset="-128"/>
                <a:cs typeface="Arial" panose="020B0604020202020204" pitchFamily="34" charset="0"/>
              </a:rPr>
              <a:t>Ökat behov av MR-undersökningar för prostatacancerutredning</a:t>
            </a:r>
            <a:endParaRPr lang="sv-SE" sz="2000" dirty="0">
              <a:latin typeface="Arial" panose="020B0604020202020204" pitchFamily="34" charset="0"/>
              <a:ea typeface="Arial" panose="020B0604020202020204" pitchFamily="34" charset="0"/>
              <a:cs typeface="Arial" panose="020B0604020202020204" pitchFamily="34" charset="0"/>
            </a:endParaRPr>
          </a:p>
          <a:p>
            <a:endParaRPr lang="sv-SE" sz="2000" dirty="0">
              <a:effectLst/>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effectLst/>
              <a:latin typeface="Arial" panose="020B0604020202020204" pitchFamily="34" charset="0"/>
              <a:ea typeface="Arial" panose="020B0604020202020204" pitchFamily="34" charset="0"/>
              <a:cs typeface="Arial" panose="020B0604020202020204" pitchFamily="34" charset="0"/>
            </a:endParaRPr>
          </a:p>
          <a:p>
            <a:pPr marL="0" indent="0">
              <a:buNone/>
            </a:pPr>
            <a:br>
              <a:rPr lang="sv-SE" sz="2000" dirty="0">
                <a:latin typeface="Arial" panose="020B0604020202020204" pitchFamily="34" charset="0"/>
                <a:ea typeface="Arial" panose="020B0604020202020204" pitchFamily="34" charset="0"/>
                <a:cs typeface="Arial" panose="020B0604020202020204" pitchFamily="34" charset="0"/>
              </a:rPr>
            </a:br>
            <a:endParaRPr lang="sv-SE" sz="2000" b="0" i="0" u="none" strike="noStrike" baseline="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a:p>
            <a:pPr marL="0" indent="0">
              <a:buNone/>
            </a:pPr>
            <a:br>
              <a:rPr lang="sv-SE" sz="2000" dirty="0">
                <a:latin typeface="Arial" panose="020B0604020202020204" pitchFamily="34" charset="0"/>
                <a:ea typeface="Arial" panose="020B0604020202020204" pitchFamily="34" charset="0"/>
                <a:cs typeface="Arial" panose="020B0604020202020204" pitchFamily="34" charset="0"/>
              </a:rPr>
            </a:br>
            <a:endParaRPr lang="sv-SE" sz="2000" dirty="0">
              <a:latin typeface="Arial" panose="020B0604020202020204" pitchFamily="34" charset="0"/>
              <a:ea typeface="Arial" panose="020B0604020202020204" pitchFamily="34" charset="0"/>
              <a:cs typeface="Arial" panose="020B0604020202020204" pitchFamily="34" charset="0"/>
            </a:endParaRPr>
          </a:p>
          <a:p>
            <a:endParaRPr lang="sv-SE" sz="2000" dirty="0">
              <a:latin typeface="Arial" panose="020B0604020202020204" pitchFamily="34" charset="0"/>
              <a:ea typeface="Arial" panose="020B0604020202020204" pitchFamily="34" charset="0"/>
              <a:cs typeface="Arial" panose="020B0604020202020204" pitchFamily="34" charset="0"/>
            </a:endParaRPr>
          </a:p>
          <a:p>
            <a:endParaRPr lang="sv-SE" sz="2000" dirty="0">
              <a:latin typeface="Arial" panose="020B0604020202020204" pitchFamily="34" charset="0"/>
              <a:ea typeface="Arial" panose="020B0604020202020204" pitchFamily="34" charset="0"/>
              <a:cs typeface="Arial" panose="020B0604020202020204" pitchFamily="34" charset="0"/>
            </a:endParaRPr>
          </a:p>
          <a:p>
            <a:pPr marL="0" indent="0">
              <a:buNone/>
            </a:pPr>
            <a:endParaRPr lang="sv-SE" sz="2000" dirty="0"/>
          </a:p>
        </p:txBody>
      </p:sp>
    </p:spTree>
    <p:extLst>
      <p:ext uri="{BB962C8B-B14F-4D97-AF65-F5344CB8AC3E}">
        <p14:creationId xmlns:p14="http://schemas.microsoft.com/office/powerpoint/2010/main" val="2055568389"/>
      </p:ext>
    </p:extLst>
  </p:cSld>
  <p:clrMapOvr>
    <a:masterClrMapping/>
  </p:clrMapOvr>
</p:sld>
</file>

<file path=ppt/theme/theme1.xml><?xml version="1.0" encoding="utf-8"?>
<a:theme xmlns:a="http://schemas.openxmlformats.org/drawingml/2006/main" name="Startsida - pattern">
  <a:themeElements>
    <a:clrScheme name="RCC">
      <a:dk1>
        <a:srgbClr val="000000"/>
      </a:dk1>
      <a:lt1>
        <a:srgbClr val="FFFFFF"/>
      </a:lt1>
      <a:dk2>
        <a:srgbClr val="00507D"/>
      </a:dk2>
      <a:lt2>
        <a:srgbClr val="EEECE1"/>
      </a:lt2>
      <a:accent1>
        <a:srgbClr val="00B3F6"/>
      </a:accent1>
      <a:accent2>
        <a:srgbClr val="FFB14D"/>
      </a:accent2>
      <a:accent3>
        <a:srgbClr val="005059"/>
      </a:accent3>
      <a:accent4>
        <a:srgbClr val="1997A2"/>
      </a:accent4>
      <a:accent5>
        <a:srgbClr val="A29B96"/>
      </a:accent5>
      <a:accent6>
        <a:srgbClr val="E562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CC_presentation_Norr_4-3" id="{C98EACBC-0EF1-2741-9D2E-887070721242}" vid="{C6BA71A9-12A7-CB43-A8FD-63209B2E5923}"/>
    </a:ext>
  </a:extLst>
</a:theme>
</file>

<file path=ppt/theme/theme2.xml><?xml version="1.0" encoding="utf-8"?>
<a:theme xmlns:a="http://schemas.openxmlformats.org/drawingml/2006/main" name="Kapitelstarter">
  <a:themeElements>
    <a:clrScheme name="RCC">
      <a:dk1>
        <a:srgbClr val="000000"/>
      </a:dk1>
      <a:lt1>
        <a:srgbClr val="FFFFFF"/>
      </a:lt1>
      <a:dk2>
        <a:srgbClr val="00507D"/>
      </a:dk2>
      <a:lt2>
        <a:srgbClr val="EEECE1"/>
      </a:lt2>
      <a:accent1>
        <a:srgbClr val="00B3F6"/>
      </a:accent1>
      <a:accent2>
        <a:srgbClr val="FFB14D"/>
      </a:accent2>
      <a:accent3>
        <a:srgbClr val="005059"/>
      </a:accent3>
      <a:accent4>
        <a:srgbClr val="1997A2"/>
      </a:accent4>
      <a:accent5>
        <a:srgbClr val="A29B96"/>
      </a:accent5>
      <a:accent6>
        <a:srgbClr val="E562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CC_presentation_Norr_4-3" id="{C98EACBC-0EF1-2741-9D2E-887070721242}" vid="{AB80D7AF-48D8-EF44-9139-0DA08B491986}"/>
    </a:ext>
  </a:extLst>
</a:theme>
</file>

<file path=ppt/theme/theme3.xml><?xml version="1.0" encoding="utf-8"?>
<a:theme xmlns:a="http://schemas.openxmlformats.org/drawingml/2006/main" name="Startsida - bild">
  <a:themeElements>
    <a:clrScheme name="RCC">
      <a:dk1>
        <a:srgbClr val="000000"/>
      </a:dk1>
      <a:lt1>
        <a:srgbClr val="FFFFFF"/>
      </a:lt1>
      <a:dk2>
        <a:srgbClr val="00507D"/>
      </a:dk2>
      <a:lt2>
        <a:srgbClr val="EEECE1"/>
      </a:lt2>
      <a:accent1>
        <a:srgbClr val="00B3F6"/>
      </a:accent1>
      <a:accent2>
        <a:srgbClr val="FFB14D"/>
      </a:accent2>
      <a:accent3>
        <a:srgbClr val="005059"/>
      </a:accent3>
      <a:accent4>
        <a:srgbClr val="1997A2"/>
      </a:accent4>
      <a:accent5>
        <a:srgbClr val="A29B96"/>
      </a:accent5>
      <a:accent6>
        <a:srgbClr val="E562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CC_presentation_Norr_4-3" id="{C98EACBC-0EF1-2741-9D2E-887070721242}" vid="{208CDEF5-CEB7-DF42-AF9F-F67D002237AD}"/>
    </a:ext>
  </a:extLst>
</a:theme>
</file>

<file path=ppt/theme/theme4.xml><?xml version="1.0" encoding="utf-8"?>
<a:theme xmlns:a="http://schemas.openxmlformats.org/drawingml/2006/main" name="bg - pattern bård">
  <a:themeElements>
    <a:clrScheme name="RCC_colors">
      <a:dk1>
        <a:srgbClr val="000000"/>
      </a:dk1>
      <a:lt1>
        <a:srgbClr val="FFFFFF"/>
      </a:lt1>
      <a:dk2>
        <a:srgbClr val="00507D"/>
      </a:dk2>
      <a:lt2>
        <a:srgbClr val="EEECE1"/>
      </a:lt2>
      <a:accent1>
        <a:srgbClr val="00B3F6"/>
      </a:accent1>
      <a:accent2>
        <a:srgbClr val="FFB14D"/>
      </a:accent2>
      <a:accent3>
        <a:srgbClr val="005092"/>
      </a:accent3>
      <a:accent4>
        <a:srgbClr val="19975D"/>
      </a:accent4>
      <a:accent5>
        <a:srgbClr val="A29B96"/>
      </a:accent5>
      <a:accent6>
        <a:srgbClr val="E562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CC_presentation_Norr_4-3" id="{C98EACBC-0EF1-2741-9D2E-887070721242}" vid="{45D7340F-53ED-DE4C-B2A0-8D4063A1C8A1}"/>
    </a:ext>
  </a:extLst>
</a:theme>
</file>

<file path=ppt/theme/theme5.xml><?xml version="1.0" encoding="utf-8"?>
<a:theme xmlns:a="http://schemas.openxmlformats.org/drawingml/2006/main" name="bg - grå bård">
  <a:themeElements>
    <a:clrScheme name="RCC_colors 1">
      <a:dk1>
        <a:srgbClr val="000000"/>
      </a:dk1>
      <a:lt1>
        <a:srgbClr val="FFFFFF"/>
      </a:lt1>
      <a:dk2>
        <a:srgbClr val="00507D"/>
      </a:dk2>
      <a:lt2>
        <a:srgbClr val="EEECE1"/>
      </a:lt2>
      <a:accent1>
        <a:srgbClr val="00B3F6"/>
      </a:accent1>
      <a:accent2>
        <a:srgbClr val="FFB117"/>
      </a:accent2>
      <a:accent3>
        <a:srgbClr val="005092"/>
      </a:accent3>
      <a:accent4>
        <a:srgbClr val="19975D"/>
      </a:accent4>
      <a:accent5>
        <a:srgbClr val="A29B96"/>
      </a:accent5>
      <a:accent6>
        <a:srgbClr val="E562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CC_presentation_Norr_4-3" id="{C98EACBC-0EF1-2741-9D2E-887070721242}" vid="{A05CC1D8-6438-EF48-967A-897C64728EE6}"/>
    </a:ext>
  </a:extLst>
</a:theme>
</file>

<file path=ppt/theme/theme6.xml><?xml version="1.0" encoding="utf-8"?>
<a:theme xmlns:a="http://schemas.openxmlformats.org/drawingml/2006/main" name="Slutsid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CC_presentation_Norr_4-3" id="{C98EACBC-0EF1-2741-9D2E-887070721242}" vid="{7D1F0DD1-754F-C949-AD4D-06539BA6B85E}"/>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9777</TotalTime>
  <Words>1486</Words>
  <Application>Microsoft Office PowerPoint</Application>
  <PresentationFormat>Bildspel på skärmen (4:3)</PresentationFormat>
  <Paragraphs>232</Paragraphs>
  <Slides>19</Slides>
  <Notes>2</Notes>
  <HiddenSlides>0</HiddenSlides>
  <MMClips>0</MMClips>
  <ScaleCrop>false</ScaleCrop>
  <HeadingPairs>
    <vt:vector size="6" baseType="variant">
      <vt:variant>
        <vt:lpstr>Använt teckensnitt</vt:lpstr>
      </vt:variant>
      <vt:variant>
        <vt:i4>2</vt:i4>
      </vt:variant>
      <vt:variant>
        <vt:lpstr>Tema</vt:lpstr>
      </vt:variant>
      <vt:variant>
        <vt:i4>6</vt:i4>
      </vt:variant>
      <vt:variant>
        <vt:lpstr>Bildrubriker</vt:lpstr>
      </vt:variant>
      <vt:variant>
        <vt:i4>19</vt:i4>
      </vt:variant>
    </vt:vector>
  </HeadingPairs>
  <TitlesOfParts>
    <vt:vector size="27" baseType="lpstr">
      <vt:lpstr>Arial</vt:lpstr>
      <vt:lpstr>Calibri</vt:lpstr>
      <vt:lpstr>Startsida - pattern</vt:lpstr>
      <vt:lpstr>Kapitelstarter</vt:lpstr>
      <vt:lpstr>Startsida - bild</vt:lpstr>
      <vt:lpstr>bg - pattern bård</vt:lpstr>
      <vt:lpstr>bg - grå bård</vt:lpstr>
      <vt:lpstr>Slutsida</vt:lpstr>
      <vt:lpstr>Uppföljning av den sjukvårdsregionala cancerplanen  NRF:s Förbundsdirektion 2022-06-15 </vt:lpstr>
      <vt:lpstr>Sjukvårdsregional cancerplan</vt:lpstr>
      <vt:lpstr>Kontaktsjuksköterska</vt:lpstr>
      <vt:lpstr>Cancerprevention och tidig upptäckt</vt:lpstr>
      <vt:lpstr>Europeiska kodexen mot cancer (WHO)</vt:lpstr>
      <vt:lpstr>Cancerprevention och tidig upptäckt</vt:lpstr>
      <vt:lpstr>Cancerprevention och tidig upptäckt</vt:lpstr>
      <vt:lpstr>Cancerprevention och tidig upptäckt: Utrota livmoderhalscancer</vt:lpstr>
      <vt:lpstr>Förstärkt diagnostik</vt:lpstr>
      <vt:lpstr>Förstärkning av kompetens och resurser för cancervården i hela sjukvårdsregionen </vt:lpstr>
      <vt:lpstr>Förstärkning av kompetens och resurser för cancervården i hela sjukvårdsregionen </vt:lpstr>
      <vt:lpstr>Kunskapsstyrning</vt:lpstr>
      <vt:lpstr>PowerPoint-presentation</vt:lpstr>
      <vt:lpstr>Kunskapsstyrning</vt:lpstr>
      <vt:lpstr>Digitalisering och distansöverbryggande teknik </vt:lpstr>
      <vt:lpstr>Förstärkt palliativ vård</vt:lpstr>
      <vt:lpstr>Cancerrehabilitering</vt:lpstr>
      <vt:lpstr>Framåt</vt:lpstr>
      <vt:lpstr>PowerPoint-presentation</vt:lpstr>
    </vt:vector>
  </TitlesOfParts>
  <Company>Advant Produktionsbyrå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Heidie Steiness</dc:creator>
  <cp:lastModifiedBy>Anna-Lena Sunesson</cp:lastModifiedBy>
  <cp:revision>609</cp:revision>
  <cp:lastPrinted>2020-01-15T08:20:51Z</cp:lastPrinted>
  <dcterms:created xsi:type="dcterms:W3CDTF">2016-06-27T06:27:46Z</dcterms:created>
  <dcterms:modified xsi:type="dcterms:W3CDTF">2022-06-14T16:32:52Z</dcterms:modified>
</cp:coreProperties>
</file>