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0"/>
  </p:notesMasterIdLst>
  <p:sldIdLst>
    <p:sldId id="309" r:id="rId4"/>
    <p:sldId id="308" r:id="rId5"/>
    <p:sldId id="256" r:id="rId6"/>
    <p:sldId id="257" r:id="rId7"/>
    <p:sldId id="258" r:id="rId8"/>
    <p:sldId id="296" r:id="rId9"/>
    <p:sldId id="261" r:id="rId10"/>
    <p:sldId id="305" r:id="rId11"/>
    <p:sldId id="260" r:id="rId12"/>
    <p:sldId id="279" r:id="rId13"/>
    <p:sldId id="292" r:id="rId14"/>
    <p:sldId id="281" r:id="rId15"/>
    <p:sldId id="263" r:id="rId16"/>
    <p:sldId id="280" r:id="rId17"/>
    <p:sldId id="265" r:id="rId18"/>
    <p:sldId id="268" r:id="rId19"/>
    <p:sldId id="324" r:id="rId20"/>
    <p:sldId id="283" r:id="rId21"/>
    <p:sldId id="269" r:id="rId22"/>
    <p:sldId id="312" r:id="rId23"/>
    <p:sldId id="284" r:id="rId24"/>
    <p:sldId id="270" r:id="rId25"/>
    <p:sldId id="271" r:id="rId26"/>
    <p:sldId id="272" r:id="rId27"/>
    <p:sldId id="273" r:id="rId28"/>
    <p:sldId id="274" r:id="rId29"/>
    <p:sldId id="286" r:id="rId30"/>
    <p:sldId id="287" r:id="rId31"/>
    <p:sldId id="288" r:id="rId32"/>
    <p:sldId id="289" r:id="rId33"/>
    <p:sldId id="290" r:id="rId34"/>
    <p:sldId id="278" r:id="rId35"/>
    <p:sldId id="291" r:id="rId36"/>
    <p:sldId id="293" r:id="rId37"/>
    <p:sldId id="285" r:id="rId38"/>
    <p:sldId id="306" r:id="rId39"/>
    <p:sldId id="277" r:id="rId40"/>
    <p:sldId id="313" r:id="rId41"/>
    <p:sldId id="323" r:id="rId42"/>
    <p:sldId id="326" r:id="rId43"/>
    <p:sldId id="264" r:id="rId44"/>
    <p:sldId id="327" r:id="rId45"/>
    <p:sldId id="266" r:id="rId46"/>
    <p:sldId id="328" r:id="rId47"/>
    <p:sldId id="267" r:id="rId48"/>
    <p:sldId id="329" r:id="rId49"/>
    <p:sldId id="330" r:id="rId50"/>
    <p:sldId id="331" r:id="rId51"/>
    <p:sldId id="332" r:id="rId52"/>
    <p:sldId id="298" r:id="rId53"/>
    <p:sldId id="299" r:id="rId54"/>
    <p:sldId id="333" r:id="rId55"/>
    <p:sldId id="282" r:id="rId56"/>
    <p:sldId id="334" r:id="rId57"/>
    <p:sldId id="297" r:id="rId58"/>
    <p:sldId id="335" r:id="rId59"/>
    <p:sldId id="336" r:id="rId60"/>
    <p:sldId id="337" r:id="rId61"/>
    <p:sldId id="338" r:id="rId62"/>
    <p:sldId id="339" r:id="rId63"/>
    <p:sldId id="275" r:id="rId64"/>
    <p:sldId id="340" r:id="rId65"/>
    <p:sldId id="341" r:id="rId66"/>
    <p:sldId id="342" r:id="rId67"/>
    <p:sldId id="343" r:id="rId68"/>
    <p:sldId id="344" r:id="rId69"/>
    <p:sldId id="345" r:id="rId70"/>
    <p:sldId id="276" r:id="rId71"/>
    <p:sldId id="346" r:id="rId72"/>
    <p:sldId id="347" r:id="rId73"/>
    <p:sldId id="348" r:id="rId74"/>
    <p:sldId id="294" r:id="rId75"/>
    <p:sldId id="295" r:id="rId76"/>
    <p:sldId id="349" r:id="rId77"/>
    <p:sldId id="2109" r:id="rId78"/>
    <p:sldId id="2096" r:id="rId79"/>
    <p:sldId id="262" r:id="rId80"/>
    <p:sldId id="2097" r:id="rId81"/>
    <p:sldId id="2107" r:id="rId82"/>
    <p:sldId id="2111" r:id="rId83"/>
    <p:sldId id="2112" r:id="rId84"/>
    <p:sldId id="2108" r:id="rId85"/>
    <p:sldId id="2113" r:id="rId86"/>
    <p:sldId id="2114" r:id="rId87"/>
    <p:sldId id="2101" r:id="rId88"/>
    <p:sldId id="259" r:id="rId89"/>
    <p:sldId id="2103" r:id="rId90"/>
    <p:sldId id="2095" r:id="rId91"/>
    <p:sldId id="2102" r:id="rId92"/>
    <p:sldId id="2115" r:id="rId93"/>
    <p:sldId id="2116" r:id="rId94"/>
    <p:sldId id="2100" r:id="rId95"/>
    <p:sldId id="2117" r:id="rId96"/>
    <p:sldId id="2118" r:id="rId97"/>
    <p:sldId id="2066" r:id="rId98"/>
    <p:sldId id="2110" r:id="rId99"/>
    <p:sldId id="2119" r:id="rId100"/>
    <p:sldId id="310" r:id="rId101"/>
    <p:sldId id="315" r:id="rId102"/>
    <p:sldId id="318" r:id="rId103"/>
    <p:sldId id="319" r:id="rId104"/>
    <p:sldId id="320" r:id="rId105"/>
    <p:sldId id="321" r:id="rId106"/>
    <p:sldId id="314" r:id="rId107"/>
    <p:sldId id="317" r:id="rId108"/>
    <p:sldId id="316" r:id="rId10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4776" autoAdjust="0"/>
  </p:normalViewPr>
  <p:slideViewPr>
    <p:cSldViewPr snapToGrid="0">
      <p:cViewPr varScale="1">
        <p:scale>
          <a:sx n="85" d="100"/>
          <a:sy n="85"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vll.se\gemensam\NRF\Avtal%20h&#228;lso-%20och%20sjukv&#229;rd\Uppf&#246;ljning%20regionavtalet\Uppf&#246;ljning%202016\Sammanst%20KPP-data%20NUS%20sluten%20och%20&#246;ppenv%202009-2016.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vll.se\gemensam\NRF\Avtal%20h&#228;lso-%20och%20sjukv&#229;rd\Uppf&#246;ljning%20regionavtalet\Uppf&#246;ljning%202016\unvisjh_16_slutli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'fakt kpp 2012-2016'!$B$1</c:f>
              <c:strCache>
                <c:ptCount val="1"/>
                <c:pt idx="0">
                  <c:v>Totalt </c:v>
                </c:pt>
              </c:strCache>
            </c:strRef>
          </c:tx>
          <c:spPr>
            <a:solidFill>
              <a:srgbClr val="5B9BD5"/>
            </a:solidFill>
            <a:ln w="25400">
              <a:noFill/>
            </a:ln>
          </c:spPr>
          <c:invertIfNegative val="0"/>
          <c:dPt>
            <c:idx val="4"/>
            <c:invertIfNegative val="0"/>
            <c:bubble3D val="0"/>
            <c:spPr>
              <a:solidFill>
                <a:srgbClr val="0070C0"/>
              </a:solidFill>
              <a:ln w="25400">
                <a:noFill/>
              </a:ln>
            </c:spPr>
            <c:extLst>
              <c:ext xmlns:c16="http://schemas.microsoft.com/office/drawing/2014/chart" uri="{C3380CC4-5D6E-409C-BE32-E72D297353CC}">
                <c16:uniqueId val="{00000001-D90D-4A78-844F-37D575F9F7B1}"/>
              </c:ext>
            </c:extLst>
          </c:dPt>
          <c:dLbls>
            <c:dLbl>
              <c:idx val="2"/>
              <c:layout>
                <c:manualLayout>
                  <c:x val="0"/>
                  <c:y val="-4.1523865129178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0D-4A78-844F-37D575F9F7B1}"/>
                </c:ext>
              </c:extLst>
            </c:dLbl>
            <c:dLbl>
              <c:idx val="3"/>
              <c:layout>
                <c:manualLayout>
                  <c:x val="0"/>
                  <c:y val="5.9541672748503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0D-4A78-844F-37D575F9F7B1}"/>
                </c:ext>
              </c:extLst>
            </c:dLbl>
            <c:spPr>
              <a:noFill/>
              <a:ln w="25400">
                <a:noFill/>
              </a:ln>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'fakt kpp 2012-2016'!$A$3:$A$7</c:f>
              <c:strCache>
                <c:ptCount val="5"/>
                <c:pt idx="0">
                  <c:v>2013</c:v>
                </c:pt>
                <c:pt idx="1">
                  <c:v>2014</c:v>
                </c:pt>
                <c:pt idx="2">
                  <c:v>2015</c:v>
                </c:pt>
                <c:pt idx="3">
                  <c:v>2016</c:v>
                </c:pt>
                <c:pt idx="4">
                  <c:v>Tot 2014-2016</c:v>
                </c:pt>
              </c:strCache>
            </c:strRef>
          </c:cat>
          <c:val>
            <c:numRef>
              <c:f>'fakt kpp 2012-2016'!$B$3:$B$7</c:f>
              <c:numCache>
                <c:formatCode>#,##0</c:formatCode>
                <c:ptCount val="5"/>
                <c:pt idx="0">
                  <c:v>-93.242900000000006</c:v>
                </c:pt>
                <c:pt idx="1">
                  <c:v>-68.863032000000004</c:v>
                </c:pt>
                <c:pt idx="2">
                  <c:v>-5.5</c:v>
                </c:pt>
                <c:pt idx="3">
                  <c:v>15.2</c:v>
                </c:pt>
                <c:pt idx="4">
                  <c:v>-59.1</c:v>
                </c:pt>
              </c:numCache>
            </c:numRef>
          </c:val>
          <c:extLst>
            <c:ext xmlns:c16="http://schemas.microsoft.com/office/drawing/2014/chart" uri="{C3380CC4-5D6E-409C-BE32-E72D297353CC}">
              <c16:uniqueId val="{00000004-D90D-4A78-844F-37D575F9F7B1}"/>
            </c:ext>
          </c:extLst>
        </c:ser>
        <c:dLbls>
          <c:showLegendKey val="0"/>
          <c:showVal val="0"/>
          <c:showCatName val="0"/>
          <c:showSerName val="0"/>
          <c:showPercent val="0"/>
          <c:showBubbleSize val="0"/>
        </c:dLbls>
        <c:gapWidth val="219"/>
        <c:overlap val="-27"/>
        <c:axId val="341368808"/>
        <c:axId val="341362536"/>
      </c:barChart>
      <c:catAx>
        <c:axId val="34136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sv-SE"/>
          </a:p>
        </c:txPr>
        <c:crossAx val="341362536"/>
        <c:crosses val="autoZero"/>
        <c:auto val="1"/>
        <c:lblAlgn val="ctr"/>
        <c:lblOffset val="100"/>
        <c:noMultiLvlLbl val="0"/>
      </c:catAx>
      <c:valAx>
        <c:axId val="341362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miljoner kronor</a:t>
                </a:r>
              </a:p>
            </c:rich>
          </c:tx>
          <c:layout>
            <c:manualLayout>
              <c:xMode val="edge"/>
              <c:yMode val="edge"/>
              <c:x val="1.668667242222199E-2"/>
              <c:y val="0.35307338582677167"/>
            </c:manualLayout>
          </c:layout>
          <c:overlay val="0"/>
        </c:title>
        <c:numFmt formatCode="#,##0" sourceLinked="1"/>
        <c:majorTickMark val="none"/>
        <c:minorTickMark val="none"/>
        <c:tickLblPos val="nextTo"/>
        <c:spPr>
          <a:ln w="6350">
            <a:noFill/>
          </a:ln>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413688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sv-SE" sz="1400" b="0" i="0" baseline="0">
                <a:effectLst/>
              </a:rPr>
              <a:t>Kostnad i kr per DRG vikt 1,0 år 2014 - 2016 samt genomsnitt 2014-2016. Innerfall, öppen- + sluten vård</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sv-SE"/>
        </a:p>
      </c:txPr>
    </c:title>
    <c:autoTitleDeleted val="0"/>
    <c:plotArea>
      <c:layout/>
      <c:barChart>
        <c:barDir val="col"/>
        <c:grouping val="clustered"/>
        <c:varyColors val="0"/>
        <c:ser>
          <c:idx val="0"/>
          <c:order val="0"/>
          <c:tx>
            <c:strRef>
              <c:f>'tabeller def 2016'!$B$104</c:f>
              <c:strCache>
                <c:ptCount val="1"/>
                <c:pt idx="0">
                  <c:v>Övriga exkl Karolinska och NUS</c:v>
                </c:pt>
              </c:strCache>
            </c:strRef>
          </c:tx>
          <c:spPr>
            <a:solidFill>
              <a:schemeClr val="accent1"/>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03D3-4569-BEF5-3502A4BF63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rebuchet MS" panose="020B0603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def 2016'!$A$105:$A$108</c:f>
              <c:strCache>
                <c:ptCount val="4"/>
                <c:pt idx="0">
                  <c:v>2014</c:v>
                </c:pt>
                <c:pt idx="1">
                  <c:v>2015</c:v>
                </c:pt>
                <c:pt idx="2">
                  <c:v>2016</c:v>
                </c:pt>
                <c:pt idx="3">
                  <c:v>Genomsnitt 2014-2016</c:v>
                </c:pt>
              </c:strCache>
            </c:strRef>
          </c:cat>
          <c:val>
            <c:numRef>
              <c:f>'tabeller def 2016'!$B$105:$B$108</c:f>
              <c:numCache>
                <c:formatCode>#,##0</c:formatCode>
                <c:ptCount val="4"/>
                <c:pt idx="0">
                  <c:v>45337.747143195265</c:v>
                </c:pt>
                <c:pt idx="1">
                  <c:v>48655.050792358146</c:v>
                </c:pt>
                <c:pt idx="2">
                  <c:v>50220.093436544623</c:v>
                </c:pt>
                <c:pt idx="3">
                  <c:v>48118.540187273487</c:v>
                </c:pt>
              </c:numCache>
            </c:numRef>
          </c:val>
          <c:extLst>
            <c:ext xmlns:c16="http://schemas.microsoft.com/office/drawing/2014/chart" uri="{C3380CC4-5D6E-409C-BE32-E72D297353CC}">
              <c16:uniqueId val="{00000002-03D3-4569-BEF5-3502A4BF63C4}"/>
            </c:ext>
          </c:extLst>
        </c:ser>
        <c:ser>
          <c:idx val="1"/>
          <c:order val="1"/>
          <c:tx>
            <c:strRef>
              <c:f>'tabeller def 2016'!$C$104</c:f>
              <c:strCache>
                <c:ptCount val="1"/>
                <c:pt idx="0">
                  <c:v>NUS</c:v>
                </c:pt>
              </c:strCache>
            </c:strRef>
          </c:tx>
          <c:spPr>
            <a:solidFill>
              <a:schemeClr val="accent2"/>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4-03D3-4569-BEF5-3502A4BF63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rebuchet MS" panose="020B0603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'tabeller def 2016'!$A$105:$A$108</c:f>
              <c:strCache>
                <c:ptCount val="4"/>
                <c:pt idx="0">
                  <c:v>2014</c:v>
                </c:pt>
                <c:pt idx="1">
                  <c:v>2015</c:v>
                </c:pt>
                <c:pt idx="2">
                  <c:v>2016</c:v>
                </c:pt>
                <c:pt idx="3">
                  <c:v>Genomsnitt 2014-2016</c:v>
                </c:pt>
              </c:strCache>
            </c:strRef>
          </c:cat>
          <c:val>
            <c:numRef>
              <c:f>'tabeller def 2016'!$C$105:$C$108</c:f>
              <c:numCache>
                <c:formatCode>#,##0</c:formatCode>
                <c:ptCount val="4"/>
                <c:pt idx="0">
                  <c:v>44673.3946422995</c:v>
                </c:pt>
                <c:pt idx="1">
                  <c:v>49567.409081726699</c:v>
                </c:pt>
                <c:pt idx="2">
                  <c:v>50305.6785385111</c:v>
                </c:pt>
                <c:pt idx="3">
                  <c:v>48135.008048333148</c:v>
                </c:pt>
              </c:numCache>
            </c:numRef>
          </c:val>
          <c:extLst>
            <c:ext xmlns:c16="http://schemas.microsoft.com/office/drawing/2014/chart" uri="{C3380CC4-5D6E-409C-BE32-E72D297353CC}">
              <c16:uniqueId val="{00000005-03D3-4569-BEF5-3502A4BF63C4}"/>
            </c:ext>
          </c:extLst>
        </c:ser>
        <c:dLbls>
          <c:showLegendKey val="0"/>
          <c:showVal val="0"/>
          <c:showCatName val="0"/>
          <c:showSerName val="0"/>
          <c:showPercent val="0"/>
          <c:showBubbleSize val="0"/>
        </c:dLbls>
        <c:gapWidth val="219"/>
        <c:overlap val="-27"/>
        <c:axId val="341358616"/>
        <c:axId val="341363712"/>
      </c:barChart>
      <c:catAx>
        <c:axId val="34135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rebuchet MS" panose="020B0603020202020204" pitchFamily="34" charset="0"/>
                <a:ea typeface="+mn-ea"/>
                <a:cs typeface="+mn-cs"/>
              </a:defRPr>
            </a:pPr>
            <a:endParaRPr lang="sv-SE"/>
          </a:p>
        </c:txPr>
        <c:crossAx val="341363712"/>
        <c:crosses val="autoZero"/>
        <c:auto val="1"/>
        <c:lblAlgn val="ctr"/>
        <c:lblOffset val="100"/>
        <c:noMultiLvlLbl val="0"/>
      </c:catAx>
      <c:valAx>
        <c:axId val="3413637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r>
                  <a:rPr lang="sv-SE"/>
                  <a:t>KR/DRG</a:t>
                </a:r>
                <a:r>
                  <a:rPr lang="sv-SE" baseline="0"/>
                  <a:t> 1.0</a:t>
                </a:r>
                <a:endParaRPr lang="sv-SE"/>
              </a:p>
            </c:rich>
          </c:tx>
          <c:layout>
            <c:manualLayout>
              <c:xMode val="edge"/>
              <c:yMode val="edge"/>
              <c:x val="6.8230275352677994E-3"/>
              <c:y val="0.391239252790729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rebuchet MS" panose="020B0603020202020204" pitchFamily="34" charset="0"/>
                <a:ea typeface="+mn-ea"/>
                <a:cs typeface="+mn-cs"/>
              </a:defRPr>
            </a:pPr>
            <a:endParaRPr lang="sv-SE"/>
          </a:p>
        </c:txPr>
        <c:crossAx val="34135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sv-SE"/>
        </a:p>
      </c:txPr>
    </c:legend>
    <c:plotVisOnly val="1"/>
    <c:dispBlanksAs val="gap"/>
    <c:showDLblsOverMax val="0"/>
  </c:chart>
  <c:spPr>
    <a:noFill/>
    <a:ln>
      <a:noFill/>
    </a:ln>
    <a:effectLst/>
  </c:spPr>
  <c:txPr>
    <a:bodyPr/>
    <a:lstStyle/>
    <a:p>
      <a:pPr>
        <a:defRPr>
          <a:latin typeface="Trebuchet MS" panose="020B0603020202020204" pitchFamily="34" charset="0"/>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19887-082A-431B-90E9-51054A672B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A9E56792-12E4-413A-B5D3-A068E3503E7B}">
      <dgm:prSet phldrT="[Text]"/>
      <dgm:spPr>
        <a:solidFill>
          <a:srgbClr val="002060">
            <a:alpha val="80000"/>
          </a:srgbClr>
        </a:solidFill>
      </dgm:spPr>
      <dgm:t>
        <a:bodyPr/>
        <a:lstStyle/>
        <a:p>
          <a:r>
            <a:rPr lang="sv-SE" dirty="0"/>
            <a:t>NPO</a:t>
          </a:r>
        </a:p>
      </dgm:t>
    </dgm:pt>
    <dgm:pt modelId="{AB7E06BC-6BE8-4306-ABA2-5CDA211750E2}" type="parTrans" cxnId="{53468524-C72F-45D1-9D7D-ECE913F9D8D3}">
      <dgm:prSet/>
      <dgm:spPr/>
      <dgm:t>
        <a:bodyPr/>
        <a:lstStyle/>
        <a:p>
          <a:endParaRPr lang="sv-SE"/>
        </a:p>
      </dgm:t>
    </dgm:pt>
    <dgm:pt modelId="{D78C82BC-33EF-4924-AA81-3869BD34F604}" type="sibTrans" cxnId="{53468524-C72F-45D1-9D7D-ECE913F9D8D3}">
      <dgm:prSet/>
      <dgm:spPr/>
      <dgm:t>
        <a:bodyPr/>
        <a:lstStyle/>
        <a:p>
          <a:endParaRPr lang="sv-SE"/>
        </a:p>
      </dgm:t>
    </dgm:pt>
    <dgm:pt modelId="{10B942D2-009C-4929-9425-79C656F7B969}">
      <dgm:prSet phldrT="[Text]"/>
      <dgm:spPr>
        <a:solidFill>
          <a:srgbClr val="002060">
            <a:alpha val="80000"/>
          </a:srgbClr>
        </a:solidFill>
      </dgm:spPr>
      <dgm:t>
        <a:bodyPr/>
        <a:lstStyle/>
        <a:p>
          <a:r>
            <a:rPr lang="sv-SE" dirty="0"/>
            <a:t>NAG</a:t>
          </a:r>
        </a:p>
      </dgm:t>
    </dgm:pt>
    <dgm:pt modelId="{85E44C81-6884-496C-AAFC-A6B04DC49CD8}" type="parTrans" cxnId="{1B1E6944-4A7D-4D80-B4E6-D9D0ACC22232}">
      <dgm:prSet/>
      <dgm:spPr>
        <a:solidFill>
          <a:schemeClr val="accent1">
            <a:hueOff val="0"/>
            <a:satOff val="0"/>
            <a:lumOff val="0"/>
          </a:schemeClr>
        </a:solidFill>
      </dgm:spPr>
      <dgm:t>
        <a:bodyPr/>
        <a:lstStyle/>
        <a:p>
          <a:endParaRPr lang="sv-SE"/>
        </a:p>
      </dgm:t>
    </dgm:pt>
    <dgm:pt modelId="{5FEE6B57-0E62-4465-ACE5-34D53BD609BA}" type="sibTrans" cxnId="{1B1E6944-4A7D-4D80-B4E6-D9D0ACC22232}">
      <dgm:prSet/>
      <dgm:spPr/>
      <dgm:t>
        <a:bodyPr/>
        <a:lstStyle/>
        <a:p>
          <a:endParaRPr lang="sv-SE"/>
        </a:p>
      </dgm:t>
    </dgm:pt>
    <dgm:pt modelId="{C2F8A98A-5A85-4813-9868-F9C15F74879E}">
      <dgm:prSet phldrT="[Text]"/>
      <dgm:spPr>
        <a:solidFill>
          <a:srgbClr val="002060">
            <a:alpha val="80000"/>
          </a:srgbClr>
        </a:solidFill>
      </dgm:spPr>
      <dgm:t>
        <a:bodyPr/>
        <a:lstStyle/>
        <a:p>
          <a:r>
            <a:rPr lang="sv-SE" dirty="0"/>
            <a:t>NAG</a:t>
          </a:r>
        </a:p>
      </dgm:t>
    </dgm:pt>
    <dgm:pt modelId="{BF07DC60-B1C6-4BA6-ACA1-187A28F22A38}" type="parTrans" cxnId="{3AEDBA3B-9148-4413-A457-47959D75970D}">
      <dgm:prSet/>
      <dgm:spPr/>
      <dgm:t>
        <a:bodyPr/>
        <a:lstStyle/>
        <a:p>
          <a:endParaRPr lang="sv-SE"/>
        </a:p>
      </dgm:t>
    </dgm:pt>
    <dgm:pt modelId="{3003A905-921F-42BF-B3C7-0F9A0FFBF232}" type="sibTrans" cxnId="{3AEDBA3B-9148-4413-A457-47959D75970D}">
      <dgm:prSet/>
      <dgm:spPr/>
      <dgm:t>
        <a:bodyPr/>
        <a:lstStyle/>
        <a:p>
          <a:endParaRPr lang="sv-SE"/>
        </a:p>
      </dgm:t>
    </dgm:pt>
    <dgm:pt modelId="{1D0855C9-C046-489A-BD7C-7D9DCF956587}">
      <dgm:prSet phldrT="[Text]"/>
      <dgm:spPr>
        <a:solidFill>
          <a:srgbClr val="002060">
            <a:alpha val="80000"/>
          </a:srgbClr>
        </a:solidFill>
      </dgm:spPr>
      <dgm:t>
        <a:bodyPr/>
        <a:lstStyle/>
        <a:p>
          <a:r>
            <a:rPr lang="sv-SE" dirty="0"/>
            <a:t>NAG</a:t>
          </a:r>
        </a:p>
      </dgm:t>
    </dgm:pt>
    <dgm:pt modelId="{98370774-D8F9-4C73-8AD0-73E7239A8B31}" type="parTrans" cxnId="{7B9C1949-F0BD-48E6-A471-44A58EAFD633}">
      <dgm:prSet/>
      <dgm:spPr>
        <a:solidFill>
          <a:schemeClr val="accent1">
            <a:hueOff val="0"/>
            <a:satOff val="0"/>
            <a:lumOff val="0"/>
          </a:schemeClr>
        </a:solidFill>
      </dgm:spPr>
      <dgm:t>
        <a:bodyPr/>
        <a:lstStyle/>
        <a:p>
          <a:endParaRPr lang="sv-SE"/>
        </a:p>
      </dgm:t>
    </dgm:pt>
    <dgm:pt modelId="{8A7C0CB7-CB94-4F04-BDA8-44F296A80E15}" type="sibTrans" cxnId="{7B9C1949-F0BD-48E6-A471-44A58EAFD633}">
      <dgm:prSet/>
      <dgm:spPr/>
      <dgm:t>
        <a:bodyPr/>
        <a:lstStyle/>
        <a:p>
          <a:endParaRPr lang="sv-SE"/>
        </a:p>
      </dgm:t>
    </dgm:pt>
    <dgm:pt modelId="{C1427001-E140-4127-8FF7-F707B6A854F7}" type="pres">
      <dgm:prSet presAssocID="{3DF19887-082A-431B-90E9-51054A672B57}" presName="hierChild1" presStyleCnt="0">
        <dgm:presLayoutVars>
          <dgm:orgChart val="1"/>
          <dgm:chPref val="1"/>
          <dgm:dir/>
          <dgm:animOne val="branch"/>
          <dgm:animLvl val="lvl"/>
          <dgm:resizeHandles/>
        </dgm:presLayoutVars>
      </dgm:prSet>
      <dgm:spPr/>
    </dgm:pt>
    <dgm:pt modelId="{11479D1F-5284-45C8-9F74-565AD75E0D5B}" type="pres">
      <dgm:prSet presAssocID="{A9E56792-12E4-413A-B5D3-A068E3503E7B}" presName="hierRoot1" presStyleCnt="0">
        <dgm:presLayoutVars>
          <dgm:hierBranch val="init"/>
        </dgm:presLayoutVars>
      </dgm:prSet>
      <dgm:spPr/>
    </dgm:pt>
    <dgm:pt modelId="{13FB1335-534E-410D-9960-F7C8B39164CD}" type="pres">
      <dgm:prSet presAssocID="{A9E56792-12E4-413A-B5D3-A068E3503E7B}" presName="rootComposite1" presStyleCnt="0"/>
      <dgm:spPr/>
    </dgm:pt>
    <dgm:pt modelId="{965863CB-2755-4665-B329-E68BC1FD280B}" type="pres">
      <dgm:prSet presAssocID="{A9E56792-12E4-413A-B5D3-A068E3503E7B}" presName="rootText1" presStyleLbl="node0" presStyleIdx="0" presStyleCnt="1">
        <dgm:presLayoutVars>
          <dgm:chPref val="3"/>
        </dgm:presLayoutVars>
      </dgm:prSet>
      <dgm:spPr/>
    </dgm:pt>
    <dgm:pt modelId="{7EF28CF7-1ED8-4DC2-AF19-3ECA66DDDA72}" type="pres">
      <dgm:prSet presAssocID="{A9E56792-12E4-413A-B5D3-A068E3503E7B}" presName="rootConnector1" presStyleLbl="node1" presStyleIdx="0" presStyleCnt="0"/>
      <dgm:spPr/>
    </dgm:pt>
    <dgm:pt modelId="{DBD5A749-CB7A-49B1-AA80-4DAB608BCBA5}" type="pres">
      <dgm:prSet presAssocID="{A9E56792-12E4-413A-B5D3-A068E3503E7B}" presName="hierChild2" presStyleCnt="0"/>
      <dgm:spPr/>
    </dgm:pt>
    <dgm:pt modelId="{ACAD8088-89EA-40F5-BB62-17D963BF77E4}" type="pres">
      <dgm:prSet presAssocID="{85E44C81-6884-496C-AAFC-A6B04DC49CD8}" presName="Name37" presStyleLbl="parChTrans1D2" presStyleIdx="0" presStyleCnt="3"/>
      <dgm:spPr/>
    </dgm:pt>
    <dgm:pt modelId="{D5B4A98C-00DA-49FB-A93D-19C226F54AE8}" type="pres">
      <dgm:prSet presAssocID="{10B942D2-009C-4929-9425-79C656F7B969}" presName="hierRoot2" presStyleCnt="0">
        <dgm:presLayoutVars>
          <dgm:hierBranch val="init"/>
        </dgm:presLayoutVars>
      </dgm:prSet>
      <dgm:spPr/>
    </dgm:pt>
    <dgm:pt modelId="{FF9D7310-7304-4C90-A7A0-206D5CCBBBA4}" type="pres">
      <dgm:prSet presAssocID="{10B942D2-009C-4929-9425-79C656F7B969}" presName="rootComposite" presStyleCnt="0"/>
      <dgm:spPr/>
    </dgm:pt>
    <dgm:pt modelId="{DE079729-8AB9-463F-8946-716C085B5B64}" type="pres">
      <dgm:prSet presAssocID="{10B942D2-009C-4929-9425-79C656F7B969}" presName="rootText" presStyleLbl="node2" presStyleIdx="0" presStyleCnt="3">
        <dgm:presLayoutVars>
          <dgm:chPref val="3"/>
        </dgm:presLayoutVars>
      </dgm:prSet>
      <dgm:spPr/>
    </dgm:pt>
    <dgm:pt modelId="{BD302158-5876-494C-BC63-4A318B150750}" type="pres">
      <dgm:prSet presAssocID="{10B942D2-009C-4929-9425-79C656F7B969}" presName="rootConnector" presStyleLbl="node2" presStyleIdx="0" presStyleCnt="3"/>
      <dgm:spPr/>
    </dgm:pt>
    <dgm:pt modelId="{52250E82-7770-4FCD-9D13-9356B90A1FD5}" type="pres">
      <dgm:prSet presAssocID="{10B942D2-009C-4929-9425-79C656F7B969}" presName="hierChild4" presStyleCnt="0"/>
      <dgm:spPr/>
    </dgm:pt>
    <dgm:pt modelId="{669C2D64-3933-4849-ADA8-BB3D8B80CADA}" type="pres">
      <dgm:prSet presAssocID="{10B942D2-009C-4929-9425-79C656F7B969}" presName="hierChild5" presStyleCnt="0"/>
      <dgm:spPr/>
    </dgm:pt>
    <dgm:pt modelId="{300E4AC7-3558-4B7F-8F15-4A7884A52F40}" type="pres">
      <dgm:prSet presAssocID="{BF07DC60-B1C6-4BA6-ACA1-187A28F22A38}" presName="Name37" presStyleLbl="parChTrans1D2" presStyleIdx="1" presStyleCnt="3"/>
      <dgm:spPr/>
    </dgm:pt>
    <dgm:pt modelId="{9F9468E7-1240-4E85-8F31-37481384BD4E}" type="pres">
      <dgm:prSet presAssocID="{C2F8A98A-5A85-4813-9868-F9C15F74879E}" presName="hierRoot2" presStyleCnt="0">
        <dgm:presLayoutVars>
          <dgm:hierBranch val="init"/>
        </dgm:presLayoutVars>
      </dgm:prSet>
      <dgm:spPr/>
    </dgm:pt>
    <dgm:pt modelId="{7C695397-3295-4C34-BDA1-CC91C7E5FFDC}" type="pres">
      <dgm:prSet presAssocID="{C2F8A98A-5A85-4813-9868-F9C15F74879E}" presName="rootComposite" presStyleCnt="0"/>
      <dgm:spPr/>
    </dgm:pt>
    <dgm:pt modelId="{5BEC6055-B185-40E8-B8FE-5F96BB9FE57B}" type="pres">
      <dgm:prSet presAssocID="{C2F8A98A-5A85-4813-9868-F9C15F74879E}" presName="rootText" presStyleLbl="node2" presStyleIdx="1" presStyleCnt="3">
        <dgm:presLayoutVars>
          <dgm:chPref val="3"/>
        </dgm:presLayoutVars>
      </dgm:prSet>
      <dgm:spPr/>
    </dgm:pt>
    <dgm:pt modelId="{A0008CC4-E3B7-4883-850A-E8D30D408C3D}" type="pres">
      <dgm:prSet presAssocID="{C2F8A98A-5A85-4813-9868-F9C15F74879E}" presName="rootConnector" presStyleLbl="node2" presStyleIdx="1" presStyleCnt="3"/>
      <dgm:spPr/>
    </dgm:pt>
    <dgm:pt modelId="{FD8A5CF5-5C23-4921-9998-C20DFF0D08F1}" type="pres">
      <dgm:prSet presAssocID="{C2F8A98A-5A85-4813-9868-F9C15F74879E}" presName="hierChild4" presStyleCnt="0"/>
      <dgm:spPr/>
    </dgm:pt>
    <dgm:pt modelId="{F6A72002-BD9F-4486-A226-66D36249309F}" type="pres">
      <dgm:prSet presAssocID="{C2F8A98A-5A85-4813-9868-F9C15F74879E}" presName="hierChild5" presStyleCnt="0"/>
      <dgm:spPr/>
    </dgm:pt>
    <dgm:pt modelId="{1DBA8658-CB5F-4D3B-A39D-1A2EA20FBF83}" type="pres">
      <dgm:prSet presAssocID="{98370774-D8F9-4C73-8AD0-73E7239A8B31}" presName="Name37" presStyleLbl="parChTrans1D2" presStyleIdx="2" presStyleCnt="3"/>
      <dgm:spPr/>
    </dgm:pt>
    <dgm:pt modelId="{4EA4F2FE-59E4-485B-8C39-1553170BE6E1}" type="pres">
      <dgm:prSet presAssocID="{1D0855C9-C046-489A-BD7C-7D9DCF956587}" presName="hierRoot2" presStyleCnt="0">
        <dgm:presLayoutVars>
          <dgm:hierBranch val="init"/>
        </dgm:presLayoutVars>
      </dgm:prSet>
      <dgm:spPr/>
    </dgm:pt>
    <dgm:pt modelId="{D80BE983-6A6A-4A75-9714-F6DB49BE707F}" type="pres">
      <dgm:prSet presAssocID="{1D0855C9-C046-489A-BD7C-7D9DCF956587}" presName="rootComposite" presStyleCnt="0"/>
      <dgm:spPr/>
    </dgm:pt>
    <dgm:pt modelId="{077EA501-0780-4B3E-9BEC-E7EF3C145931}" type="pres">
      <dgm:prSet presAssocID="{1D0855C9-C046-489A-BD7C-7D9DCF956587}" presName="rootText" presStyleLbl="node2" presStyleIdx="2" presStyleCnt="3">
        <dgm:presLayoutVars>
          <dgm:chPref val="3"/>
        </dgm:presLayoutVars>
      </dgm:prSet>
      <dgm:spPr/>
    </dgm:pt>
    <dgm:pt modelId="{54A85D94-08C4-4783-BF69-4B4B6A5CA778}" type="pres">
      <dgm:prSet presAssocID="{1D0855C9-C046-489A-BD7C-7D9DCF956587}" presName="rootConnector" presStyleLbl="node2" presStyleIdx="2" presStyleCnt="3"/>
      <dgm:spPr/>
    </dgm:pt>
    <dgm:pt modelId="{D9D54178-CC2A-4984-825E-E5A7E2FF1199}" type="pres">
      <dgm:prSet presAssocID="{1D0855C9-C046-489A-BD7C-7D9DCF956587}" presName="hierChild4" presStyleCnt="0"/>
      <dgm:spPr/>
    </dgm:pt>
    <dgm:pt modelId="{52CA407D-F74A-4BE4-97F8-3A90AC70F2DC}" type="pres">
      <dgm:prSet presAssocID="{1D0855C9-C046-489A-BD7C-7D9DCF956587}" presName="hierChild5" presStyleCnt="0"/>
      <dgm:spPr/>
    </dgm:pt>
    <dgm:pt modelId="{61C376A9-133B-470E-8773-5B51640D0760}" type="pres">
      <dgm:prSet presAssocID="{A9E56792-12E4-413A-B5D3-A068E3503E7B}" presName="hierChild3" presStyleCnt="0"/>
      <dgm:spPr/>
    </dgm:pt>
  </dgm:ptLst>
  <dgm:cxnLst>
    <dgm:cxn modelId="{22711106-6C52-4E85-9179-D781797476ED}" type="presOf" srcId="{A9E56792-12E4-413A-B5D3-A068E3503E7B}" destId="{965863CB-2755-4665-B329-E68BC1FD280B}" srcOrd="0" destOrd="0" presId="urn:microsoft.com/office/officeart/2005/8/layout/orgChart1"/>
    <dgm:cxn modelId="{6E925F1A-4B33-4CB2-B5A0-2B9B2BD9C381}" type="presOf" srcId="{1D0855C9-C046-489A-BD7C-7D9DCF956587}" destId="{077EA501-0780-4B3E-9BEC-E7EF3C145931}" srcOrd="0" destOrd="0" presId="urn:microsoft.com/office/officeart/2005/8/layout/orgChart1"/>
    <dgm:cxn modelId="{53468524-C72F-45D1-9D7D-ECE913F9D8D3}" srcId="{3DF19887-082A-431B-90E9-51054A672B57}" destId="{A9E56792-12E4-413A-B5D3-A068E3503E7B}" srcOrd="0" destOrd="0" parTransId="{AB7E06BC-6BE8-4306-ABA2-5CDA211750E2}" sibTransId="{D78C82BC-33EF-4924-AA81-3869BD34F604}"/>
    <dgm:cxn modelId="{90F75736-A2F2-4E38-B5DD-6BC05AA46453}" type="presOf" srcId="{98370774-D8F9-4C73-8AD0-73E7239A8B31}" destId="{1DBA8658-CB5F-4D3B-A39D-1A2EA20FBF83}" srcOrd="0" destOrd="0" presId="urn:microsoft.com/office/officeart/2005/8/layout/orgChart1"/>
    <dgm:cxn modelId="{3AEDBA3B-9148-4413-A457-47959D75970D}" srcId="{A9E56792-12E4-413A-B5D3-A068E3503E7B}" destId="{C2F8A98A-5A85-4813-9868-F9C15F74879E}" srcOrd="1" destOrd="0" parTransId="{BF07DC60-B1C6-4BA6-ACA1-187A28F22A38}" sibTransId="{3003A905-921F-42BF-B3C7-0F9A0FFBF232}"/>
    <dgm:cxn modelId="{1B1E6944-4A7D-4D80-B4E6-D9D0ACC22232}" srcId="{A9E56792-12E4-413A-B5D3-A068E3503E7B}" destId="{10B942D2-009C-4929-9425-79C656F7B969}" srcOrd="0" destOrd="0" parTransId="{85E44C81-6884-496C-AAFC-A6B04DC49CD8}" sibTransId="{5FEE6B57-0E62-4465-ACE5-34D53BD609BA}"/>
    <dgm:cxn modelId="{3656CD44-9FF4-4B3F-8490-678B69D382E9}" type="presOf" srcId="{A9E56792-12E4-413A-B5D3-A068E3503E7B}" destId="{7EF28CF7-1ED8-4DC2-AF19-3ECA66DDDA72}" srcOrd="1" destOrd="0" presId="urn:microsoft.com/office/officeart/2005/8/layout/orgChart1"/>
    <dgm:cxn modelId="{620C2446-93B3-4512-9425-85D45DB07CFC}" type="presOf" srcId="{3DF19887-082A-431B-90E9-51054A672B57}" destId="{C1427001-E140-4127-8FF7-F707B6A854F7}" srcOrd="0" destOrd="0" presId="urn:microsoft.com/office/officeart/2005/8/layout/orgChart1"/>
    <dgm:cxn modelId="{7B9C1949-F0BD-48E6-A471-44A58EAFD633}" srcId="{A9E56792-12E4-413A-B5D3-A068E3503E7B}" destId="{1D0855C9-C046-489A-BD7C-7D9DCF956587}" srcOrd="2" destOrd="0" parTransId="{98370774-D8F9-4C73-8AD0-73E7239A8B31}" sibTransId="{8A7C0CB7-CB94-4F04-BDA8-44F296A80E15}"/>
    <dgm:cxn modelId="{FE132579-E71A-4DD1-80D8-4CD5D24C3367}" type="presOf" srcId="{10B942D2-009C-4929-9425-79C656F7B969}" destId="{BD302158-5876-494C-BC63-4A318B150750}" srcOrd="1" destOrd="0" presId="urn:microsoft.com/office/officeart/2005/8/layout/orgChart1"/>
    <dgm:cxn modelId="{95587294-157E-4B31-8A4A-9C099F67E12D}" type="presOf" srcId="{85E44C81-6884-496C-AAFC-A6B04DC49CD8}" destId="{ACAD8088-89EA-40F5-BB62-17D963BF77E4}" srcOrd="0" destOrd="0" presId="urn:microsoft.com/office/officeart/2005/8/layout/orgChart1"/>
    <dgm:cxn modelId="{46F0FEAB-AFD5-4070-A18C-49A55914B98F}" type="presOf" srcId="{1D0855C9-C046-489A-BD7C-7D9DCF956587}" destId="{54A85D94-08C4-4783-BF69-4B4B6A5CA778}" srcOrd="1" destOrd="0" presId="urn:microsoft.com/office/officeart/2005/8/layout/orgChart1"/>
    <dgm:cxn modelId="{D30406BB-60DB-4BF2-8B0B-8DB6AB05F751}" type="presOf" srcId="{BF07DC60-B1C6-4BA6-ACA1-187A28F22A38}" destId="{300E4AC7-3558-4B7F-8F15-4A7884A52F40}" srcOrd="0" destOrd="0" presId="urn:microsoft.com/office/officeart/2005/8/layout/orgChart1"/>
    <dgm:cxn modelId="{491A3ABE-0D75-42D8-B2BF-E0835FFF4786}" type="presOf" srcId="{10B942D2-009C-4929-9425-79C656F7B969}" destId="{DE079729-8AB9-463F-8946-716C085B5B64}" srcOrd="0" destOrd="0" presId="urn:microsoft.com/office/officeart/2005/8/layout/orgChart1"/>
    <dgm:cxn modelId="{DA041FC6-6E19-458A-882D-166FD66E10A9}" type="presOf" srcId="{C2F8A98A-5A85-4813-9868-F9C15F74879E}" destId="{A0008CC4-E3B7-4883-850A-E8D30D408C3D}" srcOrd="1" destOrd="0" presId="urn:microsoft.com/office/officeart/2005/8/layout/orgChart1"/>
    <dgm:cxn modelId="{8CAED2F7-5539-43EC-9627-4B403538803E}" type="presOf" srcId="{C2F8A98A-5A85-4813-9868-F9C15F74879E}" destId="{5BEC6055-B185-40E8-B8FE-5F96BB9FE57B}" srcOrd="0" destOrd="0" presId="urn:microsoft.com/office/officeart/2005/8/layout/orgChart1"/>
    <dgm:cxn modelId="{E2F9D7F2-E14B-4A3D-A1DE-C16E18AE20B7}" type="presParOf" srcId="{C1427001-E140-4127-8FF7-F707B6A854F7}" destId="{11479D1F-5284-45C8-9F74-565AD75E0D5B}" srcOrd="0" destOrd="0" presId="urn:microsoft.com/office/officeart/2005/8/layout/orgChart1"/>
    <dgm:cxn modelId="{1B8B126E-C019-4F92-86DF-5445C20ED13B}" type="presParOf" srcId="{11479D1F-5284-45C8-9F74-565AD75E0D5B}" destId="{13FB1335-534E-410D-9960-F7C8B39164CD}" srcOrd="0" destOrd="0" presId="urn:microsoft.com/office/officeart/2005/8/layout/orgChart1"/>
    <dgm:cxn modelId="{465CDFE5-240D-4314-8796-F606B8B92F76}" type="presParOf" srcId="{13FB1335-534E-410D-9960-F7C8B39164CD}" destId="{965863CB-2755-4665-B329-E68BC1FD280B}" srcOrd="0" destOrd="0" presId="urn:microsoft.com/office/officeart/2005/8/layout/orgChart1"/>
    <dgm:cxn modelId="{F7306F48-77EE-4126-B2F6-893994C03E8E}" type="presParOf" srcId="{13FB1335-534E-410D-9960-F7C8B39164CD}" destId="{7EF28CF7-1ED8-4DC2-AF19-3ECA66DDDA72}" srcOrd="1" destOrd="0" presId="urn:microsoft.com/office/officeart/2005/8/layout/orgChart1"/>
    <dgm:cxn modelId="{66D02BD3-EDB9-4111-A611-93C4260F7FC8}" type="presParOf" srcId="{11479D1F-5284-45C8-9F74-565AD75E0D5B}" destId="{DBD5A749-CB7A-49B1-AA80-4DAB608BCBA5}" srcOrd="1" destOrd="0" presId="urn:microsoft.com/office/officeart/2005/8/layout/orgChart1"/>
    <dgm:cxn modelId="{4B3CA379-30D7-49F0-8E02-D5E7A8125CAB}" type="presParOf" srcId="{DBD5A749-CB7A-49B1-AA80-4DAB608BCBA5}" destId="{ACAD8088-89EA-40F5-BB62-17D963BF77E4}" srcOrd="0" destOrd="0" presId="urn:microsoft.com/office/officeart/2005/8/layout/orgChart1"/>
    <dgm:cxn modelId="{4905B838-9B14-492A-B86C-22E24800A789}" type="presParOf" srcId="{DBD5A749-CB7A-49B1-AA80-4DAB608BCBA5}" destId="{D5B4A98C-00DA-49FB-A93D-19C226F54AE8}" srcOrd="1" destOrd="0" presId="urn:microsoft.com/office/officeart/2005/8/layout/orgChart1"/>
    <dgm:cxn modelId="{D87CD29D-54D6-4750-8E43-0CB2768C4E88}" type="presParOf" srcId="{D5B4A98C-00DA-49FB-A93D-19C226F54AE8}" destId="{FF9D7310-7304-4C90-A7A0-206D5CCBBBA4}" srcOrd="0" destOrd="0" presId="urn:microsoft.com/office/officeart/2005/8/layout/orgChart1"/>
    <dgm:cxn modelId="{C7CC3331-2329-4F16-9048-BF27A9DADE5E}" type="presParOf" srcId="{FF9D7310-7304-4C90-A7A0-206D5CCBBBA4}" destId="{DE079729-8AB9-463F-8946-716C085B5B64}" srcOrd="0" destOrd="0" presId="urn:microsoft.com/office/officeart/2005/8/layout/orgChart1"/>
    <dgm:cxn modelId="{F0B70085-DC61-45B8-9D15-B252595D5505}" type="presParOf" srcId="{FF9D7310-7304-4C90-A7A0-206D5CCBBBA4}" destId="{BD302158-5876-494C-BC63-4A318B150750}" srcOrd="1" destOrd="0" presId="urn:microsoft.com/office/officeart/2005/8/layout/orgChart1"/>
    <dgm:cxn modelId="{DE5C63CD-79C9-4ACD-A2A1-B1B965DD03F6}" type="presParOf" srcId="{D5B4A98C-00DA-49FB-A93D-19C226F54AE8}" destId="{52250E82-7770-4FCD-9D13-9356B90A1FD5}" srcOrd="1" destOrd="0" presId="urn:microsoft.com/office/officeart/2005/8/layout/orgChart1"/>
    <dgm:cxn modelId="{EAEC57F4-385B-4BE8-95F3-BD63D70C08A2}" type="presParOf" srcId="{D5B4A98C-00DA-49FB-A93D-19C226F54AE8}" destId="{669C2D64-3933-4849-ADA8-BB3D8B80CADA}" srcOrd="2" destOrd="0" presId="urn:microsoft.com/office/officeart/2005/8/layout/orgChart1"/>
    <dgm:cxn modelId="{C7738F75-8600-4CC2-B73D-0F67E4BDB39B}" type="presParOf" srcId="{DBD5A749-CB7A-49B1-AA80-4DAB608BCBA5}" destId="{300E4AC7-3558-4B7F-8F15-4A7884A52F40}" srcOrd="2" destOrd="0" presId="urn:microsoft.com/office/officeart/2005/8/layout/orgChart1"/>
    <dgm:cxn modelId="{BB160278-FFA8-4674-94C1-7254708133C9}" type="presParOf" srcId="{DBD5A749-CB7A-49B1-AA80-4DAB608BCBA5}" destId="{9F9468E7-1240-4E85-8F31-37481384BD4E}" srcOrd="3" destOrd="0" presId="urn:microsoft.com/office/officeart/2005/8/layout/orgChart1"/>
    <dgm:cxn modelId="{3313F547-201B-4DD1-89F5-60E79CCB7DCF}" type="presParOf" srcId="{9F9468E7-1240-4E85-8F31-37481384BD4E}" destId="{7C695397-3295-4C34-BDA1-CC91C7E5FFDC}" srcOrd="0" destOrd="0" presId="urn:microsoft.com/office/officeart/2005/8/layout/orgChart1"/>
    <dgm:cxn modelId="{B0536635-7E6F-450D-AB74-98CB3EE422EF}" type="presParOf" srcId="{7C695397-3295-4C34-BDA1-CC91C7E5FFDC}" destId="{5BEC6055-B185-40E8-B8FE-5F96BB9FE57B}" srcOrd="0" destOrd="0" presId="urn:microsoft.com/office/officeart/2005/8/layout/orgChart1"/>
    <dgm:cxn modelId="{4A8A3B09-0655-46A2-A895-35AB8A270F52}" type="presParOf" srcId="{7C695397-3295-4C34-BDA1-CC91C7E5FFDC}" destId="{A0008CC4-E3B7-4883-850A-E8D30D408C3D}" srcOrd="1" destOrd="0" presId="urn:microsoft.com/office/officeart/2005/8/layout/orgChart1"/>
    <dgm:cxn modelId="{357F01C8-F461-4490-ABA5-6DEF9E9D8A2F}" type="presParOf" srcId="{9F9468E7-1240-4E85-8F31-37481384BD4E}" destId="{FD8A5CF5-5C23-4921-9998-C20DFF0D08F1}" srcOrd="1" destOrd="0" presId="urn:microsoft.com/office/officeart/2005/8/layout/orgChart1"/>
    <dgm:cxn modelId="{793E6DB8-920D-40C4-99BE-6A14A744B382}" type="presParOf" srcId="{9F9468E7-1240-4E85-8F31-37481384BD4E}" destId="{F6A72002-BD9F-4486-A226-66D36249309F}" srcOrd="2" destOrd="0" presId="urn:microsoft.com/office/officeart/2005/8/layout/orgChart1"/>
    <dgm:cxn modelId="{30208372-E7C0-4562-A3D8-BC76C85EEF9F}" type="presParOf" srcId="{DBD5A749-CB7A-49B1-AA80-4DAB608BCBA5}" destId="{1DBA8658-CB5F-4D3B-A39D-1A2EA20FBF83}" srcOrd="4" destOrd="0" presId="urn:microsoft.com/office/officeart/2005/8/layout/orgChart1"/>
    <dgm:cxn modelId="{21003D03-B22E-4E9A-BA9B-0DB58AB66200}" type="presParOf" srcId="{DBD5A749-CB7A-49B1-AA80-4DAB608BCBA5}" destId="{4EA4F2FE-59E4-485B-8C39-1553170BE6E1}" srcOrd="5" destOrd="0" presId="urn:microsoft.com/office/officeart/2005/8/layout/orgChart1"/>
    <dgm:cxn modelId="{9CFDDEE9-6953-44A2-A7C7-F2A7EA1AB894}" type="presParOf" srcId="{4EA4F2FE-59E4-485B-8C39-1553170BE6E1}" destId="{D80BE983-6A6A-4A75-9714-F6DB49BE707F}" srcOrd="0" destOrd="0" presId="urn:microsoft.com/office/officeart/2005/8/layout/orgChart1"/>
    <dgm:cxn modelId="{916B058C-0B23-426B-BB6F-C2E80B7F2B7D}" type="presParOf" srcId="{D80BE983-6A6A-4A75-9714-F6DB49BE707F}" destId="{077EA501-0780-4B3E-9BEC-E7EF3C145931}" srcOrd="0" destOrd="0" presId="urn:microsoft.com/office/officeart/2005/8/layout/orgChart1"/>
    <dgm:cxn modelId="{FF33A594-AB26-4DD4-AB4F-E08C445F6669}" type="presParOf" srcId="{D80BE983-6A6A-4A75-9714-F6DB49BE707F}" destId="{54A85D94-08C4-4783-BF69-4B4B6A5CA778}" srcOrd="1" destOrd="0" presId="urn:microsoft.com/office/officeart/2005/8/layout/orgChart1"/>
    <dgm:cxn modelId="{7E1F8127-3C94-44C9-A5D2-0801B8A088CB}" type="presParOf" srcId="{4EA4F2FE-59E4-485B-8C39-1553170BE6E1}" destId="{D9D54178-CC2A-4984-825E-E5A7E2FF1199}" srcOrd="1" destOrd="0" presId="urn:microsoft.com/office/officeart/2005/8/layout/orgChart1"/>
    <dgm:cxn modelId="{67A8A5B2-89F2-4726-95D2-70892ED5EADD}" type="presParOf" srcId="{4EA4F2FE-59E4-485B-8C39-1553170BE6E1}" destId="{52CA407D-F74A-4BE4-97F8-3A90AC70F2DC}" srcOrd="2" destOrd="0" presId="urn:microsoft.com/office/officeart/2005/8/layout/orgChart1"/>
    <dgm:cxn modelId="{24663923-AF23-4142-8DBA-15C2F57FC230}" type="presParOf" srcId="{11479D1F-5284-45C8-9F74-565AD75E0D5B}" destId="{61C376A9-133B-470E-8773-5B51640D076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8658-CB5F-4D3B-A39D-1A2EA20FBF83}">
      <dsp:nvSpPr>
        <dsp:cNvPr id="0" name=""/>
        <dsp:cNvSpPr/>
      </dsp:nvSpPr>
      <dsp:spPr>
        <a:xfrm>
          <a:off x="3669126" y="768459"/>
          <a:ext cx="1858883" cy="322616"/>
        </a:xfrm>
        <a:custGeom>
          <a:avLst/>
          <a:gdLst/>
          <a:ahLst/>
          <a:cxnLst/>
          <a:rect l="0" t="0" r="0" b="0"/>
          <a:pathLst>
            <a:path>
              <a:moveTo>
                <a:pt x="0" y="0"/>
              </a:moveTo>
              <a:lnTo>
                <a:pt x="0" y="161308"/>
              </a:lnTo>
              <a:lnTo>
                <a:pt x="1858883" y="161308"/>
              </a:lnTo>
              <a:lnTo>
                <a:pt x="1858883" y="322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E4AC7-3558-4B7F-8F15-4A7884A52F40}">
      <dsp:nvSpPr>
        <dsp:cNvPr id="0" name=""/>
        <dsp:cNvSpPr/>
      </dsp:nvSpPr>
      <dsp:spPr>
        <a:xfrm>
          <a:off x="3623405" y="768459"/>
          <a:ext cx="91440" cy="322616"/>
        </a:xfrm>
        <a:custGeom>
          <a:avLst/>
          <a:gdLst/>
          <a:ahLst/>
          <a:cxnLst/>
          <a:rect l="0" t="0" r="0" b="0"/>
          <a:pathLst>
            <a:path>
              <a:moveTo>
                <a:pt x="45720" y="0"/>
              </a:moveTo>
              <a:lnTo>
                <a:pt x="45720" y="322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AD8088-89EA-40F5-BB62-17D963BF77E4}">
      <dsp:nvSpPr>
        <dsp:cNvPr id="0" name=""/>
        <dsp:cNvSpPr/>
      </dsp:nvSpPr>
      <dsp:spPr>
        <a:xfrm>
          <a:off x="1810242" y="768459"/>
          <a:ext cx="1858883" cy="322616"/>
        </a:xfrm>
        <a:custGeom>
          <a:avLst/>
          <a:gdLst/>
          <a:ahLst/>
          <a:cxnLst/>
          <a:rect l="0" t="0" r="0" b="0"/>
          <a:pathLst>
            <a:path>
              <a:moveTo>
                <a:pt x="1858883" y="0"/>
              </a:moveTo>
              <a:lnTo>
                <a:pt x="1858883" y="161308"/>
              </a:lnTo>
              <a:lnTo>
                <a:pt x="0" y="161308"/>
              </a:lnTo>
              <a:lnTo>
                <a:pt x="0" y="322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863CB-2755-4665-B329-E68BC1FD280B}">
      <dsp:nvSpPr>
        <dsp:cNvPr id="0" name=""/>
        <dsp:cNvSpPr/>
      </dsp:nvSpPr>
      <dsp:spPr>
        <a:xfrm>
          <a:off x="2900992" y="326"/>
          <a:ext cx="1536267" cy="768133"/>
        </a:xfrm>
        <a:prstGeom prst="rect">
          <a:avLst/>
        </a:prstGeom>
        <a:solidFill>
          <a:srgbClr val="00206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sv-SE" sz="5000" kern="1200" dirty="0"/>
            <a:t>NPO</a:t>
          </a:r>
        </a:p>
      </dsp:txBody>
      <dsp:txXfrm>
        <a:off x="2900992" y="326"/>
        <a:ext cx="1536267" cy="768133"/>
      </dsp:txXfrm>
    </dsp:sp>
    <dsp:sp modelId="{DE079729-8AB9-463F-8946-716C085B5B64}">
      <dsp:nvSpPr>
        <dsp:cNvPr id="0" name=""/>
        <dsp:cNvSpPr/>
      </dsp:nvSpPr>
      <dsp:spPr>
        <a:xfrm>
          <a:off x="1042108" y="1091076"/>
          <a:ext cx="1536267" cy="768133"/>
        </a:xfrm>
        <a:prstGeom prst="rect">
          <a:avLst/>
        </a:prstGeom>
        <a:solidFill>
          <a:srgbClr val="00206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sv-SE" sz="5000" kern="1200" dirty="0"/>
            <a:t>NAG</a:t>
          </a:r>
        </a:p>
      </dsp:txBody>
      <dsp:txXfrm>
        <a:off x="1042108" y="1091076"/>
        <a:ext cx="1536267" cy="768133"/>
      </dsp:txXfrm>
    </dsp:sp>
    <dsp:sp modelId="{5BEC6055-B185-40E8-B8FE-5F96BB9FE57B}">
      <dsp:nvSpPr>
        <dsp:cNvPr id="0" name=""/>
        <dsp:cNvSpPr/>
      </dsp:nvSpPr>
      <dsp:spPr>
        <a:xfrm>
          <a:off x="2900992" y="1091076"/>
          <a:ext cx="1536267" cy="768133"/>
        </a:xfrm>
        <a:prstGeom prst="rect">
          <a:avLst/>
        </a:prstGeom>
        <a:solidFill>
          <a:srgbClr val="00206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sv-SE" sz="5000" kern="1200" dirty="0"/>
            <a:t>NAG</a:t>
          </a:r>
        </a:p>
      </dsp:txBody>
      <dsp:txXfrm>
        <a:off x="2900992" y="1091076"/>
        <a:ext cx="1536267" cy="768133"/>
      </dsp:txXfrm>
    </dsp:sp>
    <dsp:sp modelId="{077EA501-0780-4B3E-9BEC-E7EF3C145931}">
      <dsp:nvSpPr>
        <dsp:cNvPr id="0" name=""/>
        <dsp:cNvSpPr/>
      </dsp:nvSpPr>
      <dsp:spPr>
        <a:xfrm>
          <a:off x="4759875" y="1091076"/>
          <a:ext cx="1536267" cy="768133"/>
        </a:xfrm>
        <a:prstGeom prst="rect">
          <a:avLst/>
        </a:prstGeom>
        <a:solidFill>
          <a:srgbClr val="00206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sv-SE" sz="5000" kern="1200" dirty="0"/>
            <a:t>NAG</a:t>
          </a:r>
        </a:p>
      </dsp:txBody>
      <dsp:txXfrm>
        <a:off x="4759875" y="1091076"/>
        <a:ext cx="1536267" cy="7681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230418-ABB7-4F86-8CD7-7D39901996FE}" type="datetimeFigureOut">
              <a:rPr lang="sv-SE" smtClean="0"/>
              <a:t>2019-05-10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E27B02-90F5-49A0-957E-7AFC388D04D2}" type="slidenum">
              <a:rPr lang="sv-SE" smtClean="0"/>
              <a:t>‹#›</a:t>
            </a:fld>
            <a:endParaRPr lang="sv-SE"/>
          </a:p>
        </p:txBody>
      </p:sp>
    </p:spTree>
    <p:extLst>
      <p:ext uri="{BB962C8B-B14F-4D97-AF65-F5344CB8AC3E}">
        <p14:creationId xmlns:p14="http://schemas.microsoft.com/office/powerpoint/2010/main" val="198039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2</a:t>
            </a:fld>
            <a:endParaRPr lang="sv-SE"/>
          </a:p>
        </p:txBody>
      </p:sp>
    </p:spTree>
    <p:extLst>
      <p:ext uri="{BB962C8B-B14F-4D97-AF65-F5344CB8AC3E}">
        <p14:creationId xmlns:p14="http://schemas.microsoft.com/office/powerpoint/2010/main" val="255156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66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04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22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2019 räknades priset upp med index – 54 878 kr/DRG 1.0</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96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15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54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07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16 kr * </a:t>
            </a:r>
            <a:r>
              <a:rPr lang="sv-SE" altLang="sv-SE" sz="1200" dirty="0"/>
              <a:t>12 879 = 206 tkr</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50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265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73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7</a:t>
            </a:fld>
            <a:endParaRPr lang="sv-SE"/>
          </a:p>
        </p:txBody>
      </p:sp>
    </p:spTree>
    <p:extLst>
      <p:ext uri="{BB962C8B-B14F-4D97-AF65-F5344CB8AC3E}">
        <p14:creationId xmlns:p14="http://schemas.microsoft.com/office/powerpoint/2010/main" val="350736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75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Genom regionens representant i det nationella screeningrådet tillvarata regionens intressen vad gäller nationell screening. </a:t>
            </a:r>
            <a:r>
              <a:rPr lang="sv-SE" sz="1200" b="1" i="1" u="none" strike="noStrike" kern="1200" baseline="0" dirty="0">
                <a:solidFill>
                  <a:schemeClr val="tx1"/>
                </a:solidFill>
                <a:latin typeface="+mn-lt"/>
                <a:ea typeface="+mn-ea"/>
                <a:cs typeface="+mn-cs"/>
              </a:rPr>
              <a:t>Aktivitet 7e</a:t>
            </a:r>
            <a:r>
              <a:rPr lang="sv-SE" sz="1200" b="0" i="1"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Regionens representant i screeningrådet ska lämna muntlig rapport vid </a:t>
            </a:r>
          </a:p>
          <a:p>
            <a:r>
              <a:rPr lang="sv-SE" sz="1200" b="0" i="0" u="none" strike="noStrike" kern="1200" baseline="0" dirty="0">
                <a:solidFill>
                  <a:schemeClr val="tx1"/>
                </a:solidFill>
                <a:latin typeface="+mn-lt"/>
                <a:ea typeface="+mn-ea"/>
                <a:cs typeface="+mn-cs"/>
              </a:rPr>
              <a:t>Förbundsdirektionens möten, då ny information finns sedan senaste rapporteringen. Relevant dokumentation från screeningrådet ska bifogas Förbundsdirektionens protokoll </a:t>
            </a:r>
          </a:p>
          <a:p>
            <a:r>
              <a:rPr lang="sv-SE" sz="1200" b="0" i="1" u="none" strike="noStrike" kern="1200" baseline="0" dirty="0">
                <a:solidFill>
                  <a:schemeClr val="tx1"/>
                </a:solidFill>
                <a:latin typeface="+mn-lt"/>
                <a:ea typeface="+mn-ea"/>
                <a:cs typeface="+mn-cs"/>
              </a:rPr>
              <a:t>Utfall: </a:t>
            </a:r>
            <a:r>
              <a:rPr lang="sv-SE" sz="1200" b="0" i="0" u="none" strike="noStrike" kern="1200" baseline="0" dirty="0">
                <a:solidFill>
                  <a:schemeClr val="tx1"/>
                </a:solidFill>
                <a:latin typeface="+mn-lt"/>
                <a:ea typeface="+mn-ea"/>
                <a:cs typeface="+mn-cs"/>
              </a:rPr>
              <a:t>Muntlig rapportering har skett vid tre av fyra möten. Rapporteringen utgick vid mötet 2018-05-16 eftersom ingen av representanterna var närvarande. </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69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58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45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Kunskapsbaserad</a:t>
            </a:r>
            <a:r>
              <a:rPr lang="sv-SE" dirty="0"/>
              <a:t> – Vården ska baseras på bästa tillgängliga kunskap och bygga på både vetenskap och beprövad erfarenhet</a:t>
            </a:r>
          </a:p>
          <a:p>
            <a:r>
              <a:rPr lang="sv-SE" b="1" dirty="0"/>
              <a:t>Säker</a:t>
            </a:r>
            <a:r>
              <a:rPr lang="sv-SE" dirty="0"/>
              <a:t> – Vården ska vara säker. Riskförebyggande verksamhet ska förhindra skador. Verksamheten ska präglas av rättssäkerhet.</a:t>
            </a:r>
          </a:p>
          <a:p>
            <a:r>
              <a:rPr lang="sv-SE" b="1" dirty="0"/>
              <a:t>Individanpassad</a:t>
            </a:r>
            <a:r>
              <a:rPr lang="sv-SE" dirty="0"/>
              <a:t> – Vården ska ges med respekt för individens specifika behov, förväntningar och integritet. Individen ska ges möjlighet att vara delaktig.</a:t>
            </a:r>
          </a:p>
          <a:p>
            <a:r>
              <a:rPr lang="sv-SE" b="1" dirty="0"/>
              <a:t>Jämlik</a:t>
            </a:r>
            <a:r>
              <a:rPr lang="sv-SE" dirty="0"/>
              <a:t> – Vården ska tillhandahållas och fördelas på lika villkor för alla.</a:t>
            </a:r>
          </a:p>
          <a:p>
            <a:r>
              <a:rPr lang="sv-SE" b="1" dirty="0"/>
              <a:t>Tillgänglig</a:t>
            </a:r>
            <a:r>
              <a:rPr lang="sv-SE" dirty="0"/>
              <a:t> – Vården ska vara tillgänglig och ges inom rimlig tid; ingen ska behöva vänta oskälig tid på vård och omsorg</a:t>
            </a:r>
          </a:p>
          <a:p>
            <a:r>
              <a:rPr lang="sv-SE" b="1" dirty="0"/>
              <a:t>Effektiv</a:t>
            </a:r>
            <a:r>
              <a:rPr lang="sv-SE" dirty="0"/>
              <a:t> – Tillgängliga resurser ska användas på bästa sätt för att kunna erbjuda bästa möjliga vård till hela befolkningen.</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9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Arbetsinsatserna för kunskapsstyrning har ökat kraftigt de senare åren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NRF har fått uppgiften av…</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5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rgbClr val="C00000"/>
              </a:buClr>
            </a:pPr>
            <a:r>
              <a:rPr lang="en-US" b="1" dirty="0" err="1">
                <a:solidFill>
                  <a:srgbClr val="9A0932"/>
                </a:solidFill>
                <a:ea typeface="Verdana" panose="020B0604030504040204" pitchFamily="34" charset="0"/>
                <a:cs typeface="Verdana" panose="020B0604030504040204" pitchFamily="34" charset="0"/>
              </a:rPr>
              <a:t>Variationer</a:t>
            </a:r>
            <a:r>
              <a:rPr lang="en-US" b="1" dirty="0">
                <a:solidFill>
                  <a:srgbClr val="9A0932"/>
                </a:solidFill>
                <a:ea typeface="Verdana" panose="020B0604030504040204" pitchFamily="34" charset="0"/>
                <a:cs typeface="Verdana" panose="020B0604030504040204" pitchFamily="34" charset="0"/>
              </a:rPr>
              <a:t> </a:t>
            </a:r>
            <a:r>
              <a:rPr lang="en-US" b="1" dirty="0" err="1">
                <a:solidFill>
                  <a:srgbClr val="9A0932"/>
                </a:solidFill>
                <a:ea typeface="Verdana" panose="020B0604030504040204" pitchFamily="34" charset="0"/>
                <a:cs typeface="Verdana" panose="020B0604030504040204" pitchFamily="34" charset="0"/>
              </a:rPr>
              <a:t>och</a:t>
            </a:r>
            <a:r>
              <a:rPr lang="en-US" b="1" dirty="0">
                <a:solidFill>
                  <a:srgbClr val="9A0932"/>
                </a:solidFill>
                <a:ea typeface="Verdana" panose="020B0604030504040204" pitchFamily="34" charset="0"/>
                <a:cs typeface="Verdana" panose="020B0604030504040204" pitchFamily="34" charset="0"/>
              </a:rPr>
              <a:t> </a:t>
            </a:r>
            <a:r>
              <a:rPr lang="en-US" b="1" dirty="0" err="1">
                <a:solidFill>
                  <a:srgbClr val="9A0932"/>
                </a:solidFill>
                <a:ea typeface="Verdana" panose="020B0604030504040204" pitchFamily="34" charset="0"/>
                <a:cs typeface="Verdana" panose="020B0604030504040204" pitchFamily="34" charset="0"/>
              </a:rPr>
              <a:t>brister</a:t>
            </a:r>
            <a:r>
              <a:rPr lang="en-US" b="1" dirty="0">
                <a:solidFill>
                  <a:srgbClr val="9A0932"/>
                </a:solidFill>
                <a:ea typeface="Verdana" panose="020B0604030504040204" pitchFamily="34" charset="0"/>
                <a:cs typeface="Verdana" panose="020B0604030504040204" pitchFamily="34" charset="0"/>
              </a:rPr>
              <a:t> </a:t>
            </a:r>
            <a:r>
              <a:rPr lang="en-US" b="1" dirty="0" err="1">
                <a:solidFill>
                  <a:srgbClr val="9A0932"/>
                </a:solidFill>
                <a:ea typeface="Verdana" panose="020B0604030504040204" pitchFamily="34" charset="0"/>
                <a:cs typeface="Verdana" panose="020B0604030504040204" pitchFamily="34" charset="0"/>
              </a:rPr>
              <a:t>i</a:t>
            </a:r>
            <a:r>
              <a:rPr lang="en-US" b="1" dirty="0">
                <a:solidFill>
                  <a:srgbClr val="9A0932"/>
                </a:solidFill>
                <a:ea typeface="Verdana" panose="020B0604030504040204" pitchFamily="34" charset="0"/>
                <a:cs typeface="Verdana" panose="020B0604030504040204" pitchFamily="34" charset="0"/>
              </a:rPr>
              <a:t> </a:t>
            </a:r>
            <a:r>
              <a:rPr lang="en-US" b="1" dirty="0" err="1">
                <a:solidFill>
                  <a:srgbClr val="9A0932"/>
                </a:solidFill>
                <a:ea typeface="Verdana" panose="020B0604030504040204" pitchFamily="34" charset="0"/>
                <a:cs typeface="Verdana" panose="020B0604030504040204" pitchFamily="34" charset="0"/>
              </a:rPr>
              <a:t>vårdkvalitet</a:t>
            </a:r>
            <a:endParaRPr lang="en-US" b="1" dirty="0">
              <a:solidFill>
                <a:srgbClr val="9A0932"/>
              </a:solidFill>
              <a:ea typeface="Verdana" panose="020B0604030504040204" pitchFamily="34" charset="0"/>
              <a:cs typeface="Verdana" panose="020B0604030504040204" pitchFamily="34" charset="0"/>
            </a:endParaRPr>
          </a:p>
          <a:p>
            <a:pPr>
              <a:buClr>
                <a:srgbClr val="C00000"/>
              </a:buClr>
            </a:pPr>
            <a:r>
              <a:rPr lang="sv-SE" sz="1200" dirty="0">
                <a:ea typeface="Verdana" panose="020B0604030504040204" pitchFamily="34" charset="0"/>
                <a:cs typeface="Verdana" panose="020B0604030504040204" pitchFamily="34" charset="0"/>
              </a:rPr>
              <a:t>Vårdkvaliteten varierar såväl mellan som inom landets regioner.</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sv-SE" sz="1200" dirty="0">
                <a:ea typeface="Verdana" panose="020B0604030504040204" pitchFamily="34" charset="0"/>
                <a:cs typeface="Verdana" panose="020B0604030504040204" pitchFamily="34" charset="0"/>
              </a:rPr>
              <a:t>Ny kunskap tar lång tid att omsättas i praktiken.</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sv-SE" sz="1200" dirty="0">
                <a:ea typeface="Verdana" panose="020B0604030504040204" pitchFamily="34" charset="0"/>
                <a:cs typeface="Verdana" panose="020B0604030504040204" pitchFamily="34" charset="0"/>
              </a:rPr>
              <a:t>Vårdens medarbetare har inte tillräckligt samlat stöd för att ge vård utifrån bästa möjliga kunskap.</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lang="sv-SE" sz="1200" dirty="0">
              <a:ea typeface="Verdana" panose="020B0604030504040204" pitchFamily="34" charset="0"/>
              <a:cs typeface="Verdana" panose="020B0604030504040204" pitchFamily="34" charset="0"/>
            </a:endParaRPr>
          </a:p>
          <a:p>
            <a:pPr>
              <a:buClr>
                <a:srgbClr val="C00000"/>
              </a:buClr>
            </a:pPr>
            <a:r>
              <a:rPr lang="sv-SE" sz="1200" dirty="0">
                <a:ea typeface="Verdana" panose="020B0604030504040204" pitchFamily="34" charset="0"/>
                <a:cs typeface="Verdana" panose="020B0604030504040204" pitchFamily="34" charset="0"/>
              </a:rPr>
              <a:t>Patienternas kunskap tas inte tillräckligt tillvara.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77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61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styra verksamheten mot ekonomiska mål - ekonomistyrning.</a:t>
            </a:r>
          </a:p>
          <a:p>
            <a:r>
              <a:rPr lang="sv-SE" dirty="0"/>
              <a:t>Istället för att styra på ekonomi så är det kunskapen som styr.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3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26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9</a:t>
            </a:fld>
            <a:endParaRPr lang="sv-SE"/>
          </a:p>
        </p:txBody>
      </p:sp>
    </p:spTree>
    <p:extLst>
      <p:ext uri="{BB962C8B-B14F-4D97-AF65-F5344CB8AC3E}">
        <p14:creationId xmlns:p14="http://schemas.microsoft.com/office/powerpoint/2010/main" val="3184345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14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 vänster om pil</a:t>
            </a:r>
            <a:r>
              <a:rPr lang="sv-SE" baseline="0" dirty="0"/>
              <a:t> – tidigare förhållanden. Till höger om pil – det vi nu skapar tillsammans.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Fokus i</a:t>
            </a:r>
            <a:r>
              <a:rPr lang="sv-SE" baseline="0" dirty="0"/>
              <a:t> systemet är att skapa en sammanhållen struktur för kunskapsstyrning och stödja ett lärande arbetssätt i svensk hälso- och sjukvård.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Sedan</a:t>
            </a:r>
            <a:r>
              <a:rPr lang="sv-SE" baseline="0" dirty="0"/>
              <a:t> tidigare finns många kunskapsstöd och olika stöd för att arbeta evidensbaserat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till exempel nationella riktlinjer, vetenskapliga publikationer, vårdprogram och många webbsidor.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Trots det är vården i dagsläget ojämlik.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Vem du är eller vart du bor påverkar kvaliteten på vården du får.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Detta vill vi förbättra.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Alla patienter och vårdgivare ska kunna lita på att bästa tillgängliga kunskap alltid används.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Ett gemensamt system och arbetssätt för att arbeta evidensbaserat bidrar också till att samhällets resurser används på bästa 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indent="-171450">
              <a:buFont typeface="Arial" panose="020B0604020202020204" pitchFamily="34" charset="0"/>
              <a:buChar char="•"/>
            </a:pPr>
            <a:r>
              <a:rPr lang="sv-SE" b="1" dirty="0"/>
              <a:t>Mål: </a:t>
            </a:r>
            <a:r>
              <a:rPr lang="sv-SE" dirty="0"/>
              <a:t>att invånarna ska erbjudas en mer kunskapsbaserad, jämlik och effektiv hälso- och sjukvård.</a:t>
            </a:r>
          </a:p>
          <a:p>
            <a:pPr marL="171450" indent="-171450">
              <a:buFont typeface="Arial" panose="020B0604020202020204" pitchFamily="34" charset="0"/>
              <a:buChar char="•"/>
            </a:pPr>
            <a:r>
              <a:rPr lang="sv-SE" dirty="0"/>
              <a:t>En mer sammanhållen kunskapsstyrning ska bilda ett lärande system, för en hälso- och sjukvård i ständig 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9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Regionala cancercentrum </a:t>
            </a:r>
            <a:r>
              <a:rPr lang="sv-SE" dirty="0"/>
              <a:t>(RCC) i samverkan är en förbild (start 2010)</a:t>
            </a:r>
          </a:p>
          <a:p>
            <a:r>
              <a:rPr lang="sv-SE" b="1" dirty="0"/>
              <a:t>Programråd</a:t>
            </a:r>
            <a:r>
              <a:rPr lang="sv-SE" dirty="0"/>
              <a:t> finns sedan tidigare för att öka användandet av bästa tillgängliga kunskap</a:t>
            </a:r>
          </a:p>
          <a:p>
            <a:endParaRPr lang="sv-SE" dirty="0"/>
          </a:p>
          <a:p>
            <a:r>
              <a:rPr lang="sv-SE" dirty="0"/>
              <a:t>Utvärdering av programrådens arbete och effekter visade att det behövdes en fastare struktur för att få fullt genomslag och bidra till en jämlik vård</a:t>
            </a:r>
          </a:p>
          <a:p>
            <a:r>
              <a:rPr lang="sv-SE" dirty="0"/>
              <a:t>Diskussionerna började redan 2014 om behovet av en ny struktur. Beslutades under 2017 och trädde i kraft i början av 2018</a:t>
            </a:r>
          </a:p>
          <a:p>
            <a:r>
              <a:rPr lang="sv-SE" dirty="0"/>
              <a:t>Vissa programråd övergår till att bli nationella arbetsgrupper </a:t>
            </a:r>
          </a:p>
          <a:p>
            <a:r>
              <a:rPr lang="sv-SE" dirty="0"/>
              <a:t>Programområdena får ett mer preciserat och stärkt uppdrag jämfört med programråden.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83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dirty="0"/>
              <a:t>Nationell nivå: </a:t>
            </a:r>
            <a:r>
              <a:rPr lang="sv-SE" b="0" dirty="0"/>
              <a:t>v</a:t>
            </a:r>
            <a:r>
              <a:rPr lang="sv-SE" dirty="0"/>
              <a:t>årdprogram och riktlinjer samt prioriteringar kring nivåstrukturering och nya metoder kommer att göras på.</a:t>
            </a:r>
          </a:p>
          <a:p>
            <a:pPr marL="171450" indent="-171450">
              <a:buFont typeface="Arial" panose="020B0604020202020204" pitchFamily="34" charset="0"/>
              <a:buChar char="•"/>
            </a:pPr>
            <a:r>
              <a:rPr lang="sv-SE" b="1" dirty="0"/>
              <a:t>Regional nivå: </a:t>
            </a:r>
            <a:r>
              <a:rPr lang="sv-SE" dirty="0"/>
              <a:t>kommer att fokusera på implementering, uppföljning, analys och återkoppling till nationell nivå.</a:t>
            </a:r>
          </a:p>
          <a:p>
            <a:pPr marL="171450" indent="-171450">
              <a:buFont typeface="Arial" panose="020B0604020202020204" pitchFamily="34" charset="0"/>
              <a:buChar char="•"/>
            </a:pPr>
            <a:r>
              <a:rPr lang="sv-SE" dirty="0"/>
              <a:t>Ny struktur för regionala nivån behöver samordnas med den nationella nivån.</a:t>
            </a:r>
          </a:p>
          <a:p>
            <a:pPr marL="171450" indent="-171450">
              <a:buFont typeface="Arial" panose="020B0604020202020204" pitchFamily="34" charset="0"/>
              <a:buChar char="•"/>
            </a:pPr>
            <a:endParaRPr lang="sv-SE" b="1" dirty="0"/>
          </a:p>
          <a:p>
            <a:r>
              <a:rPr lang="sv-SE" b="1" dirty="0"/>
              <a:t>Översta två nivåerna (patienten och mikro)</a:t>
            </a:r>
          </a:p>
          <a:p>
            <a:r>
              <a:rPr lang="sv-SE" sz="1200" dirty="0"/>
              <a:t>Utgå ifrån patienternas behov</a:t>
            </a:r>
          </a:p>
          <a:p>
            <a:r>
              <a:rPr lang="sv-SE" sz="1200" dirty="0"/>
              <a:t>Utgå från bästa tillgängliga kunskap</a:t>
            </a:r>
          </a:p>
          <a:p>
            <a:r>
              <a:rPr lang="sv-SE" sz="1200" dirty="0"/>
              <a:t>Analysera patientrelaterade resultat</a:t>
            </a:r>
          </a:p>
          <a:p>
            <a:r>
              <a:rPr lang="sv-SE" sz="1200" dirty="0"/>
              <a:t>Jobba med ständiga förbättringar och innovation</a:t>
            </a:r>
          </a:p>
          <a:p>
            <a:r>
              <a:rPr lang="sv-SE" sz="1200" dirty="0"/>
              <a:t>Efterfråga stöd vid behov</a:t>
            </a:r>
          </a:p>
          <a:p>
            <a:r>
              <a:rPr lang="sv-SE" sz="1200" dirty="0"/>
              <a:t>Sprida goda erfarenheter vidare</a:t>
            </a:r>
          </a:p>
          <a:p>
            <a:endParaRPr lang="sv-SE" sz="1200" i="1" dirty="0"/>
          </a:p>
          <a:p>
            <a:r>
              <a:rPr lang="sv-SE" sz="1200" b="1" i="0" dirty="0"/>
              <a:t>Mikro och </a:t>
            </a:r>
            <a:r>
              <a:rPr lang="sv-SE" sz="1200" b="1" i="0" dirty="0" err="1"/>
              <a:t>meso</a:t>
            </a:r>
            <a:endParaRPr lang="sv-SE" sz="1200" b="1" i="0" dirty="0"/>
          </a:p>
          <a:p>
            <a:r>
              <a:rPr lang="sv-SE" sz="1200" dirty="0"/>
              <a:t>Säkra verksamhetens tillgång till patientrelaterade resultat</a:t>
            </a:r>
          </a:p>
          <a:p>
            <a:r>
              <a:rPr lang="sv-SE" sz="1200" dirty="0"/>
              <a:t>Kvalitetsdialog utifrån patientrelaterade resultat</a:t>
            </a:r>
          </a:p>
          <a:p>
            <a:r>
              <a:rPr lang="sv-SE" sz="1200" dirty="0"/>
              <a:t>Lättillgängliga kunskapsstöd och stöd för implementering</a:t>
            </a:r>
          </a:p>
          <a:p>
            <a:r>
              <a:rPr lang="sv-SE" sz="1200" dirty="0"/>
              <a:t>Struktur och stöd för förbättringsarbete och innovation</a:t>
            </a:r>
          </a:p>
          <a:p>
            <a:r>
              <a:rPr lang="sv-SE" sz="1200" dirty="0"/>
              <a:t>Stöd till verksamheternas ledningar att leda för bättre patientresultat</a:t>
            </a:r>
          </a:p>
          <a:p>
            <a:r>
              <a:rPr lang="sv-SE" sz="1200" dirty="0"/>
              <a:t>Stöd för samverkan och erfarenhetsutbyte</a:t>
            </a:r>
          </a:p>
          <a:p>
            <a:endParaRPr lang="sv-SE" sz="1200" dirty="0"/>
          </a:p>
          <a:p>
            <a:r>
              <a:rPr lang="sv-SE" sz="1200" b="1" dirty="0" err="1"/>
              <a:t>Meso</a:t>
            </a:r>
            <a:r>
              <a:rPr lang="sv-SE" sz="1200" b="1" dirty="0"/>
              <a:t> och makro</a:t>
            </a:r>
          </a:p>
          <a:p>
            <a:pPr lvl="0"/>
            <a:r>
              <a:rPr lang="sv-SE" sz="1200" dirty="0"/>
              <a:t>Gemensam infrastruktur för kliniskt kunskapsstöd</a:t>
            </a:r>
          </a:p>
          <a:p>
            <a:pPr lvl="0"/>
            <a:r>
              <a:rPr lang="sv-SE" sz="1200" dirty="0"/>
              <a:t>Samverkan i arbetet med indikatorer, uppföljning, jämförelser och analys</a:t>
            </a:r>
          </a:p>
          <a:p>
            <a:pPr lvl="0"/>
            <a:r>
              <a:rPr lang="sv-SE" sz="1200" dirty="0"/>
              <a:t>Samverka kring gemensamma utvecklingsområden</a:t>
            </a:r>
          </a:p>
          <a:p>
            <a:r>
              <a:rPr lang="sv-SE" sz="1200" dirty="0"/>
              <a:t>Stöd för samverkan och erfarenhetsutbyte</a:t>
            </a:r>
          </a:p>
          <a:p>
            <a:endParaRPr lang="sv-SE" sz="1200" dirty="0"/>
          </a:p>
          <a:p>
            <a:endParaRPr lang="sv-SE" sz="1200" i="1" dirty="0"/>
          </a:p>
          <a:p>
            <a:endParaRPr lang="sv-SE" sz="1200" i="1"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97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Hur ser det ut idag? Behovs- och gapanalys. Åtgärder/förslag/prioritering</a:t>
            </a:r>
          </a:p>
          <a:p>
            <a:r>
              <a:rPr lang="sv-SE" sz="1200" dirty="0"/>
              <a:t>Utse nationella arbetsgrupper (NAG)</a:t>
            </a:r>
          </a:p>
          <a:p>
            <a:r>
              <a:rPr lang="sv-SE" sz="1200" dirty="0"/>
              <a:t>Omvärldsbevakning</a:t>
            </a:r>
          </a:p>
          <a:p>
            <a:r>
              <a:rPr lang="sv-SE" sz="1200" dirty="0"/>
              <a:t>Kunskapsstöd för jämlik hälsa och vård-behandlingsrekommendationer – SVF</a:t>
            </a:r>
          </a:p>
          <a:p>
            <a:r>
              <a:rPr lang="sv-SE" sz="1200" dirty="0"/>
              <a:t>Kvalitetsregister</a:t>
            </a:r>
          </a:p>
          <a:p>
            <a:r>
              <a:rPr lang="sv-SE" sz="1200" dirty="0"/>
              <a:t>Ordnat införande/ordnad utfasning</a:t>
            </a:r>
          </a:p>
          <a:p>
            <a:r>
              <a:rPr lang="sv-SE" sz="1200" dirty="0"/>
              <a:t>Nivåstrukturering</a:t>
            </a:r>
          </a:p>
          <a:p>
            <a:r>
              <a:rPr lang="sv-SE" sz="1200" dirty="0"/>
              <a:t>Bidra i arbete med ev. statliga satsningar</a:t>
            </a:r>
          </a:p>
          <a:p>
            <a:r>
              <a:rPr lang="sv-SE" sz="1200" dirty="0"/>
              <a:t>Samverka med myndigheter inom aktuellt område</a:t>
            </a:r>
          </a:p>
          <a:p>
            <a:r>
              <a:rPr lang="sv-SE" sz="1200" dirty="0"/>
              <a:t>Annat, t.ex. e-hälsa, kompetensutveckling</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17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Nationella samverkansgrupper (NSG)</a:t>
            </a:r>
          </a:p>
          <a:p>
            <a:pPr marL="258762" indent="-228599">
              <a:buFont typeface="Arial" panose="020B0604020202020204" pitchFamily="34" charset="0"/>
              <a:buChar char="•"/>
            </a:pPr>
            <a:r>
              <a:rPr lang="sv-SE" sz="1200" dirty="0"/>
              <a:t>Metoder för kunskapsstöd</a:t>
            </a:r>
          </a:p>
          <a:p>
            <a:pPr marL="258762" indent="-228599">
              <a:buFont typeface="Arial" panose="020B0604020202020204" pitchFamily="34" charset="0"/>
              <a:buChar char="•"/>
            </a:pPr>
            <a:r>
              <a:rPr lang="sv-SE" sz="1200" dirty="0"/>
              <a:t>Kvalitetsregister</a:t>
            </a:r>
          </a:p>
          <a:p>
            <a:pPr marL="258762" indent="-228599">
              <a:buFont typeface="Arial" panose="020B0604020202020204" pitchFamily="34" charset="0"/>
              <a:buChar char="•"/>
            </a:pPr>
            <a:r>
              <a:rPr lang="sv-SE" sz="1200" dirty="0"/>
              <a:t>Uppföljning och analys </a:t>
            </a:r>
          </a:p>
          <a:p>
            <a:pPr marL="258762" indent="-228599">
              <a:buFont typeface="Arial" panose="020B0604020202020204" pitchFamily="34" charset="0"/>
              <a:buChar char="•"/>
            </a:pPr>
            <a:r>
              <a:rPr lang="sv-SE" sz="1200" dirty="0"/>
              <a:t>Läkemedel/medicinteknik</a:t>
            </a:r>
          </a:p>
          <a:p>
            <a:pPr marL="258762" indent="-228599">
              <a:buFont typeface="Arial" panose="020B0604020202020204" pitchFamily="34" charset="0"/>
              <a:buChar char="•"/>
            </a:pPr>
            <a:r>
              <a:rPr lang="sv-SE" sz="1200" dirty="0"/>
              <a:t>Forskning/Life Science</a:t>
            </a:r>
          </a:p>
          <a:p>
            <a:pPr marL="258762" indent="-228599">
              <a:buFont typeface="Arial" panose="020B0604020202020204" pitchFamily="34" charset="0"/>
              <a:buChar char="•"/>
            </a:pPr>
            <a:r>
              <a:rPr lang="sv-SE" sz="1200" dirty="0"/>
              <a:t>Patientsäkerhet</a:t>
            </a:r>
          </a:p>
          <a:p>
            <a:pPr marL="258762" indent="-228599">
              <a:buFont typeface="Arial" panose="020B0604020202020204" pitchFamily="34" charset="0"/>
              <a:buChar char="•"/>
            </a:pPr>
            <a:r>
              <a:rPr lang="sv-SE" sz="1200" dirty="0"/>
              <a:t>Strukturerad vårdinformation</a:t>
            </a:r>
          </a:p>
          <a:p>
            <a:pPr marL="30163" indent="0">
              <a:buNone/>
            </a:pPr>
            <a:endParaRPr lang="sv-SE" sz="1200" dirty="0"/>
          </a:p>
          <a:p>
            <a:pPr marL="30163" indent="0">
              <a:buNone/>
            </a:pPr>
            <a:r>
              <a:rPr lang="sv-SE" sz="1200" i="1" dirty="0"/>
              <a:t>Vid behov kan ytterligare samverkansgrupper inrättas </a:t>
            </a:r>
          </a:p>
          <a:p>
            <a:pPr marL="30163" indent="0">
              <a:buNone/>
            </a:pPr>
            <a:r>
              <a:rPr lang="sv-SE" sz="1200" i="1" dirty="0"/>
              <a:t>inom ramen för modellen, exempelvis för tillfälliga satsningar.</a:t>
            </a:r>
          </a:p>
          <a:p>
            <a:endParaRPr lang="sv-SE" dirty="0"/>
          </a:p>
        </p:txBody>
      </p:sp>
      <p:sp>
        <p:nvSpPr>
          <p:cNvPr id="5" name="Platshållare för sidhuvud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886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166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130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Grunden är </a:t>
            </a:r>
            <a:r>
              <a:rPr lang="sv-SE" sz="1200" b="1" kern="1200" dirty="0"/>
              <a:t>God vård</a:t>
            </a:r>
          </a:p>
          <a:p>
            <a:pPr marL="0" lvl="0" indent="0" algn="l" defTabSz="466725">
              <a:lnSpc>
                <a:spcPct val="90000"/>
              </a:lnSpc>
              <a:spcBef>
                <a:spcPct val="0"/>
              </a:spcBef>
              <a:spcAft>
                <a:spcPct val="35000"/>
              </a:spcAft>
              <a:buNone/>
            </a:pPr>
            <a:r>
              <a:rPr lang="sv-SE" sz="1200" kern="1200" dirty="0"/>
              <a:t>Kunskapsbaserad</a:t>
            </a:r>
          </a:p>
          <a:p>
            <a:pPr marL="0" lvl="0" indent="0" algn="l" defTabSz="466725">
              <a:lnSpc>
                <a:spcPct val="90000"/>
              </a:lnSpc>
              <a:spcBef>
                <a:spcPct val="0"/>
              </a:spcBef>
              <a:spcAft>
                <a:spcPct val="35000"/>
              </a:spcAft>
              <a:buNone/>
            </a:pPr>
            <a:r>
              <a:rPr lang="sv-SE" sz="1200" kern="1200" dirty="0"/>
              <a:t>Ändamålsenlig</a:t>
            </a:r>
          </a:p>
          <a:p>
            <a:pPr marL="0" lvl="0" indent="0" algn="l" defTabSz="466725">
              <a:lnSpc>
                <a:spcPct val="90000"/>
              </a:lnSpc>
              <a:spcBef>
                <a:spcPct val="0"/>
              </a:spcBef>
              <a:spcAft>
                <a:spcPct val="35000"/>
              </a:spcAft>
              <a:buNone/>
            </a:pPr>
            <a:r>
              <a:rPr lang="sv-SE" sz="1200" kern="1200" dirty="0"/>
              <a:t>Säker</a:t>
            </a:r>
          </a:p>
          <a:p>
            <a:pPr marL="0" lvl="0" indent="0" algn="l" defTabSz="466725">
              <a:lnSpc>
                <a:spcPct val="90000"/>
              </a:lnSpc>
              <a:spcBef>
                <a:spcPct val="0"/>
              </a:spcBef>
              <a:spcAft>
                <a:spcPct val="35000"/>
              </a:spcAft>
              <a:buNone/>
            </a:pPr>
            <a:r>
              <a:rPr lang="sv-SE" sz="1200" kern="1200" dirty="0"/>
              <a:t>Patientcentrerad</a:t>
            </a:r>
          </a:p>
          <a:p>
            <a:pPr marL="0" lvl="0" indent="0" algn="l" defTabSz="466725">
              <a:lnSpc>
                <a:spcPct val="90000"/>
              </a:lnSpc>
              <a:spcBef>
                <a:spcPct val="0"/>
              </a:spcBef>
              <a:spcAft>
                <a:spcPct val="35000"/>
              </a:spcAft>
              <a:buNone/>
            </a:pPr>
            <a:r>
              <a:rPr lang="sv-SE" sz="1200" kern="1200" dirty="0"/>
              <a:t>Effektiv</a:t>
            </a:r>
          </a:p>
          <a:p>
            <a:pPr marL="0" lvl="0" indent="0" algn="l" defTabSz="466725">
              <a:lnSpc>
                <a:spcPct val="90000"/>
              </a:lnSpc>
              <a:spcBef>
                <a:spcPct val="0"/>
              </a:spcBef>
              <a:spcAft>
                <a:spcPct val="35000"/>
              </a:spcAft>
              <a:buNone/>
            </a:pPr>
            <a:r>
              <a:rPr lang="sv-SE" sz="1200" kern="1200" dirty="0"/>
              <a:t>Jämlik</a:t>
            </a:r>
          </a:p>
          <a:p>
            <a:pPr marL="0" lvl="0" indent="0" algn="l" defTabSz="466725">
              <a:lnSpc>
                <a:spcPct val="90000"/>
              </a:lnSpc>
              <a:spcBef>
                <a:spcPct val="0"/>
              </a:spcBef>
              <a:spcAft>
                <a:spcPct val="35000"/>
              </a:spcAft>
              <a:buNone/>
            </a:pPr>
            <a:r>
              <a:rPr lang="sv-SE" sz="1200" kern="1200" dirty="0"/>
              <a:t>I rimlig tid</a:t>
            </a:r>
          </a:p>
          <a:p>
            <a:pPr marL="0" lvl="0" indent="0" algn="l" defTabSz="466725">
              <a:lnSpc>
                <a:spcPct val="90000"/>
              </a:lnSpc>
              <a:spcBef>
                <a:spcPct val="0"/>
              </a:spcBef>
              <a:spcAft>
                <a:spcPct val="35000"/>
              </a:spcAft>
              <a:buNone/>
            </a:pPr>
            <a:endParaRPr lang="sv-SE" sz="1200" kern="1200" dirty="0"/>
          </a:p>
          <a:p>
            <a:pPr marL="0" lvl="0" indent="0" algn="l" defTabSz="466725">
              <a:lnSpc>
                <a:spcPct val="90000"/>
              </a:lnSpc>
              <a:spcBef>
                <a:spcPct val="0"/>
              </a:spcBef>
              <a:spcAft>
                <a:spcPct val="35000"/>
              </a:spcAft>
              <a:buNone/>
            </a:pPr>
            <a:r>
              <a:rPr lang="sv-SE" sz="1200" kern="1200" dirty="0"/>
              <a:t>Kunskapsstyrning</a:t>
            </a:r>
          </a:p>
          <a:p>
            <a:pPr marL="0" lvl="0" indent="0" algn="l" defTabSz="400050">
              <a:lnSpc>
                <a:spcPct val="90000"/>
              </a:lnSpc>
              <a:spcBef>
                <a:spcPct val="0"/>
              </a:spcBef>
              <a:buNone/>
            </a:pPr>
            <a:r>
              <a:rPr lang="sv-SE" sz="1200" kern="1200" dirty="0"/>
              <a:t>Helhetstänk</a:t>
            </a:r>
          </a:p>
          <a:p>
            <a:pPr marL="0" lvl="0" indent="0" algn="l" defTabSz="400050">
              <a:lnSpc>
                <a:spcPct val="90000"/>
              </a:lnSpc>
              <a:spcBef>
                <a:spcPct val="0"/>
              </a:spcBef>
              <a:buNone/>
            </a:pPr>
            <a:r>
              <a:rPr lang="sv-SE" sz="1200" kern="1200" dirty="0"/>
              <a:t>Strategi</a:t>
            </a:r>
          </a:p>
          <a:p>
            <a:pPr marL="0" lvl="0" indent="0" algn="l" defTabSz="400050">
              <a:lnSpc>
                <a:spcPct val="90000"/>
              </a:lnSpc>
              <a:spcBef>
                <a:spcPct val="0"/>
              </a:spcBef>
              <a:buNone/>
            </a:pPr>
            <a:r>
              <a:rPr lang="sv-SE" sz="1200" kern="1200" dirty="0"/>
              <a:t>Processer</a:t>
            </a:r>
          </a:p>
          <a:p>
            <a:pPr marL="0" lvl="0" indent="0" algn="l" defTabSz="400050">
              <a:lnSpc>
                <a:spcPct val="90000"/>
              </a:lnSpc>
              <a:spcBef>
                <a:spcPct val="0"/>
              </a:spcBef>
              <a:buNone/>
            </a:pPr>
            <a:r>
              <a:rPr lang="sv-SE" sz="1200" kern="1200" dirty="0"/>
              <a:t>IT-utveckling</a:t>
            </a:r>
          </a:p>
          <a:p>
            <a:pPr marL="0" lvl="0" indent="0" algn="l" defTabSz="400050">
              <a:lnSpc>
                <a:spcPct val="90000"/>
              </a:lnSpc>
              <a:spcBef>
                <a:spcPct val="0"/>
              </a:spcBef>
              <a:buNone/>
            </a:pPr>
            <a:r>
              <a:rPr lang="sv-SE" sz="1200" kern="1200" dirty="0"/>
              <a:t>Analyser</a:t>
            </a:r>
          </a:p>
          <a:p>
            <a:pPr marL="0" lvl="0" indent="0" algn="l" defTabSz="400050">
              <a:lnSpc>
                <a:spcPct val="90000"/>
              </a:lnSpc>
              <a:spcBef>
                <a:spcPct val="0"/>
              </a:spcBef>
              <a:buNone/>
            </a:pPr>
            <a:r>
              <a:rPr lang="sv-SE" sz="1200" kern="1200" dirty="0"/>
              <a:t>Standards</a:t>
            </a:r>
          </a:p>
          <a:p>
            <a:pPr marL="0" lvl="0" indent="0" algn="l" defTabSz="400050">
              <a:lnSpc>
                <a:spcPct val="90000"/>
              </a:lnSpc>
              <a:spcBef>
                <a:spcPct val="0"/>
              </a:spcBef>
              <a:buNone/>
            </a:pPr>
            <a:r>
              <a:rPr lang="sv-SE" sz="1200" kern="1200" dirty="0"/>
              <a:t>Tillit</a:t>
            </a:r>
          </a:p>
          <a:p>
            <a:pPr marL="0" lvl="0" indent="0" algn="l" defTabSz="466725">
              <a:lnSpc>
                <a:spcPct val="90000"/>
              </a:lnSpc>
              <a:spcBef>
                <a:spcPct val="0"/>
              </a:spcBef>
              <a:spcAft>
                <a:spcPct val="35000"/>
              </a:spcAft>
              <a:buNone/>
            </a:pPr>
            <a:endParaRPr lang="sv-SE" sz="1200" kern="1200" dirty="0"/>
          </a:p>
          <a:p>
            <a:pPr marL="0" marR="0" lvl="0" indent="0" algn="l" defTabSz="466725" rtl="0" eaLnBrk="1" fontAlgn="auto" latinLnBrk="0" hangingPunct="1">
              <a:lnSpc>
                <a:spcPct val="90000"/>
              </a:lnSpc>
              <a:spcBef>
                <a:spcPct val="0"/>
              </a:spcBef>
              <a:spcAft>
                <a:spcPct val="35000"/>
              </a:spcAft>
              <a:buClrTx/>
              <a:buSzTx/>
              <a:buFontTx/>
              <a:buNone/>
              <a:tabLst/>
              <a:defRPr/>
            </a:pPr>
            <a:r>
              <a:rPr lang="sv-SE" sz="1200" b="1" dirty="0">
                <a:solidFill>
                  <a:schemeClr val="accent6">
                    <a:lumMod val="50000"/>
                  </a:schemeClr>
                </a:solidFill>
              </a:rPr>
              <a:t>Förbättringskraft i verksamheterna!</a:t>
            </a:r>
          </a:p>
          <a:p>
            <a:pPr marL="0" lvl="0" indent="0" algn="l" defTabSz="466725">
              <a:lnSpc>
                <a:spcPct val="90000"/>
              </a:lnSpc>
              <a:spcBef>
                <a:spcPct val="0"/>
              </a:spcBef>
              <a:spcAft>
                <a:spcPct val="35000"/>
              </a:spcAft>
              <a:buNone/>
            </a:pPr>
            <a:endParaRPr lang="sv-SE" sz="1200" kern="1200" dirty="0"/>
          </a:p>
          <a:p>
            <a:pPr marL="0" lvl="0" indent="0" algn="l" defTabSz="466725">
              <a:lnSpc>
                <a:spcPct val="90000"/>
              </a:lnSpc>
              <a:spcBef>
                <a:spcPct val="0"/>
              </a:spcBef>
              <a:spcAft>
                <a:spcPct val="35000"/>
              </a:spcAft>
              <a:buNone/>
            </a:pPr>
            <a:endParaRPr lang="sv-SE" sz="1200" kern="1200" dirty="0"/>
          </a:p>
          <a:p>
            <a:pPr marL="0" lvl="0" indent="0" algn="l" defTabSz="466725">
              <a:lnSpc>
                <a:spcPct val="90000"/>
              </a:lnSpc>
              <a:spcBef>
                <a:spcPct val="0"/>
              </a:spcBef>
              <a:spcAft>
                <a:spcPct val="35000"/>
              </a:spcAft>
              <a:buNone/>
            </a:pPr>
            <a:endParaRPr lang="sv-SE" sz="1200" kern="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19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48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14</a:t>
            </a:fld>
            <a:endParaRPr lang="sv-SE"/>
          </a:p>
        </p:txBody>
      </p:sp>
    </p:spTree>
    <p:extLst>
      <p:ext uri="{BB962C8B-B14F-4D97-AF65-F5344CB8AC3E}">
        <p14:creationId xmlns:p14="http://schemas.microsoft.com/office/powerpoint/2010/main" val="2602105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Hannas bild</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746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97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52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Egenavgiften för kirurgisk sterilisering för kvinnor/män är varierad såväl inom riket som inom den norra sjukvårdsregionen. I vissa landsting får patienten betala själv, medan det i andra bara kostar som ett vanligt läkarbesök (ca 10 </a:t>
            </a:r>
            <a:r>
              <a:rPr lang="sv-SE" sz="1200" kern="1200" dirty="0" err="1">
                <a:solidFill>
                  <a:schemeClr val="tx1"/>
                </a:solidFill>
                <a:effectLst/>
                <a:latin typeface="+mn-lt"/>
                <a:ea typeface="+mn-ea"/>
                <a:cs typeface="+mn-cs"/>
              </a:rPr>
              <a:t>st</a:t>
            </a:r>
            <a:r>
              <a:rPr lang="sv-SE" sz="1200" kern="1200" dirty="0">
                <a:solidFill>
                  <a:schemeClr val="tx1"/>
                </a:solidFill>
                <a:effectLst/>
                <a:latin typeface="+mn-lt"/>
                <a:ea typeface="+mn-ea"/>
                <a:cs typeface="+mn-cs"/>
              </a:rPr>
              <a:t>). Utanför den norra sjukvårdsregionen varierar egenavgiften mellan 1 250 kr och 3 000 kr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Egenavgifterna i den norra sjukvårdsregionen är, enligt uppgift från respektive medlemsregion/landsting, enligt det följande.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RNB 4 700 kr</a:t>
            </a:r>
          </a:p>
          <a:p>
            <a:r>
              <a:rPr lang="sv-SE" sz="1200" kern="1200" dirty="0">
                <a:solidFill>
                  <a:schemeClr val="tx1"/>
                </a:solidFill>
                <a:effectLst/>
                <a:latin typeface="+mn-lt"/>
                <a:ea typeface="+mn-ea"/>
                <a:cs typeface="+mn-cs"/>
              </a:rPr>
              <a:t>RVB 7 000 kr</a:t>
            </a:r>
          </a:p>
          <a:p>
            <a:r>
              <a:rPr lang="sv-SE" sz="1200" kern="1200" dirty="0">
                <a:solidFill>
                  <a:schemeClr val="tx1"/>
                </a:solidFill>
                <a:effectLst/>
                <a:latin typeface="+mn-lt"/>
                <a:ea typeface="+mn-ea"/>
                <a:cs typeface="+mn-cs"/>
              </a:rPr>
              <a:t>RJH  2 500 kr</a:t>
            </a:r>
          </a:p>
          <a:p>
            <a:r>
              <a:rPr lang="sv-SE" sz="1200" kern="1200" dirty="0">
                <a:solidFill>
                  <a:schemeClr val="tx1"/>
                </a:solidFill>
                <a:effectLst/>
                <a:latin typeface="+mn-lt"/>
                <a:ea typeface="+mn-ea"/>
                <a:cs typeface="+mn-cs"/>
              </a:rPr>
              <a:t>RVN 2 500 kr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Arbetsutskottet behandlade ärendet vid sitt möte 2018-11-15 och enades om att föreslå en enhetlig egenavgift för kirurgisk sterilisering för kvinnor/män i respektive medlemsregion. Avgiften avser sterilisering på patientens egen begäran, av icke medicinska skäl.</a:t>
            </a:r>
          </a:p>
          <a:p>
            <a:r>
              <a:rPr lang="sv-SE" sz="1200" kern="1200" dirty="0">
                <a:solidFill>
                  <a:schemeClr val="tx1"/>
                </a:solidFill>
                <a:effectLst/>
                <a:latin typeface="+mn-lt"/>
                <a:ea typeface="+mn-ea"/>
                <a:cs typeface="+mn-cs"/>
              </a:rPr>
              <a:t>Frågan diskuterades vid Förbundsdirektionens möte 2018-12-05. Ledamöterna ansåg att det krävs ytterligare information för att kunna besluta om en rekommenderad egenavgift och valde därför att återremittera ärendet till arbetsutskottet.</a:t>
            </a:r>
          </a:p>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102</a:t>
            </a:fld>
            <a:endParaRPr lang="sv-SE"/>
          </a:p>
        </p:txBody>
      </p:sp>
    </p:spTree>
    <p:extLst>
      <p:ext uri="{BB962C8B-B14F-4D97-AF65-F5344CB8AC3E}">
        <p14:creationId xmlns:p14="http://schemas.microsoft.com/office/powerpoint/2010/main" val="1892315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Förslag till alternativa förhållningssätt att diskutera utifrån:</a:t>
            </a:r>
          </a:p>
          <a:p>
            <a:pPr lvl="0"/>
            <a:r>
              <a:rPr lang="sv-SE" sz="1200" kern="1200" dirty="0">
                <a:solidFill>
                  <a:schemeClr val="tx1"/>
                </a:solidFill>
                <a:effectLst/>
                <a:latin typeface="+mn-lt"/>
                <a:ea typeface="+mn-ea"/>
                <a:cs typeface="+mn-cs"/>
              </a:rPr>
              <a:t>Varje region beslutar själva om sina egna avgifter kring kirurgisk sterilisering, de </a:t>
            </a:r>
          </a:p>
          <a:p>
            <a:r>
              <a:rPr lang="sv-SE" sz="1200" kern="1200" dirty="0">
                <a:solidFill>
                  <a:schemeClr val="tx1"/>
                </a:solidFill>
                <a:effectLst/>
                <a:latin typeface="+mn-lt"/>
                <a:ea typeface="+mn-ea"/>
                <a:cs typeface="+mn-cs"/>
              </a:rPr>
              <a:t>	samordnas inte.</a:t>
            </a:r>
          </a:p>
          <a:p>
            <a:pPr lvl="0"/>
            <a:r>
              <a:rPr lang="sv-SE" sz="1200" kern="1200" dirty="0">
                <a:solidFill>
                  <a:schemeClr val="tx1"/>
                </a:solidFill>
                <a:effectLst/>
                <a:latin typeface="+mn-lt"/>
                <a:ea typeface="+mn-ea"/>
                <a:cs typeface="+mn-cs"/>
              </a:rPr>
              <a:t>Avgifterna samordnas.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Om alternativ 2 förespråkas</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Ingen egenavgift, endast patientavgift. Då de flesta i landet erbjuder tjänsten. </a:t>
            </a:r>
          </a:p>
          <a:p>
            <a:pPr lvl="0"/>
            <a:r>
              <a:rPr lang="sv-SE" sz="1200" kern="1200" dirty="0">
                <a:solidFill>
                  <a:schemeClr val="tx1"/>
                </a:solidFill>
                <a:effectLst/>
                <a:latin typeface="+mn-lt"/>
                <a:ea typeface="+mn-ea"/>
                <a:cs typeface="+mn-cs"/>
              </a:rPr>
              <a:t>En viss egenavgift som visar på att detta inte är ett sjukvårdsingrepp, avgiften ska </a:t>
            </a:r>
          </a:p>
          <a:p>
            <a:r>
              <a:rPr lang="sv-SE" sz="1200" kern="1200" dirty="0">
                <a:solidFill>
                  <a:schemeClr val="tx1"/>
                </a:solidFill>
                <a:effectLst/>
                <a:latin typeface="+mn-lt"/>
                <a:ea typeface="+mn-ea"/>
                <a:cs typeface="+mn-cs"/>
              </a:rPr>
              <a:t>	dock vara låg, i paritet med övriga landet det vill säga någonstans mellan 1 250 – </a:t>
            </a:r>
          </a:p>
          <a:p>
            <a:r>
              <a:rPr lang="sv-SE" sz="1200" kern="1200" dirty="0">
                <a:solidFill>
                  <a:schemeClr val="tx1"/>
                </a:solidFill>
                <a:effectLst/>
                <a:latin typeface="+mn-lt"/>
                <a:ea typeface="+mn-ea"/>
                <a:cs typeface="+mn-cs"/>
              </a:rPr>
              <a:t>	3 000 kr.  </a:t>
            </a:r>
          </a:p>
          <a:p>
            <a:pPr lvl="0"/>
            <a:r>
              <a:rPr lang="sv-SE" sz="1200" kern="1200" dirty="0">
                <a:solidFill>
                  <a:schemeClr val="tx1"/>
                </a:solidFill>
                <a:effectLst/>
                <a:latin typeface="+mn-lt"/>
                <a:ea typeface="+mn-ea"/>
                <a:cs typeface="+mn-cs"/>
              </a:rPr>
              <a:t>Ingreppet är ingen sjukdom och egenavgiften bör inte bekostas av regionen. </a:t>
            </a:r>
          </a:p>
          <a:p>
            <a:r>
              <a:rPr lang="sv-SE" sz="1200" kern="1200" dirty="0">
                <a:solidFill>
                  <a:schemeClr val="tx1"/>
                </a:solidFill>
                <a:effectLst/>
                <a:latin typeface="+mn-lt"/>
                <a:ea typeface="+mn-ea"/>
                <a:cs typeface="+mn-cs"/>
              </a:rPr>
              <a:t>	Samma kostnad ska gälla för kvinnor och män. Egenavgiften ska motsvara hela </a:t>
            </a:r>
          </a:p>
          <a:p>
            <a:r>
              <a:rPr lang="sv-SE" sz="1200" kern="1200" dirty="0">
                <a:solidFill>
                  <a:schemeClr val="tx1"/>
                </a:solidFill>
                <a:effectLst/>
                <a:latin typeface="+mn-lt"/>
                <a:ea typeface="+mn-ea"/>
                <a:cs typeface="+mn-cs"/>
              </a:rPr>
              <a:t>	eller del av den faktiska kostnaden för ett medelkostnaden för kvinnor/mäns ingrepp ((kvinna + man) / 2)).</a:t>
            </a:r>
          </a:p>
          <a:p>
            <a:r>
              <a:rPr lang="sv-SE" sz="1200" b="1"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Beredningsgruppen har diskuterat de olika alternativen. De förordar för sin del alternativ 2b och beloppet 2 500 kr med hänvisning till att det bör finnas en kostnad för ingreppet eftersom det inte är en sjukdomsrelaterad åtgärd, samtidigt som 7 000 kr är en avvikande hög avgift jämfört med andra regioner. Detta kan medföra att patienten utför åtgärden i annan region (i öppenvård) som hemregionen blir betalningsansvarig för. </a:t>
            </a:r>
          </a:p>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103</a:t>
            </a:fld>
            <a:endParaRPr lang="sv-SE"/>
          </a:p>
        </p:txBody>
      </p:sp>
    </p:spTree>
    <p:extLst>
      <p:ext uri="{BB962C8B-B14F-4D97-AF65-F5344CB8AC3E}">
        <p14:creationId xmlns:p14="http://schemas.microsoft.com/office/powerpoint/2010/main" val="220537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36</a:t>
            </a:fld>
            <a:endParaRPr lang="sv-SE"/>
          </a:p>
        </p:txBody>
      </p:sp>
    </p:spTree>
    <p:extLst>
      <p:ext uri="{BB962C8B-B14F-4D97-AF65-F5344CB8AC3E}">
        <p14:creationId xmlns:p14="http://schemas.microsoft.com/office/powerpoint/2010/main" val="379722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37</a:t>
            </a:fld>
            <a:endParaRPr lang="sv-SE"/>
          </a:p>
        </p:txBody>
      </p:sp>
    </p:spTree>
    <p:extLst>
      <p:ext uri="{BB962C8B-B14F-4D97-AF65-F5344CB8AC3E}">
        <p14:creationId xmlns:p14="http://schemas.microsoft.com/office/powerpoint/2010/main" val="345223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E27B02-90F5-49A0-957E-7AFC388D04D2}" type="slidenum">
              <a:rPr lang="sv-SE" smtClean="0"/>
              <a:t>38</a:t>
            </a:fld>
            <a:endParaRPr lang="sv-SE"/>
          </a:p>
        </p:txBody>
      </p:sp>
    </p:spTree>
    <p:extLst>
      <p:ext uri="{BB962C8B-B14F-4D97-AF65-F5344CB8AC3E}">
        <p14:creationId xmlns:p14="http://schemas.microsoft.com/office/powerpoint/2010/main" val="124509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50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arbetet med att upprätta regionala prislistor fyller KPP och DRG viktiga funktioner då de tillsammans ger en möjlighet att beskriva vad som produceras och till vilken kostnad. </a:t>
            </a:r>
          </a:p>
          <a:p>
            <a:endParaRPr lang="sv-SE" dirty="0"/>
          </a:p>
          <a:p>
            <a:r>
              <a:rPr lang="sv-SE" b="1" dirty="0"/>
              <a:t>KPP </a:t>
            </a:r>
            <a:r>
              <a:rPr lang="sv-SE" dirty="0"/>
              <a:t>står för Kostnad per Patient- Patientrelaterad kostnadsredovisning. Sjukvårdens kostnader per vårdkontakt och patient. Beskriver och möjliggör jämförelse av organisationers kostnader vårdproduktion. En nationell KPP-databas förvaltas och utvecklas av SKL i samverkan med regionerna och Socialstyrelsen.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DRG</a:t>
            </a:r>
            <a:r>
              <a:rPr lang="sv-SE" dirty="0"/>
              <a:t> (</a:t>
            </a:r>
            <a:r>
              <a:rPr lang="sv-SE" dirty="0" err="1"/>
              <a:t>DiagnosRelaterade</a:t>
            </a:r>
            <a:r>
              <a:rPr lang="sv-SE" dirty="0"/>
              <a:t> Grupper) är ett sekundärt patientklassificeringssystem som delar in patienter i medicinskt- och resurshomogena grupper och som används för verksamhetsbeskrivning i sjukvården. Systemet, som förvaltas och utvecklas av Socialstyrelsen, gör det möjligt att på ett överskådligt sätt beskriva patientsammansättning vilket i sin tur gör det relativt enkelt att jämföra vården vid olika sjukhus och över tid. Då DRG är konstruerat med beaktande av resursförbrukning, kostnader, kan det också användas för att jämföra olika sjukhus avseende kostnadseffektivitet. När läkare eller läkarsekreterare registrerar de diagnoser och åtgärder som är relevanta för en vårdkontakt, sker en DRG-gruppering av denna information via en specifik programvara. Socialstyrelsens experter är ansvariga för grupperingslogiken i denna programvara. </a:t>
            </a:r>
          </a:p>
          <a:p>
            <a:r>
              <a:rPr lang="sv-SE" dirty="0"/>
              <a:t> </a:t>
            </a:r>
          </a:p>
          <a:p>
            <a:r>
              <a:rPr lang="sv-SE" dirty="0"/>
              <a:t>KPP-databasen utgör underlag för de nationella relativa vikter som årligen tas fram för varje grupp i den svenska versionen av </a:t>
            </a:r>
            <a:r>
              <a:rPr lang="sv-SE" dirty="0" err="1"/>
              <a:t>Nord-DRG</a:t>
            </a:r>
            <a:r>
              <a:rPr lang="sv-SE" dirty="0"/>
              <a:t>. KPP-databasen används även för att vidimera och vidareutveckla DRG-systemet DRG är också grunden i merparten av de regionala prislistor som regionerna tillämpar när berörd patients hemregion debiteras för utomlänsvård.</a:t>
            </a:r>
          </a:p>
          <a:p>
            <a:endParaRPr lang="sv-SE" dirty="0"/>
          </a:p>
          <a:p>
            <a:r>
              <a:rPr lang="sv-SE" dirty="0"/>
              <a:t>Eftersom DRG utgår ifrån en normalkostnad (innerfall), förekommer tilläggsdebitering vid extremt dyra vårdkontakter. Då används mekanismerna kostnads- och vårdtidsytterfall. </a:t>
            </a:r>
            <a:r>
              <a:rPr lang="sv-SE" b="1" dirty="0"/>
              <a:t>Innerfall – inte extremt dyra vårdkontakter </a:t>
            </a:r>
            <a:r>
              <a:rPr lang="sv-SE" dirty="0"/>
              <a:t>I den nationella KPP-databasen får genomsnittskostnaden, innerfallen, för </a:t>
            </a:r>
            <a:r>
              <a:rPr lang="sv-SE" b="1" dirty="0"/>
              <a:t>samtliga somatiska slutenvårdstillfällen vikten 1,000</a:t>
            </a:r>
            <a:r>
              <a:rPr lang="sv-SE" dirty="0"/>
              <a:t>. Varje DRG:s genomsnittskostnad, innerfall, relateras sedan till denna kostnad. Med innerfall avses alla vårdkontakter som per DRG inte är extremt dyra.  </a:t>
            </a:r>
            <a:r>
              <a:rPr lang="sv-SE" b="1" dirty="0" err="1"/>
              <a:t>Ytterfall</a:t>
            </a:r>
            <a:r>
              <a:rPr lang="sv-SE" b="1" dirty="0"/>
              <a:t> – extremt dyra vårdkontakter </a:t>
            </a:r>
            <a:r>
              <a:rPr lang="sv-SE" dirty="0" err="1"/>
              <a:t>Vårdkontakter</a:t>
            </a:r>
            <a:r>
              <a:rPr lang="sv-SE" dirty="0"/>
              <a:t> som är extremt dyra eller har lång vårdtid definieras som </a:t>
            </a:r>
            <a:r>
              <a:rPr lang="sv-SE" dirty="0" err="1"/>
              <a:t>ytterfall</a:t>
            </a:r>
            <a:r>
              <a:rPr lang="sv-SE" dirty="0"/>
              <a:t>. Distinktionen mellan vad som är inner- eller </a:t>
            </a:r>
            <a:r>
              <a:rPr lang="sv-SE" dirty="0" err="1"/>
              <a:t>ytterfall</a:t>
            </a:r>
            <a:r>
              <a:rPr lang="sv-SE" dirty="0"/>
              <a:t> uttrycks med en kostnads- eller en vårdtidsgräns som fastställs per DRG. Socialstyrelsen har fastställt att andelen </a:t>
            </a:r>
            <a:r>
              <a:rPr lang="sv-SE" dirty="0" err="1"/>
              <a:t>ytterfall</a:t>
            </a:r>
            <a:r>
              <a:rPr lang="sv-SE" dirty="0"/>
              <a:t> ska vara 5 % av samtliga vårdtillfällen i sluten vård och 3 % av alla vårdkontakterna i öppen vård. Dessa gränsvärden har gällt sedan flera år tillbaka. Andelen </a:t>
            </a:r>
            <a:r>
              <a:rPr lang="sv-SE" dirty="0" err="1"/>
              <a:t>ytterfall</a:t>
            </a:r>
            <a:r>
              <a:rPr lang="sv-SE" dirty="0"/>
              <a:t> varierar per DRG och avgörs av spridningen i respektive DRG.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27B02-90F5-49A0-957E-7AFC388D04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29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4F404-D47F-4F83-A916-47485437E55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F1E8AFA-1552-45DE-819D-F23851A05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83C5B3B-967F-446B-832E-B94A8ADFD1BC}"/>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CEFB83E3-BC19-467B-BECD-9CE13928B7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F20F11-15FC-4F63-A4BF-425855518CA2}"/>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6036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B91EE-9E0B-41D0-AA2B-793B505D878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04FE06D-F95C-4686-951F-364EA16A72A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9E4EB9-5565-4CAA-9892-824964DFDAA8}"/>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A2FDEC75-3367-4314-A881-DA19E1C924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1572A-2B41-4392-8CDB-8B560B712E96}"/>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63529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6F6DEA-E8C4-4166-BF52-5BB860704A4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589377C-A347-4061-BD66-EA4C2EEB1A2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951D0B-DA03-4586-97C6-432FA45F6C8E}"/>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48DEEFA3-B72B-4894-A320-14B54872A1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D73C20-8F54-4F57-80C5-6A0256AD2A5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72652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4F404-D47F-4F83-A916-47485437E55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F1E8AFA-1552-45DE-819D-F23851A05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83C5B3B-967F-446B-832E-B94A8ADFD1BC}"/>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CEFB83E3-BC19-467B-BECD-9CE13928B7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F20F11-15FC-4F63-A4BF-425855518CA2}"/>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9742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C1A067-F137-4986-A2F9-A2B8A4B181D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DA2B80-459C-43F8-AA4E-C3362816799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0175D-FDBD-4806-BA9A-FD305C456F74}"/>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2EFC02CD-78DE-4DFA-BD69-0B3F5950F775}"/>
              </a:ext>
            </a:extLst>
          </p:cNvPr>
          <p:cNvSpPr>
            <a:spLocks noGrp="1"/>
          </p:cNvSpPr>
          <p:nvPr>
            <p:ph type="ftr" sz="quarter" idx="11"/>
          </p:nvPr>
        </p:nvSpPr>
        <p:spPr/>
        <p:txBody>
          <a:bodyPr/>
          <a:lstStyle/>
          <a:p>
            <a:endParaRPr lang="sv-SE"/>
          </a:p>
        </p:txBody>
      </p:sp>
      <p:sp>
        <p:nvSpPr>
          <p:cNvPr id="8" name="Rektangel 7">
            <a:extLst>
              <a:ext uri="{FF2B5EF4-FFF2-40B4-BE49-F238E27FC236}">
                <a16:creationId xmlns:a16="http://schemas.microsoft.com/office/drawing/2014/main" id="{29843E2B-7C66-4686-A955-22270EF19059}"/>
              </a:ext>
            </a:extLst>
          </p:cNvPr>
          <p:cNvSpPr/>
          <p:nvPr userDrawn="1"/>
        </p:nvSpPr>
        <p:spPr>
          <a:xfrm>
            <a:off x="10402439" y="0"/>
            <a:ext cx="178956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112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45049B-6E2E-4353-988B-2FF6E01316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1044F76-E327-4677-95EF-2139EA42E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E46D4F6-45E7-4CAD-8E2C-4B7D6D45EF6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61990328-A0C8-4E08-8754-5556F02AAC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2BDC7F-3D55-47C5-B8DB-6442D1D4634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54451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1D966F-A91B-491D-9482-FD4C6F38AC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068A0C-F797-4F06-A53E-1841FA6879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0E9E1FC-4778-4870-8738-E202BACF90D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128AC62-47E1-499C-B5F5-CA7B28AC2537}"/>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97C8ED61-9DAE-4C2C-B669-3226486E60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FA24B1-4FBC-4C00-98D4-15E2C480FAF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4139844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B0166-19B0-4EB3-8782-7FEED6BA6E7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25DE0F-706F-457C-B947-3C28407BF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F6B716A-F72D-4CBF-8DF0-D7F50B27F040}"/>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310BE1-40F0-4D2D-931C-51425C7D4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8D330BF-ED2A-431D-8718-C6B6B2D41AA3}"/>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88FD852-8C16-4499-BD91-605B95230CA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8" name="Platshållare för sidfot 7">
            <a:extLst>
              <a:ext uri="{FF2B5EF4-FFF2-40B4-BE49-F238E27FC236}">
                <a16:creationId xmlns:a16="http://schemas.microsoft.com/office/drawing/2014/main" id="{4DEB68C8-9FFC-4DD2-9498-A0E3E7050F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EF62CD3-04EE-405E-AA25-BF45D27EF0CD}"/>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41653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575AF2-8F13-466C-9FB4-38A916CB6DC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6C2429-3648-4706-9AA0-73AC8C1988F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4" name="Platshållare för sidfot 3">
            <a:extLst>
              <a:ext uri="{FF2B5EF4-FFF2-40B4-BE49-F238E27FC236}">
                <a16:creationId xmlns:a16="http://schemas.microsoft.com/office/drawing/2014/main" id="{042C5722-BE44-4B97-B526-909F61BA9A0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A57428-1482-42E6-9424-979C223FDD69}"/>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2224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FBAE889-C638-4FEE-A775-0FFCA0531C36}"/>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3" name="Platshållare för sidfot 2">
            <a:extLst>
              <a:ext uri="{FF2B5EF4-FFF2-40B4-BE49-F238E27FC236}">
                <a16:creationId xmlns:a16="http://schemas.microsoft.com/office/drawing/2014/main" id="{B5A46FC6-6BE7-48F1-8700-9199268748C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0223B24-1F1D-4C5F-BA7A-9E7A37C4B70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47997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0DA71-CD39-4584-9AE0-CF26C3C391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6BEFBF-BAA5-465B-8A9F-F45025C85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2505F1C-26EE-4E48-897F-78F8098E8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355F518-A147-441E-AB28-792ED1D203CA}"/>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05AC70E1-9CE7-4098-9996-77254A2F03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1E373D-D811-4E9B-A7FA-958D7560A028}"/>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87996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C1A067-F137-4986-A2F9-A2B8A4B181D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DA2B80-459C-43F8-AA4E-C3362816799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0175D-FDBD-4806-BA9A-FD305C456F74}"/>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2EFC02CD-78DE-4DFA-BD69-0B3F5950F775}"/>
              </a:ext>
            </a:extLst>
          </p:cNvPr>
          <p:cNvSpPr>
            <a:spLocks noGrp="1"/>
          </p:cNvSpPr>
          <p:nvPr>
            <p:ph type="ftr" sz="quarter" idx="11"/>
          </p:nvPr>
        </p:nvSpPr>
        <p:spPr/>
        <p:txBody>
          <a:bodyPr/>
          <a:lstStyle/>
          <a:p>
            <a:endParaRPr lang="sv-SE"/>
          </a:p>
        </p:txBody>
      </p:sp>
      <p:pic>
        <p:nvPicPr>
          <p:cNvPr id="7" name="Picture 2" descr="norrlandstingensförb_4F">
            <a:extLst>
              <a:ext uri="{FF2B5EF4-FFF2-40B4-BE49-F238E27FC236}">
                <a16:creationId xmlns:a16="http://schemas.microsoft.com/office/drawing/2014/main" id="{5D903026-C487-44B3-B7B5-8737D2205A7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1346" y="6186655"/>
            <a:ext cx="146490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85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D7BAB6-605B-42EC-9DAC-A9D1E8BBA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15D0B2A-C949-46F7-BB4C-58FCA63F6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1E357C6-8BA2-42B9-99EF-3E6791188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3C0292-605C-44BC-99E8-7427D232BD3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6BC271A7-6B31-4C8C-A0ED-3D3592738F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CF134D-DF23-488D-8F26-FE3F05EFAE14}"/>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4194222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B91EE-9E0B-41D0-AA2B-793B505D878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04FE06D-F95C-4686-951F-364EA16A72A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9E4EB9-5565-4CAA-9892-824964DFDAA8}"/>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A2FDEC75-3367-4314-A881-DA19E1C924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1572A-2B41-4392-8CDB-8B560B712E96}"/>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881710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6F6DEA-E8C4-4166-BF52-5BB860704A4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589377C-A347-4061-BD66-EA4C2EEB1A2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951D0B-DA03-4586-97C6-432FA45F6C8E}"/>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48DEEFA3-B72B-4894-A320-14B54872A1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D73C20-8F54-4F57-80C5-6A0256AD2A5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70193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4F404-D47F-4F83-A916-47485437E55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F1E8AFA-1552-45DE-819D-F23851A05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83C5B3B-967F-446B-832E-B94A8ADFD1BC}"/>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CEFB83E3-BC19-467B-BECD-9CE13928B7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F20F11-15FC-4F63-A4BF-425855518CA2}"/>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625987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C1A067-F137-4986-A2F9-A2B8A4B181D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DA2B80-459C-43F8-AA4E-C3362816799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0175D-FDBD-4806-BA9A-FD305C456F74}"/>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2EFC02CD-78DE-4DFA-BD69-0B3F5950F775}"/>
              </a:ext>
            </a:extLst>
          </p:cNvPr>
          <p:cNvSpPr>
            <a:spLocks noGrp="1"/>
          </p:cNvSpPr>
          <p:nvPr>
            <p:ph type="ftr" sz="quarter" idx="11"/>
          </p:nvPr>
        </p:nvSpPr>
        <p:spPr/>
        <p:txBody>
          <a:bodyPr/>
          <a:lstStyle/>
          <a:p>
            <a:endParaRPr lang="sv-SE"/>
          </a:p>
        </p:txBody>
      </p:sp>
      <p:pic>
        <p:nvPicPr>
          <p:cNvPr id="7" name="Picture 2" descr="norrlandstingensförb_4F">
            <a:extLst>
              <a:ext uri="{FF2B5EF4-FFF2-40B4-BE49-F238E27FC236}">
                <a16:creationId xmlns:a16="http://schemas.microsoft.com/office/drawing/2014/main" id="{5D903026-C487-44B3-B7B5-8737D2205A7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1346" y="6186655"/>
            <a:ext cx="146490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4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45049B-6E2E-4353-988B-2FF6E01316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1044F76-E327-4677-95EF-2139EA42E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E46D4F6-45E7-4CAD-8E2C-4B7D6D45EF6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61990328-A0C8-4E08-8754-5556F02AAC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2BDC7F-3D55-47C5-B8DB-6442D1D4634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111782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1D966F-A91B-491D-9482-FD4C6F38AC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068A0C-F797-4F06-A53E-1841FA6879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0E9E1FC-4778-4870-8738-E202BACF90D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128AC62-47E1-499C-B5F5-CA7B28AC2537}"/>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97C8ED61-9DAE-4C2C-B669-3226486E60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FA24B1-4FBC-4C00-98D4-15E2C480FAF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593317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B0166-19B0-4EB3-8782-7FEED6BA6E7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25DE0F-706F-457C-B947-3C28407BF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F6B716A-F72D-4CBF-8DF0-D7F50B27F040}"/>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310BE1-40F0-4D2D-931C-51425C7D4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8D330BF-ED2A-431D-8718-C6B6B2D41AA3}"/>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88FD852-8C16-4499-BD91-605B95230CA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8" name="Platshållare för sidfot 7">
            <a:extLst>
              <a:ext uri="{FF2B5EF4-FFF2-40B4-BE49-F238E27FC236}">
                <a16:creationId xmlns:a16="http://schemas.microsoft.com/office/drawing/2014/main" id="{4DEB68C8-9FFC-4DD2-9498-A0E3E7050F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EF62CD3-04EE-405E-AA25-BF45D27EF0CD}"/>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226459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575AF2-8F13-466C-9FB4-38A916CB6DC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6C2429-3648-4706-9AA0-73AC8C1988F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4" name="Platshållare för sidfot 3">
            <a:extLst>
              <a:ext uri="{FF2B5EF4-FFF2-40B4-BE49-F238E27FC236}">
                <a16:creationId xmlns:a16="http://schemas.microsoft.com/office/drawing/2014/main" id="{042C5722-BE44-4B97-B526-909F61BA9A0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A57428-1482-42E6-9424-979C223FDD69}"/>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426882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FBAE889-C638-4FEE-A775-0FFCA0531C36}"/>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3" name="Platshållare för sidfot 2">
            <a:extLst>
              <a:ext uri="{FF2B5EF4-FFF2-40B4-BE49-F238E27FC236}">
                <a16:creationId xmlns:a16="http://schemas.microsoft.com/office/drawing/2014/main" id="{B5A46FC6-6BE7-48F1-8700-9199268748C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0223B24-1F1D-4C5F-BA7A-9E7A37C4B70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76192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45049B-6E2E-4353-988B-2FF6E01316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1044F76-E327-4677-95EF-2139EA42E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E46D4F6-45E7-4CAD-8E2C-4B7D6D45EF6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61990328-A0C8-4E08-8754-5556F02AAC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2BDC7F-3D55-47C5-B8DB-6442D1D4634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569844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0DA71-CD39-4584-9AE0-CF26C3C391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6BEFBF-BAA5-465B-8A9F-F45025C85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2505F1C-26EE-4E48-897F-78F8098E8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355F518-A147-441E-AB28-792ED1D203CA}"/>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05AC70E1-9CE7-4098-9996-77254A2F03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1E373D-D811-4E9B-A7FA-958D7560A028}"/>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327951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D7BAB6-605B-42EC-9DAC-A9D1E8BBA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15D0B2A-C949-46F7-BB4C-58FCA63F6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1E357C6-8BA2-42B9-99EF-3E6791188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3C0292-605C-44BC-99E8-7427D232BD3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6BC271A7-6B31-4C8C-A0ED-3D3592738F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CF134D-DF23-488D-8F26-FE3F05EFAE14}"/>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83469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B91EE-9E0B-41D0-AA2B-793B505D878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04FE06D-F95C-4686-951F-364EA16A72A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9E4EB9-5565-4CAA-9892-824964DFDAA8}"/>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A2FDEC75-3367-4314-A881-DA19E1C924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A1572A-2B41-4392-8CDB-8B560B712E96}"/>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0232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6F6DEA-E8C4-4166-BF52-5BB860704A4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589377C-A347-4061-BD66-EA4C2EEB1A2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951D0B-DA03-4586-97C6-432FA45F6C8E}"/>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48DEEFA3-B72B-4894-A320-14B54872A1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D73C20-8F54-4F57-80C5-6A0256AD2A5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246226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1D966F-A91B-491D-9482-FD4C6F38AC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068A0C-F797-4F06-A53E-1841FA6879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0E9E1FC-4778-4870-8738-E202BACF90D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128AC62-47E1-499C-B5F5-CA7B28AC2537}"/>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97C8ED61-9DAE-4C2C-B669-3226486E60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FA24B1-4FBC-4C00-98D4-15E2C480FAF3}"/>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1993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B0166-19B0-4EB3-8782-7FEED6BA6E7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25DE0F-706F-457C-B947-3C28407BF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F6B716A-F72D-4CBF-8DF0-D7F50B27F040}"/>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310BE1-40F0-4D2D-931C-51425C7D4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8D330BF-ED2A-431D-8718-C6B6B2D41AA3}"/>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88FD852-8C16-4499-BD91-605B95230CA1}"/>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8" name="Platshållare för sidfot 7">
            <a:extLst>
              <a:ext uri="{FF2B5EF4-FFF2-40B4-BE49-F238E27FC236}">
                <a16:creationId xmlns:a16="http://schemas.microsoft.com/office/drawing/2014/main" id="{4DEB68C8-9FFC-4DD2-9498-A0E3E7050F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EF62CD3-04EE-405E-AA25-BF45D27EF0CD}"/>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20534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575AF2-8F13-466C-9FB4-38A916CB6DC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6C2429-3648-4706-9AA0-73AC8C1988F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4" name="Platshållare för sidfot 3">
            <a:extLst>
              <a:ext uri="{FF2B5EF4-FFF2-40B4-BE49-F238E27FC236}">
                <a16:creationId xmlns:a16="http://schemas.microsoft.com/office/drawing/2014/main" id="{042C5722-BE44-4B97-B526-909F61BA9A0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A57428-1482-42E6-9424-979C223FDD69}"/>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63287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FBAE889-C638-4FEE-A775-0FFCA0531C36}"/>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3" name="Platshållare för sidfot 2">
            <a:extLst>
              <a:ext uri="{FF2B5EF4-FFF2-40B4-BE49-F238E27FC236}">
                <a16:creationId xmlns:a16="http://schemas.microsoft.com/office/drawing/2014/main" id="{B5A46FC6-6BE7-48F1-8700-9199268748C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0223B24-1F1D-4C5F-BA7A-9E7A37C4B701}"/>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415971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0DA71-CD39-4584-9AE0-CF26C3C391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6BEFBF-BAA5-465B-8A9F-F45025C85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2505F1C-26EE-4E48-897F-78F8098E8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355F518-A147-441E-AB28-792ED1D203CA}"/>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05AC70E1-9CE7-4098-9996-77254A2F03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1E373D-D811-4E9B-A7FA-958D7560A028}"/>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6102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D7BAB6-605B-42EC-9DAC-A9D1E8BBA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15D0B2A-C949-46F7-BB4C-58FCA63F6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E357C6-8BA2-42B9-99EF-3E6791188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3C0292-605C-44BC-99E8-7427D232BD3D}"/>
              </a:ext>
            </a:extLst>
          </p:cNvPr>
          <p:cNvSpPr>
            <a:spLocks noGrp="1"/>
          </p:cNvSpPr>
          <p:nvPr>
            <p:ph type="dt" sz="half" idx="10"/>
          </p:nvPr>
        </p:nvSpPr>
        <p:spPr/>
        <p:txBody>
          <a:bodyPr/>
          <a:lstStyle/>
          <a:p>
            <a:fld id="{85744F34-1845-431F-B366-4BB434DBE8C9}" type="datetimeFigureOut">
              <a:rPr lang="sv-SE" smtClean="0"/>
              <a:t>2019-05-10</a:t>
            </a:fld>
            <a:endParaRPr lang="sv-SE"/>
          </a:p>
        </p:txBody>
      </p:sp>
      <p:sp>
        <p:nvSpPr>
          <p:cNvPr id="6" name="Platshållare för sidfot 5">
            <a:extLst>
              <a:ext uri="{FF2B5EF4-FFF2-40B4-BE49-F238E27FC236}">
                <a16:creationId xmlns:a16="http://schemas.microsoft.com/office/drawing/2014/main" id="{6BC271A7-6B31-4C8C-A0ED-3D3592738F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CF134D-DF23-488D-8F26-FE3F05EFAE14}"/>
              </a:ext>
            </a:extLst>
          </p:cNvPr>
          <p:cNvSpPr>
            <a:spLocks noGrp="1"/>
          </p:cNvSpPr>
          <p:nvPr>
            <p:ph type="sldNum" sz="quarter" idx="12"/>
          </p:nvPr>
        </p:nvSpPr>
        <p:spPr/>
        <p:txBody>
          <a:bodyPr/>
          <a:lstStyle/>
          <a:p>
            <a:fld id="{225B11AC-4506-4B32-8FF8-3E9F77A6D515}" type="slidenum">
              <a:rPr lang="sv-SE" smtClean="0"/>
              <a:t>‹#›</a:t>
            </a:fld>
            <a:endParaRPr lang="sv-SE"/>
          </a:p>
        </p:txBody>
      </p:sp>
    </p:spTree>
    <p:extLst>
      <p:ext uri="{BB962C8B-B14F-4D97-AF65-F5344CB8AC3E}">
        <p14:creationId xmlns:p14="http://schemas.microsoft.com/office/powerpoint/2010/main" val="312429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F4D052F-C954-4124-A2CA-064587BB5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3282DB-DA71-4E2D-A5B9-8F0188312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45D074-5DBC-4913-A681-C5C7A0993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E54F4A2D-1BBC-448A-862D-E02880469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407B6A3-755B-479C-B8A9-7E44AE049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11AC-4506-4B32-8FF8-3E9F77A6D515}" type="slidenum">
              <a:rPr lang="sv-SE" smtClean="0"/>
              <a:t>‹#›</a:t>
            </a:fld>
            <a:endParaRPr lang="sv-SE"/>
          </a:p>
        </p:txBody>
      </p:sp>
    </p:spTree>
    <p:extLst>
      <p:ext uri="{BB962C8B-B14F-4D97-AF65-F5344CB8AC3E}">
        <p14:creationId xmlns:p14="http://schemas.microsoft.com/office/powerpoint/2010/main" val="61062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F4D052F-C954-4124-A2CA-064587BB5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3282DB-DA71-4E2D-A5B9-8F0188312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45D074-5DBC-4913-A681-C5C7A0993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E54F4A2D-1BBC-448A-862D-E02880469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407B6A3-755B-479C-B8A9-7E44AE049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11AC-4506-4B32-8FF8-3E9F77A6D515}" type="slidenum">
              <a:rPr lang="sv-SE" smtClean="0"/>
              <a:t>‹#›</a:t>
            </a:fld>
            <a:endParaRPr lang="sv-SE"/>
          </a:p>
        </p:txBody>
      </p:sp>
    </p:spTree>
    <p:extLst>
      <p:ext uri="{BB962C8B-B14F-4D97-AF65-F5344CB8AC3E}">
        <p14:creationId xmlns:p14="http://schemas.microsoft.com/office/powerpoint/2010/main" val="148757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F4D052F-C954-4124-A2CA-064587BB5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3282DB-DA71-4E2D-A5B9-8F0188312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45D074-5DBC-4913-A681-C5C7A0993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44F34-1845-431F-B366-4BB434DBE8C9}" type="datetimeFigureOut">
              <a:rPr lang="sv-SE" smtClean="0"/>
              <a:t>2019-05-10</a:t>
            </a:fld>
            <a:endParaRPr lang="sv-SE"/>
          </a:p>
        </p:txBody>
      </p:sp>
      <p:sp>
        <p:nvSpPr>
          <p:cNvPr id="5" name="Platshållare för sidfot 4">
            <a:extLst>
              <a:ext uri="{FF2B5EF4-FFF2-40B4-BE49-F238E27FC236}">
                <a16:creationId xmlns:a16="http://schemas.microsoft.com/office/drawing/2014/main" id="{E54F4A2D-1BBC-448A-862D-E02880469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407B6A3-755B-479C-B8A9-7E44AE049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11AC-4506-4B32-8FF8-3E9F77A6D515}" type="slidenum">
              <a:rPr lang="sv-SE" smtClean="0"/>
              <a:t>‹#›</a:t>
            </a:fld>
            <a:endParaRPr lang="sv-SE"/>
          </a:p>
        </p:txBody>
      </p:sp>
    </p:spTree>
    <p:extLst>
      <p:ext uri="{BB962C8B-B14F-4D97-AF65-F5344CB8AC3E}">
        <p14:creationId xmlns:p14="http://schemas.microsoft.com/office/powerpoint/2010/main" val="2017358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hyperlink" Target="https://pixabay.com/en/illness-hospital-bed-medical-1296237/"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8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2.gif"/><Relationship Id="rId5" Type="http://schemas.openxmlformats.org/officeDocument/2006/relationships/image" Target="../media/image20.jpeg"/><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gif"/></Relationships>
</file>

<file path=ppt/slides/_rels/slide9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848465" y="3298722"/>
            <a:ext cx="8495070" cy="1784402"/>
          </a:xfrm>
        </p:spPr>
        <p:txBody>
          <a:bodyPr anchor="b">
            <a:normAutofit/>
          </a:bodyPr>
          <a:lstStyle/>
          <a:p>
            <a:r>
              <a:rPr lang="sv-SE" altLang="sv-SE" sz="4200" dirty="0">
                <a:solidFill>
                  <a:srgbClr val="FFFFFF"/>
                </a:solidFill>
              </a:rPr>
              <a:t>27 mars 2019</a:t>
            </a:r>
            <a:br>
              <a:rPr lang="sv-SE" altLang="sv-SE" sz="4200" dirty="0">
                <a:solidFill>
                  <a:srgbClr val="FFFFFF"/>
                </a:solidFill>
              </a:rPr>
            </a:br>
            <a:r>
              <a:rPr lang="sv-SE" altLang="sv-SE" sz="4200" b="1" dirty="0">
                <a:solidFill>
                  <a:srgbClr val="FFFFFF"/>
                </a:solidFill>
              </a:rPr>
              <a:t>Norra Sjukvårdsregionförbundet (NRF)</a:t>
            </a:r>
            <a:endParaRPr lang="sv-SE" sz="42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00D06518-2AC7-4B21-98C7-7F71AE55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25" y="1371601"/>
            <a:ext cx="863952" cy="1175474"/>
          </a:xfrm>
          <a:prstGeom prst="rect">
            <a:avLst/>
          </a:prstGeom>
        </p:spPr>
      </p:pic>
    </p:spTree>
    <p:extLst>
      <p:ext uri="{BB962C8B-B14F-4D97-AF65-F5344CB8AC3E}">
        <p14:creationId xmlns:p14="http://schemas.microsoft.com/office/powerpoint/2010/main" val="498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50AEC-FDCC-4735-BD88-7A342CD61DB3}"/>
              </a:ext>
            </a:extLst>
          </p:cNvPr>
          <p:cNvSpPr>
            <a:spLocks noGrp="1"/>
          </p:cNvSpPr>
          <p:nvPr>
            <p:ph type="title"/>
          </p:nvPr>
        </p:nvSpPr>
        <p:spPr>
          <a:xfrm>
            <a:off x="633276" y="466432"/>
            <a:ext cx="7474172" cy="1325563"/>
          </a:xfrm>
        </p:spPr>
        <p:txBody>
          <a:bodyPr>
            <a:normAutofit/>
          </a:bodyPr>
          <a:lstStyle/>
          <a:p>
            <a:r>
              <a:rPr lang="sv-SE" altLang="sv-SE" dirty="0"/>
              <a:t>NRF:s Uppdrag</a:t>
            </a:r>
            <a:endParaRPr lang="sv-SE" dirty="0"/>
          </a:p>
        </p:txBody>
      </p:sp>
      <p:sp>
        <p:nvSpPr>
          <p:cNvPr id="3" name="Platshållare för innehåll 2">
            <a:extLst>
              <a:ext uri="{FF2B5EF4-FFF2-40B4-BE49-F238E27FC236}">
                <a16:creationId xmlns:a16="http://schemas.microsoft.com/office/drawing/2014/main" id="{F242F875-CC06-4288-B3B1-63F5E94E8808}"/>
              </a:ext>
            </a:extLst>
          </p:cNvPr>
          <p:cNvSpPr>
            <a:spLocks noGrp="1"/>
          </p:cNvSpPr>
          <p:nvPr>
            <p:ph idx="1"/>
          </p:nvPr>
        </p:nvSpPr>
        <p:spPr>
          <a:xfrm>
            <a:off x="946919" y="1290954"/>
            <a:ext cx="7728743" cy="4458493"/>
          </a:xfrm>
        </p:spPr>
        <p:txBody>
          <a:bodyPr anchor="ctr">
            <a:normAutofit/>
          </a:bodyPr>
          <a:lstStyle/>
          <a:p>
            <a:pPr>
              <a:defRPr/>
            </a:pPr>
            <a:r>
              <a:rPr lang="sv-SE" altLang="sv-SE" sz="2000" dirty="0">
                <a:latin typeface="Calibri" panose="020F0502020204030204" pitchFamily="34" charset="0"/>
                <a:cs typeface="Calibri" panose="020F0502020204030204" pitchFamily="34" charset="0"/>
              </a:rPr>
              <a:t>Att bidra till att skapa en effektiv hälso- och sjukvård för medborgarna i Norra sjukvårdsregionen. </a:t>
            </a:r>
          </a:p>
          <a:p>
            <a:pPr>
              <a:defRPr/>
            </a:pPr>
            <a:endParaRPr lang="sv-SE" altLang="sv-SE" sz="2000" dirty="0">
              <a:latin typeface="Calibri" panose="020F0502020204030204" pitchFamily="34" charset="0"/>
              <a:cs typeface="Calibri" panose="020F0502020204030204" pitchFamily="34" charset="0"/>
            </a:endParaRPr>
          </a:p>
          <a:p>
            <a:pPr>
              <a:defRPr/>
            </a:pPr>
            <a:r>
              <a:rPr lang="sv-SE" altLang="sv-SE" sz="2000" dirty="0">
                <a:latin typeface="Calibri" panose="020F0502020204030204" pitchFamily="34" charset="0"/>
                <a:cs typeface="Calibri" panose="020F0502020204030204" pitchFamily="34" charset="0"/>
              </a:rPr>
              <a:t>Mervärdet skapas genom samarbete mellan de fyra huvudmännen; Region Jämtland Härjedalen, Region Norrbotten, Region Västerbotten och Region Västernorrland</a:t>
            </a:r>
            <a:br>
              <a:rPr lang="sv-SE" altLang="sv-SE" sz="2000" dirty="0">
                <a:latin typeface="Calibri" panose="020F0502020204030204" pitchFamily="34" charset="0"/>
                <a:cs typeface="Calibri" panose="020F0502020204030204" pitchFamily="34" charset="0"/>
              </a:rPr>
            </a:br>
            <a:endParaRPr lang="sv-SE" altLang="sv-SE" sz="2000" dirty="0">
              <a:latin typeface="Calibri" panose="020F0502020204030204" pitchFamily="34" charset="0"/>
              <a:cs typeface="Calibri" panose="020F0502020204030204" pitchFamily="34" charset="0"/>
            </a:endParaRPr>
          </a:p>
          <a:p>
            <a:pPr>
              <a:defRPr/>
            </a:pPr>
            <a:r>
              <a:rPr lang="sv-SE" altLang="sv-SE" sz="2000" dirty="0">
                <a:latin typeface="Calibri" panose="020F0502020204030204" pitchFamily="34" charset="0"/>
                <a:cs typeface="Calibri" panose="020F0502020204030204" pitchFamily="34" charset="0"/>
              </a:rPr>
              <a:t>Förbundet samverkar när det skapar mervärde och ger större effektivitet,</a:t>
            </a:r>
            <a:r>
              <a:rPr lang="sv-SE" altLang="sv-SE" sz="2000" b="1" dirty="0">
                <a:latin typeface="Calibri" panose="020F0502020204030204" pitchFamily="34" charset="0"/>
                <a:cs typeface="Calibri" panose="020F0502020204030204" pitchFamily="34" charset="0"/>
              </a:rPr>
              <a:t> </a:t>
            </a:r>
            <a:r>
              <a:rPr lang="sv-SE" altLang="sv-SE" sz="2000" dirty="0">
                <a:latin typeface="Calibri" panose="020F0502020204030204" pitchFamily="34" charset="0"/>
                <a:cs typeface="Calibri" panose="020F0502020204030204" pitchFamily="34" charset="0"/>
              </a:rPr>
              <a:t>än om var och en arbetar enskilt</a:t>
            </a:r>
            <a:endParaRPr lang="sv-SE" sz="20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83A5C4A8-5797-478E-85F1-7C1C1C1E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17879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33954" y="-88613"/>
            <a:ext cx="9751531" cy="1325563"/>
          </a:xfrm>
        </p:spPr>
        <p:txBody>
          <a:bodyPr>
            <a:normAutofit/>
          </a:bodyPr>
          <a:lstStyle/>
          <a:p>
            <a:r>
              <a:rPr lang="sv-SE" dirty="0"/>
              <a:t>Förslag till reviderad budget 2019</a:t>
            </a:r>
          </a:p>
        </p:txBody>
      </p:sp>
      <p:sp>
        <p:nvSpPr>
          <p:cNvPr id="3" name="Platshållare för innehåll 2"/>
          <p:cNvSpPr>
            <a:spLocks noGrp="1"/>
          </p:cNvSpPr>
          <p:nvPr>
            <p:ph idx="1"/>
          </p:nvPr>
        </p:nvSpPr>
        <p:spPr>
          <a:xfrm>
            <a:off x="280079" y="1236950"/>
            <a:ext cx="9659279" cy="5187175"/>
          </a:xfrm>
        </p:spPr>
        <p:txBody>
          <a:bodyPr anchor="ctr">
            <a:normAutofit fontScale="47500" lnSpcReduction="20000"/>
          </a:bodyPr>
          <a:lstStyle/>
          <a:p>
            <a:r>
              <a:rPr lang="sv-SE" altLang="sv-SE" sz="4200" dirty="0"/>
              <a:t>Gemensam, sjukvårdsregional finansiering av den nationella delen i systemet för kunskapsstyrning</a:t>
            </a:r>
          </a:p>
          <a:p>
            <a:r>
              <a:rPr lang="sv-SE" sz="4200" dirty="0"/>
              <a:t>Beräkning avser: 23 Nationella programområden (NPO) samt 4 samverkansgrupper (NSG) samt 1 nationella beredningsgruppen (SKS_BG)</a:t>
            </a:r>
          </a:p>
          <a:p>
            <a:r>
              <a:rPr lang="sv-SE" sz="4200" dirty="0"/>
              <a:t>Ca 10 procents lön per NPO samt resor</a:t>
            </a:r>
          </a:p>
          <a:p>
            <a:r>
              <a:rPr lang="sv-SE" sz="4200" dirty="0"/>
              <a:t>Totalt </a:t>
            </a:r>
            <a:r>
              <a:rPr lang="sv-SE" sz="4200" b="1" dirty="0"/>
              <a:t>4 879 tkr, maximalt belopp</a:t>
            </a:r>
            <a:r>
              <a:rPr lang="sv-SE" sz="4200" dirty="0"/>
              <a:t>. </a:t>
            </a:r>
          </a:p>
          <a:p>
            <a:r>
              <a:rPr lang="sv-SE" sz="4200" dirty="0"/>
              <a:t>Avstämning i slutet på året - endast nyttjade kostnader faktureras regionerna</a:t>
            </a:r>
          </a:p>
          <a:p>
            <a:r>
              <a:rPr lang="sv-SE" sz="4200" dirty="0"/>
              <a:t>Merkostnaderna fördelas enligt befolkningsprincipen</a:t>
            </a:r>
          </a:p>
          <a:p>
            <a:endParaRPr lang="sv-SE" sz="4200" dirty="0"/>
          </a:p>
          <a:p>
            <a:pPr marL="0" indent="0">
              <a:buNone/>
            </a:pPr>
            <a:r>
              <a:rPr lang="sv-SE" sz="4200" dirty="0"/>
              <a:t>Västernorrland		1 340 tkr</a:t>
            </a:r>
          </a:p>
          <a:p>
            <a:pPr marL="0" indent="0">
              <a:buNone/>
            </a:pPr>
            <a:r>
              <a:rPr lang="sv-SE" sz="4200" dirty="0"/>
              <a:t>Jämtland/Härjedalen	   707 tkr</a:t>
            </a:r>
          </a:p>
          <a:p>
            <a:pPr marL="0" indent="0">
              <a:buNone/>
            </a:pPr>
            <a:r>
              <a:rPr lang="sv-SE" sz="4200" dirty="0"/>
              <a:t>Västerbotten		1 463 tkr</a:t>
            </a:r>
          </a:p>
          <a:p>
            <a:pPr marL="0" indent="0">
              <a:buNone/>
            </a:pPr>
            <a:r>
              <a:rPr lang="sv-SE" sz="4200" dirty="0"/>
              <a:t>Norrbotten		1 369 tkr</a:t>
            </a:r>
          </a:p>
          <a:p>
            <a:pPr marL="0" indent="0">
              <a:buNone/>
            </a:pPr>
            <a:endParaRPr lang="sv-SE" sz="4200" dirty="0"/>
          </a:p>
          <a:p>
            <a:pPr marL="0" indent="0">
              <a:buNone/>
            </a:pPr>
            <a:r>
              <a:rPr lang="sv-SE" sz="4200" i="1" dirty="0"/>
              <a:t>Förslag; att förbundsdirektionen uppdrar till förbundsdirektören att upprätta finansieringsförbindelser med medlemsregionerna.</a:t>
            </a:r>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60481"/>
            <a:ext cx="840083" cy="1142998"/>
          </a:xfrm>
          <a:prstGeom prst="rect">
            <a:avLst/>
          </a:prstGeom>
        </p:spPr>
      </p:pic>
    </p:spTree>
    <p:extLst>
      <p:ext uri="{BB962C8B-B14F-4D97-AF65-F5344CB8AC3E}">
        <p14:creationId xmlns:p14="http://schemas.microsoft.com/office/powerpoint/2010/main" val="36471606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33954" y="-278773"/>
            <a:ext cx="9751531" cy="1325563"/>
          </a:xfrm>
        </p:spPr>
        <p:txBody>
          <a:bodyPr>
            <a:normAutofit/>
          </a:bodyPr>
          <a:lstStyle/>
          <a:p>
            <a:r>
              <a:rPr lang="sv-SE" dirty="0"/>
              <a:t>Förslag till reviderad budget 2019</a:t>
            </a:r>
          </a:p>
        </p:txBody>
      </p:sp>
      <p:sp>
        <p:nvSpPr>
          <p:cNvPr id="3" name="Platshållare för innehåll 2"/>
          <p:cNvSpPr>
            <a:spLocks noGrp="1"/>
          </p:cNvSpPr>
          <p:nvPr>
            <p:ph idx="1"/>
          </p:nvPr>
        </p:nvSpPr>
        <p:spPr>
          <a:xfrm>
            <a:off x="618437" y="2850282"/>
            <a:ext cx="9659279" cy="5187175"/>
          </a:xfrm>
        </p:spPr>
        <p:txBody>
          <a:bodyPr anchor="ctr">
            <a:normAutofit/>
          </a:bodyPr>
          <a:lstStyle/>
          <a:p>
            <a:pPr marL="0" indent="0">
              <a:buNone/>
            </a:pPr>
            <a:r>
              <a:rPr lang="sv-SE" sz="1800" b="1" dirty="0"/>
              <a:t>Not intäkter 2019, tkr</a:t>
            </a:r>
            <a:endParaRPr lang="sv-SE" sz="1800" dirty="0"/>
          </a:p>
          <a:p>
            <a:r>
              <a:rPr lang="sv-SE" sz="1800" dirty="0"/>
              <a:t>RCC finansiering från medlemmarna	                        	              14 554</a:t>
            </a:r>
          </a:p>
          <a:p>
            <a:r>
              <a:rPr lang="sv-SE" sz="1800" dirty="0"/>
              <a:t>RCC statsbidrag		  				8 000</a:t>
            </a:r>
          </a:p>
          <a:p>
            <a:r>
              <a:rPr lang="sv-SE" sz="1800" dirty="0"/>
              <a:t>Forskningsanslag Visare Norr och Folke Lithner			2 405</a:t>
            </a:r>
          </a:p>
          <a:p>
            <a:r>
              <a:rPr lang="sv-SE" sz="1800" b="1" dirty="0"/>
              <a:t>Kunskapsstyrning, </a:t>
            </a:r>
            <a:r>
              <a:rPr lang="sv-SE" sz="1800" b="1" dirty="0" err="1"/>
              <a:t>ev</a:t>
            </a:r>
            <a:r>
              <a:rPr lang="sv-SE" sz="1800" b="1" dirty="0"/>
              <a:t> beslutade medel FD 2019-03-28		4 879	</a:t>
            </a:r>
          </a:p>
          <a:p>
            <a:r>
              <a:rPr lang="sv-SE" sz="1800" dirty="0"/>
              <a:t>Kunskapsstyrning 2,5 tjänst				2 700</a:t>
            </a:r>
          </a:p>
          <a:p>
            <a:r>
              <a:rPr lang="sv-SE" sz="1800" dirty="0"/>
              <a:t>Kunskapsstyrning – RCPH processledare (statliga medel)		1 000</a:t>
            </a:r>
          </a:p>
          <a:p>
            <a:r>
              <a:rPr lang="sv-SE" sz="1800" dirty="0"/>
              <a:t>RDAL/RDAS 			   			   720</a:t>
            </a:r>
          </a:p>
          <a:p>
            <a:r>
              <a:rPr lang="sv-SE" sz="1800" dirty="0"/>
              <a:t>Försörjning apotekarprodukter		  		   510</a:t>
            </a:r>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60481"/>
            <a:ext cx="840083" cy="1142998"/>
          </a:xfrm>
          <a:prstGeom prst="rect">
            <a:avLst/>
          </a:prstGeom>
        </p:spPr>
      </p:pic>
      <p:pic>
        <p:nvPicPr>
          <p:cNvPr id="7" name="Bildobjekt 1">
            <a:extLst>
              <a:ext uri="{FF2B5EF4-FFF2-40B4-BE49-F238E27FC236}">
                <a16:creationId xmlns:a16="http://schemas.microsoft.com/office/drawing/2014/main" id="{9B5B18C4-0243-416B-9C8B-CCC8BBFE1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25" y="665420"/>
            <a:ext cx="7437691" cy="260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l: höger 4">
            <a:extLst>
              <a:ext uri="{FF2B5EF4-FFF2-40B4-BE49-F238E27FC236}">
                <a16:creationId xmlns:a16="http://schemas.microsoft.com/office/drawing/2014/main" id="{0397AA88-E8AB-4E85-A001-185A97BE2470}"/>
              </a:ext>
            </a:extLst>
          </p:cNvPr>
          <p:cNvSpPr/>
          <p:nvPr/>
        </p:nvSpPr>
        <p:spPr>
          <a:xfrm flipH="1">
            <a:off x="8246311" y="1009498"/>
            <a:ext cx="963964" cy="433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0C824367-7486-47FE-8F70-C149208D736F}"/>
              </a:ext>
            </a:extLst>
          </p:cNvPr>
          <p:cNvSpPr/>
          <p:nvPr/>
        </p:nvSpPr>
        <p:spPr>
          <a:xfrm flipH="1">
            <a:off x="8246311" y="1679521"/>
            <a:ext cx="963964" cy="433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40815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146107"/>
            <a:ext cx="10616298" cy="1325563"/>
          </a:xfrm>
        </p:spPr>
        <p:txBody>
          <a:bodyPr>
            <a:normAutofit/>
          </a:bodyPr>
          <a:lstStyle/>
          <a:p>
            <a:r>
              <a:rPr lang="sv-SE" altLang="sv-SE" dirty="0"/>
              <a:t>Patientens egenavgift – kirurgisk sterilisering</a:t>
            </a:r>
            <a:endParaRPr lang="sv-SE" dirty="0"/>
          </a:p>
        </p:txBody>
      </p:sp>
      <p:sp>
        <p:nvSpPr>
          <p:cNvPr id="3" name="Platshållare för innehåll 2"/>
          <p:cNvSpPr>
            <a:spLocks noGrp="1"/>
          </p:cNvSpPr>
          <p:nvPr>
            <p:ph idx="1"/>
          </p:nvPr>
        </p:nvSpPr>
        <p:spPr>
          <a:xfrm>
            <a:off x="346485" y="1103351"/>
            <a:ext cx="9659279" cy="5187175"/>
          </a:xfrm>
        </p:spPr>
        <p:txBody>
          <a:bodyPr anchor="ctr">
            <a:normAutofit/>
          </a:bodyPr>
          <a:lstStyle/>
          <a:p>
            <a:pPr marL="0" indent="0">
              <a:buNone/>
            </a:pPr>
            <a:r>
              <a:rPr lang="sv-SE" sz="2400" b="1" dirty="0"/>
              <a:t>Nuläge</a:t>
            </a:r>
          </a:p>
          <a:p>
            <a:pPr marL="0" indent="0">
              <a:buNone/>
            </a:pPr>
            <a:endParaRPr lang="sv-SE" sz="2400" b="1" dirty="0"/>
          </a:p>
          <a:p>
            <a:pPr marL="0" indent="0">
              <a:buNone/>
            </a:pPr>
            <a:r>
              <a:rPr lang="sv-SE" sz="2400" i="1" dirty="0"/>
              <a:t>Utom sjukvårdsregionen </a:t>
            </a:r>
          </a:p>
          <a:p>
            <a:pPr marL="0" indent="0">
              <a:buNone/>
            </a:pPr>
            <a:r>
              <a:rPr lang="sv-SE" sz="2400" dirty="0"/>
              <a:t>10 enligt avgift läkarbesök, resterande regioner 1 250 kr – 3 000 kr</a:t>
            </a:r>
          </a:p>
          <a:p>
            <a:pPr marL="0" indent="0">
              <a:buNone/>
            </a:pPr>
            <a:endParaRPr lang="sv-SE" sz="2400" dirty="0"/>
          </a:p>
          <a:p>
            <a:pPr marL="0" indent="0">
              <a:buNone/>
            </a:pPr>
            <a:r>
              <a:rPr lang="sv-SE" sz="2400" i="1" dirty="0"/>
              <a:t>Sjukvårdsregionen</a:t>
            </a:r>
          </a:p>
          <a:p>
            <a:pPr marL="0" indent="0">
              <a:buNone/>
            </a:pPr>
            <a:r>
              <a:rPr lang="sv-SE" sz="2400" dirty="0"/>
              <a:t>	RNB 4 700 kr</a:t>
            </a:r>
          </a:p>
          <a:p>
            <a:pPr marL="0" indent="0">
              <a:buNone/>
            </a:pPr>
            <a:r>
              <a:rPr lang="sv-SE" sz="2400" dirty="0"/>
              <a:t>	RVB 7 000 kr</a:t>
            </a:r>
          </a:p>
          <a:p>
            <a:pPr marL="0" indent="0">
              <a:buNone/>
            </a:pPr>
            <a:r>
              <a:rPr lang="sv-SE" sz="2400" dirty="0"/>
              <a:t>	RJH  2 500 kr</a:t>
            </a:r>
          </a:p>
          <a:p>
            <a:pPr marL="0" indent="0">
              <a:buNone/>
            </a:pPr>
            <a:r>
              <a:rPr lang="sv-SE" sz="2400" dirty="0"/>
              <a:t>	RVN 2 500 kr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60481"/>
            <a:ext cx="840083" cy="1142998"/>
          </a:xfrm>
          <a:prstGeom prst="rect">
            <a:avLst/>
          </a:prstGeom>
        </p:spPr>
      </p:pic>
    </p:spTree>
    <p:extLst>
      <p:ext uri="{BB962C8B-B14F-4D97-AF65-F5344CB8AC3E}">
        <p14:creationId xmlns:p14="http://schemas.microsoft.com/office/powerpoint/2010/main" val="760385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146107"/>
            <a:ext cx="10616298" cy="1325563"/>
          </a:xfrm>
        </p:spPr>
        <p:txBody>
          <a:bodyPr>
            <a:normAutofit/>
          </a:bodyPr>
          <a:lstStyle/>
          <a:p>
            <a:r>
              <a:rPr lang="sv-SE" altLang="sv-SE" dirty="0"/>
              <a:t>Patientens egenavgift – kirurgisk sterilisering</a:t>
            </a:r>
            <a:endParaRPr lang="sv-SE" dirty="0"/>
          </a:p>
        </p:txBody>
      </p:sp>
      <p:sp>
        <p:nvSpPr>
          <p:cNvPr id="3" name="Platshållare för innehåll 2"/>
          <p:cNvSpPr>
            <a:spLocks noGrp="1"/>
          </p:cNvSpPr>
          <p:nvPr>
            <p:ph idx="1"/>
          </p:nvPr>
        </p:nvSpPr>
        <p:spPr>
          <a:xfrm>
            <a:off x="167883" y="971376"/>
            <a:ext cx="9659279" cy="5187175"/>
          </a:xfrm>
        </p:spPr>
        <p:txBody>
          <a:bodyPr anchor="ctr">
            <a:normAutofit/>
          </a:bodyPr>
          <a:lstStyle/>
          <a:p>
            <a:pPr marL="0" indent="0">
              <a:buNone/>
            </a:pPr>
            <a:r>
              <a:rPr lang="sv-SE" sz="2400" b="1" dirty="0"/>
              <a:t>Förslag</a:t>
            </a:r>
          </a:p>
          <a:p>
            <a:pPr marL="0" indent="0">
              <a:buNone/>
            </a:pPr>
            <a:endParaRPr lang="sv-SE" sz="2400" b="1" dirty="0"/>
          </a:p>
          <a:p>
            <a:pPr marL="0" indent="0">
              <a:buNone/>
            </a:pPr>
            <a:r>
              <a:rPr lang="sv-SE" sz="2400" dirty="0"/>
              <a:t>1. Ingen samordning sker av egenavgifterna för kirurgisk sterilisering</a:t>
            </a:r>
          </a:p>
          <a:p>
            <a:pPr marL="0" indent="0">
              <a:buNone/>
            </a:pPr>
            <a:r>
              <a:rPr lang="sv-SE" sz="2400" dirty="0"/>
              <a:t>eller</a:t>
            </a:r>
          </a:p>
          <a:p>
            <a:pPr marL="0" indent="0">
              <a:buNone/>
            </a:pPr>
            <a:r>
              <a:rPr lang="sv-SE" sz="2400" dirty="0"/>
              <a:t>2. Avgifterna samordnas, samma avgift för kvinnor och män</a:t>
            </a:r>
          </a:p>
          <a:p>
            <a:pPr marL="457200" indent="-457200">
              <a:buAutoNum type="alphaLcParenR"/>
            </a:pPr>
            <a:r>
              <a:rPr lang="sv-SE" sz="2400" dirty="0"/>
              <a:t>Ingen egenavgift, endast patientavgift.</a:t>
            </a:r>
          </a:p>
          <a:p>
            <a:pPr marL="457200" indent="-457200">
              <a:buAutoNum type="alphaLcParenR"/>
            </a:pPr>
            <a:r>
              <a:rPr lang="sv-SE" sz="2400" b="1" dirty="0"/>
              <a:t>En viss egenavgift 1 250 kr – 3 000 kr</a:t>
            </a:r>
          </a:p>
          <a:p>
            <a:pPr marL="457200" indent="-457200">
              <a:buAutoNum type="alphaLcParenR"/>
            </a:pPr>
            <a:r>
              <a:rPr lang="sv-SE" sz="2400" dirty="0"/>
              <a:t>Egenavgiften ska motsvara självkostnaden för ingreppet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60481"/>
            <a:ext cx="840083" cy="1142998"/>
          </a:xfrm>
          <a:prstGeom prst="rect">
            <a:avLst/>
          </a:prstGeom>
        </p:spPr>
      </p:pic>
    </p:spTree>
    <p:extLst>
      <p:ext uri="{BB962C8B-B14F-4D97-AF65-F5344CB8AC3E}">
        <p14:creationId xmlns:p14="http://schemas.microsoft.com/office/powerpoint/2010/main" val="39623064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48848" y="516675"/>
            <a:ext cx="8606589" cy="1325563"/>
          </a:xfrm>
        </p:spPr>
        <p:txBody>
          <a:bodyPr>
            <a:normAutofit/>
          </a:bodyPr>
          <a:lstStyle/>
          <a:p>
            <a:r>
              <a:rPr lang="sv-SE" sz="4000" dirty="0"/>
              <a:t>Former för Förbundsdirektionens möten</a:t>
            </a:r>
          </a:p>
        </p:txBody>
      </p:sp>
      <p:sp>
        <p:nvSpPr>
          <p:cNvPr id="3" name="Platshållare för innehåll 2"/>
          <p:cNvSpPr>
            <a:spLocks noGrp="1"/>
          </p:cNvSpPr>
          <p:nvPr>
            <p:ph idx="1"/>
          </p:nvPr>
        </p:nvSpPr>
        <p:spPr>
          <a:xfrm>
            <a:off x="630925" y="1842238"/>
            <a:ext cx="8242434" cy="3982365"/>
          </a:xfrm>
        </p:spPr>
        <p:txBody>
          <a:bodyPr anchor="ctr">
            <a:normAutofit/>
          </a:bodyPr>
          <a:lstStyle/>
          <a:p>
            <a:pPr marL="0" indent="0">
              <a:buNone/>
            </a:pPr>
            <a:r>
              <a:rPr lang="sv-SE" sz="2400" dirty="0"/>
              <a:t>Bakgrund; </a:t>
            </a:r>
          </a:p>
          <a:p>
            <a:pPr lvl="1"/>
            <a:r>
              <a:rPr lang="sv-SE" sz="2000" dirty="0"/>
              <a:t>Nuvarande ordning är att alternera mellan de fyra regionerna</a:t>
            </a:r>
          </a:p>
          <a:p>
            <a:pPr lvl="1"/>
            <a:r>
              <a:rPr lang="sv-SE" sz="2000" dirty="0"/>
              <a:t>Svårt att hitta fungerande kommunikationer – har förändrats över tid</a:t>
            </a:r>
          </a:p>
          <a:p>
            <a:pPr lvl="1"/>
            <a:r>
              <a:rPr lang="sv-SE" sz="2000" dirty="0"/>
              <a:t>Tidskrävande</a:t>
            </a:r>
          </a:p>
          <a:p>
            <a:pPr marL="0" indent="0">
              <a:buNone/>
            </a:pPr>
            <a:r>
              <a:rPr lang="sv-SE" sz="2400" dirty="0"/>
              <a:t>Förslag från tjänstemannaledningarna</a:t>
            </a:r>
          </a:p>
          <a:p>
            <a:pPr lvl="1"/>
            <a:r>
              <a:rPr lang="sv-SE" sz="2000" dirty="0"/>
              <a:t>Tre av fyra direktionssammanträden på samma plats , Umeå, alternativt Stockholm </a:t>
            </a:r>
          </a:p>
          <a:p>
            <a:pPr lvl="1"/>
            <a:r>
              <a:rPr lang="sv-SE" sz="2000" dirty="0"/>
              <a:t>Ett möte per år i någon av regionerna som kombineras med verksamhets-/studiebesök</a:t>
            </a:r>
          </a:p>
          <a:p>
            <a:pPr lvl="1"/>
            <a:r>
              <a:rPr lang="sv-SE" sz="2000" dirty="0"/>
              <a:t>Kompletteras med ett system för utjämning av resekostnader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894" y="3019426"/>
            <a:ext cx="840083" cy="1142998"/>
          </a:xfrm>
          <a:prstGeom prst="rect">
            <a:avLst/>
          </a:prstGeom>
        </p:spPr>
      </p:pic>
    </p:spTree>
    <p:extLst>
      <p:ext uri="{BB962C8B-B14F-4D97-AF65-F5344CB8AC3E}">
        <p14:creationId xmlns:p14="http://schemas.microsoft.com/office/powerpoint/2010/main" val="37844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21819" y="466432"/>
            <a:ext cx="8823158" cy="1325563"/>
          </a:xfrm>
        </p:spPr>
        <p:txBody>
          <a:bodyPr>
            <a:normAutofit fontScale="90000"/>
          </a:bodyPr>
          <a:lstStyle/>
          <a:p>
            <a:r>
              <a:rPr lang="sv-SE" dirty="0"/>
              <a:t>Hantering av nationella riktlinjer – fördelning mellan politiker och tjänstemän</a:t>
            </a:r>
          </a:p>
        </p:txBody>
      </p:sp>
      <p:sp>
        <p:nvSpPr>
          <p:cNvPr id="3" name="Platshållare för innehåll 2"/>
          <p:cNvSpPr>
            <a:spLocks noGrp="1"/>
          </p:cNvSpPr>
          <p:nvPr>
            <p:ph idx="1"/>
          </p:nvPr>
        </p:nvSpPr>
        <p:spPr>
          <a:xfrm>
            <a:off x="644154" y="2036284"/>
            <a:ext cx="8095253" cy="3450613"/>
          </a:xfrm>
        </p:spPr>
        <p:txBody>
          <a:bodyPr anchor="ctr">
            <a:normAutofit/>
          </a:bodyPr>
          <a:lstStyle/>
          <a:p>
            <a:r>
              <a:rPr lang="sv-SE" sz="2400" dirty="0"/>
              <a:t>Tradition att redovisa alla nya nationella riktlinjer för förbundsdirektionen</a:t>
            </a:r>
          </a:p>
          <a:p>
            <a:r>
              <a:rPr lang="sv-SE" sz="2400" dirty="0"/>
              <a:t>Förslag från tjänstemannaledningarna; att sortera och prioritera</a:t>
            </a:r>
          </a:p>
          <a:p>
            <a:pPr lvl="1"/>
            <a:r>
              <a:rPr lang="sv-SE" sz="2000" dirty="0"/>
              <a:t>Riktlinjer som påverkar den sjukvårdsregionala nivån hanteras i FD</a:t>
            </a:r>
          </a:p>
          <a:p>
            <a:pPr lvl="1"/>
            <a:r>
              <a:rPr lang="sv-SE" sz="2000" dirty="0"/>
              <a:t>Riktlinjer som endast berör huvudmännen hanteras i </a:t>
            </a:r>
            <a:r>
              <a:rPr lang="sv-SE" sz="2000" dirty="0" err="1"/>
              <a:t>resp</a:t>
            </a:r>
            <a:r>
              <a:rPr lang="sv-SE" sz="2000" dirty="0"/>
              <a:t> region</a:t>
            </a:r>
          </a:p>
          <a:p>
            <a:r>
              <a:rPr lang="sv-SE" sz="2400" dirty="0"/>
              <a:t>Föredragningar från patientföreningar?</a:t>
            </a:r>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894" y="3019426"/>
            <a:ext cx="840083" cy="1142998"/>
          </a:xfrm>
          <a:prstGeom prst="rect">
            <a:avLst/>
          </a:prstGeom>
        </p:spPr>
      </p:pic>
    </p:spTree>
    <p:extLst>
      <p:ext uri="{BB962C8B-B14F-4D97-AF65-F5344CB8AC3E}">
        <p14:creationId xmlns:p14="http://schemas.microsoft.com/office/powerpoint/2010/main" val="2738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35179" y="466432"/>
            <a:ext cx="7474172" cy="1325563"/>
          </a:xfrm>
        </p:spPr>
        <p:txBody>
          <a:bodyPr>
            <a:normAutofit/>
          </a:bodyPr>
          <a:lstStyle/>
          <a:p>
            <a:r>
              <a:rPr lang="sv-SE" dirty="0"/>
              <a:t>Övriga frågor</a:t>
            </a:r>
          </a:p>
        </p:txBody>
      </p:sp>
      <p:sp>
        <p:nvSpPr>
          <p:cNvPr id="3" name="Platshållare för innehåll 2"/>
          <p:cNvSpPr>
            <a:spLocks noGrp="1"/>
          </p:cNvSpPr>
          <p:nvPr>
            <p:ph idx="1"/>
          </p:nvPr>
        </p:nvSpPr>
        <p:spPr>
          <a:xfrm>
            <a:off x="1136429" y="1953127"/>
            <a:ext cx="7581686" cy="3775659"/>
          </a:xfrm>
        </p:spPr>
        <p:txBody>
          <a:bodyPr anchor="ctr">
            <a:normAutofit/>
          </a:bodyPr>
          <a:lstStyle/>
          <a:p>
            <a:pPr marL="0" indent="0">
              <a:buNone/>
            </a:pPr>
            <a:r>
              <a:rPr lang="sv-SE" sz="2400" dirty="0"/>
              <a:t>Folkhälsoarbetet; </a:t>
            </a:r>
          </a:p>
          <a:p>
            <a:pPr lvl="1"/>
            <a:r>
              <a:rPr lang="sv-SE" dirty="0"/>
              <a:t>Nytt folkhälsopolitiskt program?</a:t>
            </a:r>
          </a:p>
          <a:p>
            <a:pPr lvl="1"/>
            <a:r>
              <a:rPr lang="sv-SE" dirty="0"/>
              <a:t>Folkhälsorådets roll och uppdrag? </a:t>
            </a:r>
          </a:p>
          <a:p>
            <a:pPr marL="0" indent="0">
              <a:buNone/>
            </a:pPr>
            <a:endParaRPr lang="sv-SE" sz="2400" dirty="0"/>
          </a:p>
          <a:p>
            <a:pPr marL="0" indent="0">
              <a:buNone/>
            </a:pPr>
            <a:r>
              <a:rPr lang="sv-SE" sz="2400" dirty="0"/>
              <a:t>Samarbetet kring forskning; </a:t>
            </a:r>
          </a:p>
          <a:p>
            <a:pPr lvl="1"/>
            <a:r>
              <a:rPr lang="sv-SE" dirty="0"/>
              <a:t>FUI –rådet</a:t>
            </a:r>
          </a:p>
          <a:p>
            <a:pPr lvl="1"/>
            <a:r>
              <a:rPr lang="sv-SE" dirty="0"/>
              <a:t>Forum Norr</a:t>
            </a:r>
          </a:p>
          <a:p>
            <a:pPr lvl="1"/>
            <a:r>
              <a:rPr lang="sv-SE" dirty="0"/>
              <a:t>Visare Norr</a:t>
            </a:r>
          </a:p>
          <a:p>
            <a:pPr marL="0" indent="0">
              <a:buNone/>
            </a:pPr>
            <a:endParaRPr lang="sv-SE" sz="1900" dirty="0"/>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894" y="3019426"/>
            <a:ext cx="840083" cy="1142998"/>
          </a:xfrm>
          <a:prstGeom prst="rect">
            <a:avLst/>
          </a:prstGeom>
        </p:spPr>
      </p:pic>
    </p:spTree>
    <p:extLst>
      <p:ext uri="{BB962C8B-B14F-4D97-AF65-F5344CB8AC3E}">
        <p14:creationId xmlns:p14="http://schemas.microsoft.com/office/powerpoint/2010/main" val="3048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p:cNvSpPr/>
          <p:nvPr/>
        </p:nvSpPr>
        <p:spPr>
          <a:xfrm>
            <a:off x="694871" y="351567"/>
            <a:ext cx="1775154" cy="5055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100" b="1">
                <a:latin typeface="Arial" panose="020B0604020202020204" pitchFamily="34" charset="0"/>
                <a:cs typeface="Arial" panose="020B0604020202020204" pitchFamily="34" charset="0"/>
              </a:rPr>
              <a:t>Region</a:t>
            </a:r>
          </a:p>
          <a:p>
            <a:pPr algn="ctr"/>
            <a:r>
              <a:rPr lang="sv-SE" sz="1100" b="1">
                <a:latin typeface="Arial" panose="020B0604020202020204" pitchFamily="34" charset="0"/>
                <a:cs typeface="Arial" panose="020B0604020202020204" pitchFamily="34" charset="0"/>
              </a:rPr>
              <a:t> </a:t>
            </a:r>
            <a:r>
              <a:rPr lang="sv-SE" sz="1100" b="1" dirty="0">
                <a:latin typeface="Arial" panose="020B0604020202020204" pitchFamily="34" charset="0"/>
                <a:cs typeface="Arial" panose="020B0604020202020204" pitchFamily="34" charset="0"/>
              </a:rPr>
              <a:t>Västernorrland</a:t>
            </a:r>
          </a:p>
        </p:txBody>
      </p:sp>
      <p:sp>
        <p:nvSpPr>
          <p:cNvPr id="8" name="Rektangel med rundade hörn 7"/>
          <p:cNvSpPr/>
          <p:nvPr/>
        </p:nvSpPr>
        <p:spPr>
          <a:xfrm>
            <a:off x="3538563" y="354240"/>
            <a:ext cx="1775154" cy="4987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100" b="1" dirty="0">
                <a:latin typeface="Arial" panose="020B0604020202020204" pitchFamily="34" charset="0"/>
                <a:cs typeface="Arial" panose="020B0604020202020204" pitchFamily="34" charset="0"/>
              </a:rPr>
              <a:t>Region Jämtland Härjedalen</a:t>
            </a:r>
          </a:p>
        </p:txBody>
      </p:sp>
      <p:sp>
        <p:nvSpPr>
          <p:cNvPr id="9" name="Rektangel med rundade hörn 8"/>
          <p:cNvSpPr/>
          <p:nvPr/>
        </p:nvSpPr>
        <p:spPr>
          <a:xfrm>
            <a:off x="6910874" y="359903"/>
            <a:ext cx="1755867" cy="50152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100" b="1" dirty="0">
                <a:latin typeface="Arial" panose="020B0604020202020204" pitchFamily="34" charset="0"/>
                <a:cs typeface="Arial" panose="020B0604020202020204" pitchFamily="34" charset="0"/>
              </a:rPr>
              <a:t>Region</a:t>
            </a:r>
          </a:p>
          <a:p>
            <a:pPr algn="ctr"/>
            <a:r>
              <a:rPr lang="sv-SE" sz="1100" b="1" dirty="0">
                <a:latin typeface="Arial" panose="020B0604020202020204" pitchFamily="34" charset="0"/>
                <a:cs typeface="Arial" panose="020B0604020202020204" pitchFamily="34" charset="0"/>
              </a:rPr>
              <a:t>Västerbotten</a:t>
            </a:r>
          </a:p>
        </p:txBody>
      </p:sp>
      <p:sp>
        <p:nvSpPr>
          <p:cNvPr id="10" name="Rektangel med rundade hörn 9"/>
          <p:cNvSpPr/>
          <p:nvPr/>
        </p:nvSpPr>
        <p:spPr>
          <a:xfrm>
            <a:off x="9814451" y="351567"/>
            <a:ext cx="1775154" cy="5055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100" b="1" dirty="0">
                <a:latin typeface="Arial" panose="020B0604020202020204" pitchFamily="34" charset="0"/>
                <a:cs typeface="Arial" panose="020B0604020202020204" pitchFamily="34" charset="0"/>
              </a:rPr>
              <a:t>Region </a:t>
            </a:r>
          </a:p>
          <a:p>
            <a:pPr algn="ctr"/>
            <a:r>
              <a:rPr lang="sv-SE" sz="1100" b="1" dirty="0">
                <a:latin typeface="Arial" panose="020B0604020202020204" pitchFamily="34" charset="0"/>
                <a:cs typeface="Arial" panose="020B0604020202020204" pitchFamily="34" charset="0"/>
              </a:rPr>
              <a:t>Norrbotten</a:t>
            </a:r>
          </a:p>
        </p:txBody>
      </p:sp>
      <p:pic>
        <p:nvPicPr>
          <p:cNvPr id="1030" name="Picture 6" descr="Logga-liggande-Region_Jamtland_Harjedalen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563" y="6107477"/>
            <a:ext cx="1396932" cy="57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ktangel med rundade hörn 21"/>
          <p:cNvSpPr/>
          <p:nvPr/>
        </p:nvSpPr>
        <p:spPr>
          <a:xfrm>
            <a:off x="8242404" y="906743"/>
            <a:ext cx="1268626" cy="39541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Revisore</a:t>
            </a:r>
            <a:r>
              <a:rPr lang="sv-SE" sz="1051" dirty="0">
                <a:latin typeface="Arial" panose="020B0604020202020204" pitchFamily="34" charset="0"/>
                <a:cs typeface="Arial" panose="020B0604020202020204" pitchFamily="34" charset="0"/>
              </a:rPr>
              <a:t>r</a:t>
            </a:r>
          </a:p>
          <a:p>
            <a:pPr algn="ctr"/>
            <a:r>
              <a:rPr lang="sv-SE" sz="900" dirty="0">
                <a:latin typeface="Arial" panose="020B0604020202020204" pitchFamily="34" charset="0"/>
                <a:cs typeface="Arial" panose="020B0604020202020204" pitchFamily="34" charset="0"/>
              </a:rPr>
              <a:t>4 revisorer</a:t>
            </a:r>
          </a:p>
        </p:txBody>
      </p:sp>
      <p:sp>
        <p:nvSpPr>
          <p:cNvPr id="23" name="Rektangel med rundade hörn 22"/>
          <p:cNvSpPr/>
          <p:nvPr/>
        </p:nvSpPr>
        <p:spPr>
          <a:xfrm>
            <a:off x="4675766" y="971834"/>
            <a:ext cx="2840478" cy="74293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sv-SE" sz="1051" dirty="0">
              <a:latin typeface="Arial" panose="020B0604020202020204" pitchFamily="34" charset="0"/>
              <a:cs typeface="Arial" panose="020B0604020202020204" pitchFamily="34" charset="0"/>
            </a:endParaRPr>
          </a:p>
          <a:p>
            <a:pPr algn="ctr"/>
            <a:endParaRPr lang="sv-SE" sz="1051" dirty="0">
              <a:latin typeface="Arial" panose="020B0604020202020204" pitchFamily="34" charset="0"/>
              <a:cs typeface="Arial" panose="020B0604020202020204" pitchFamily="34" charset="0"/>
            </a:endParaRPr>
          </a:p>
          <a:p>
            <a:pPr algn="ctr"/>
            <a:endParaRPr lang="sv-SE" sz="1051" b="1" dirty="0">
              <a:latin typeface="Arial" panose="020B0604020202020204" pitchFamily="34" charset="0"/>
              <a:cs typeface="Arial" panose="020B0604020202020204" pitchFamily="34" charset="0"/>
            </a:endParaRPr>
          </a:p>
          <a:p>
            <a:pPr algn="ctr"/>
            <a:endParaRPr lang="sv-SE" sz="1051" b="1" dirty="0">
              <a:latin typeface="Arial" panose="020B0604020202020204" pitchFamily="34" charset="0"/>
              <a:cs typeface="Arial" panose="020B0604020202020204" pitchFamily="34" charset="0"/>
            </a:endParaRPr>
          </a:p>
          <a:p>
            <a:pPr algn="ctr"/>
            <a:endParaRPr lang="sv-SE" sz="1051" b="1" dirty="0">
              <a:latin typeface="Arial" panose="020B0604020202020204" pitchFamily="34" charset="0"/>
              <a:cs typeface="Arial" panose="020B0604020202020204" pitchFamily="34" charset="0"/>
            </a:endParaRPr>
          </a:p>
          <a:p>
            <a:pPr algn="ctr"/>
            <a:r>
              <a:rPr lang="sv-SE" sz="1051" b="1" dirty="0">
                <a:latin typeface="Arial" panose="020B0604020202020204" pitchFamily="34" charset="0"/>
                <a:cs typeface="Arial" panose="020B0604020202020204" pitchFamily="34" charset="0"/>
              </a:rPr>
              <a:t>Förbundsdirektion</a:t>
            </a:r>
          </a:p>
          <a:p>
            <a:pPr algn="ctr"/>
            <a:r>
              <a:rPr lang="sv-SE" sz="900" dirty="0">
                <a:latin typeface="Arial" panose="020B0604020202020204" pitchFamily="34" charset="0"/>
                <a:cs typeface="Arial" panose="020B0604020202020204" pitchFamily="34" charset="0"/>
              </a:rPr>
              <a:t>12 ledamöter och 12 ersättare varav 3 ledamöter och 3 ersättare från varje region. Regiondirektörerna deltar</a:t>
            </a:r>
            <a:r>
              <a:rPr lang="sv-SE" sz="1051" dirty="0">
                <a:latin typeface="Arial" panose="020B0604020202020204" pitchFamily="34" charset="0"/>
                <a:cs typeface="Arial" panose="020B0604020202020204" pitchFamily="34" charset="0"/>
              </a:rPr>
              <a:t>.</a:t>
            </a:r>
          </a:p>
          <a:p>
            <a:pPr algn="ctr"/>
            <a:endParaRPr lang="sv-SE" sz="1051" dirty="0">
              <a:latin typeface="Arial" panose="020B0604020202020204" pitchFamily="34" charset="0"/>
              <a:cs typeface="Arial" panose="020B0604020202020204" pitchFamily="34" charset="0"/>
            </a:endParaRPr>
          </a:p>
          <a:p>
            <a:pPr algn="ctr"/>
            <a:endParaRPr lang="sv-SE" sz="1051" dirty="0">
              <a:latin typeface="Arial" panose="020B0604020202020204" pitchFamily="34" charset="0"/>
              <a:cs typeface="Arial" panose="020B0604020202020204" pitchFamily="34" charset="0"/>
            </a:endParaRPr>
          </a:p>
          <a:p>
            <a:pPr algn="ctr"/>
            <a:endParaRPr lang="sv-SE" sz="1051" dirty="0">
              <a:latin typeface="Arial" panose="020B0604020202020204" pitchFamily="34" charset="0"/>
              <a:cs typeface="Arial" panose="020B0604020202020204" pitchFamily="34" charset="0"/>
            </a:endParaRPr>
          </a:p>
          <a:p>
            <a:pPr algn="ctr"/>
            <a:endParaRPr lang="sv-SE" sz="1051" dirty="0">
              <a:latin typeface="Arial" panose="020B0604020202020204" pitchFamily="34" charset="0"/>
              <a:cs typeface="Arial" panose="020B0604020202020204" pitchFamily="34" charset="0"/>
            </a:endParaRPr>
          </a:p>
          <a:p>
            <a:pPr algn="ctr"/>
            <a:endParaRPr lang="sv-SE" sz="1051" dirty="0">
              <a:latin typeface="Arial" panose="020B0604020202020204" pitchFamily="34" charset="0"/>
              <a:cs typeface="Arial" panose="020B0604020202020204" pitchFamily="34" charset="0"/>
            </a:endParaRPr>
          </a:p>
        </p:txBody>
      </p:sp>
      <p:sp>
        <p:nvSpPr>
          <p:cNvPr id="24" name="Rektangel med rundade hörn 23"/>
          <p:cNvSpPr/>
          <p:nvPr/>
        </p:nvSpPr>
        <p:spPr>
          <a:xfrm>
            <a:off x="5385364" y="1760871"/>
            <a:ext cx="1414857" cy="2930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Arbetsutskott</a:t>
            </a:r>
          </a:p>
        </p:txBody>
      </p:sp>
      <p:sp>
        <p:nvSpPr>
          <p:cNvPr id="25" name="Rektangel med rundade hörn 24"/>
          <p:cNvSpPr/>
          <p:nvPr/>
        </p:nvSpPr>
        <p:spPr>
          <a:xfrm>
            <a:off x="5364445" y="2119269"/>
            <a:ext cx="1408443" cy="3101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Förbundsdirektö</a:t>
            </a:r>
            <a:r>
              <a:rPr lang="sv-SE" sz="1051" dirty="0">
                <a:latin typeface="Arial" panose="020B0604020202020204" pitchFamily="34" charset="0"/>
                <a:cs typeface="Arial" panose="020B0604020202020204" pitchFamily="34" charset="0"/>
              </a:rPr>
              <a:t>r</a:t>
            </a:r>
          </a:p>
        </p:txBody>
      </p:sp>
      <p:sp>
        <p:nvSpPr>
          <p:cNvPr id="26" name="Rektangel med rundade hörn 25"/>
          <p:cNvSpPr/>
          <p:nvPr/>
        </p:nvSpPr>
        <p:spPr>
          <a:xfrm>
            <a:off x="3411470" y="2233439"/>
            <a:ext cx="1603223" cy="5481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Förbundssekretariat </a:t>
            </a:r>
            <a:r>
              <a:rPr lang="sv-SE" sz="900" dirty="0">
                <a:latin typeface="Arial" panose="020B0604020202020204" pitchFamily="34" charset="0"/>
                <a:cs typeface="Arial" panose="020B0604020202020204" pitchFamily="34" charset="0"/>
              </a:rPr>
              <a:t>Förbundsekonom Förbundssekreterare</a:t>
            </a:r>
            <a:endParaRPr lang="sv-SE" sz="1051" dirty="0">
              <a:latin typeface="Arial" panose="020B0604020202020204" pitchFamily="34" charset="0"/>
              <a:cs typeface="Arial" panose="020B0604020202020204" pitchFamily="34" charset="0"/>
            </a:endParaRPr>
          </a:p>
        </p:txBody>
      </p:sp>
      <p:sp>
        <p:nvSpPr>
          <p:cNvPr id="27" name="Rektangel med rundade hörn 26"/>
          <p:cNvSpPr/>
          <p:nvPr/>
        </p:nvSpPr>
        <p:spPr>
          <a:xfrm>
            <a:off x="5117300" y="2505196"/>
            <a:ext cx="1820214" cy="5493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Beredningsgrupp</a:t>
            </a:r>
          </a:p>
          <a:p>
            <a:pPr algn="ctr"/>
            <a:r>
              <a:rPr lang="sv-SE" sz="800" dirty="0">
                <a:latin typeface="Arial" panose="020B0604020202020204" pitchFamily="34" charset="0"/>
                <a:cs typeface="Arial" panose="020B0604020202020204" pitchFamily="34" charset="0"/>
              </a:rPr>
              <a:t> </a:t>
            </a:r>
            <a:r>
              <a:rPr lang="sv-SE" sz="900" dirty="0">
                <a:latin typeface="Arial" panose="020B0604020202020204" pitchFamily="34" charset="0"/>
                <a:cs typeface="Arial" panose="020B0604020202020204" pitchFamily="34" charset="0"/>
              </a:rPr>
              <a:t>1 tjänsteperson från varje region </a:t>
            </a:r>
          </a:p>
          <a:p>
            <a:pPr algn="ctr"/>
            <a:r>
              <a:rPr lang="sv-SE" sz="900" dirty="0">
                <a:latin typeface="Arial" panose="020B0604020202020204" pitchFamily="34" charset="0"/>
                <a:cs typeface="Arial" panose="020B0604020202020204" pitchFamily="34" charset="0"/>
              </a:rPr>
              <a:t>och förbundsdirektör</a:t>
            </a:r>
          </a:p>
        </p:txBody>
      </p:sp>
      <p:sp>
        <p:nvSpPr>
          <p:cNvPr id="29" name="Rektangel med rundade hörn 28"/>
          <p:cNvSpPr/>
          <p:nvPr/>
        </p:nvSpPr>
        <p:spPr>
          <a:xfrm>
            <a:off x="8069777" y="2297653"/>
            <a:ext cx="1352345" cy="37528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Styrgrupp </a:t>
            </a:r>
          </a:p>
          <a:p>
            <a:pPr algn="ctr"/>
            <a:r>
              <a:rPr lang="sv-SE" sz="1051" dirty="0">
                <a:latin typeface="Arial" panose="020B0604020202020204" pitchFamily="34" charset="0"/>
                <a:cs typeface="Arial" panose="020B0604020202020204" pitchFamily="34" charset="0"/>
              </a:rPr>
              <a:t>RCC Norr</a:t>
            </a:r>
          </a:p>
        </p:txBody>
      </p:sp>
      <p:sp>
        <p:nvSpPr>
          <p:cNvPr id="28" name="Rektangel med rundade hörn 27"/>
          <p:cNvSpPr/>
          <p:nvPr/>
        </p:nvSpPr>
        <p:spPr>
          <a:xfrm>
            <a:off x="7121000" y="2423805"/>
            <a:ext cx="1268626" cy="3975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RCC Norr</a:t>
            </a:r>
          </a:p>
        </p:txBody>
      </p:sp>
      <p:sp>
        <p:nvSpPr>
          <p:cNvPr id="30" name="Rektangel med rundade hörn 29"/>
          <p:cNvSpPr/>
          <p:nvPr/>
        </p:nvSpPr>
        <p:spPr>
          <a:xfrm>
            <a:off x="814170" y="4015383"/>
            <a:ext cx="2535646" cy="6147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0" b="1" dirty="0">
                <a:latin typeface="Arial" panose="020B0604020202020204" pitchFamily="34" charset="0"/>
                <a:cs typeface="Arial" panose="020B0604020202020204" pitchFamily="34" charset="0"/>
              </a:rPr>
              <a:t>FUI-råd</a:t>
            </a:r>
          </a:p>
          <a:p>
            <a:pPr algn="ctr"/>
            <a:r>
              <a:rPr lang="sv-SE" sz="800" dirty="0">
                <a:latin typeface="Arial" panose="020B0604020202020204" pitchFamily="34" charset="0"/>
                <a:cs typeface="Arial" panose="020B0604020202020204" pitchFamily="34" charset="0"/>
              </a:rPr>
              <a:t>2 tjänstepersoner från varje region, förbundsdirektör, </a:t>
            </a:r>
            <a:r>
              <a:rPr lang="sv-SE" sz="800" dirty="0" err="1">
                <a:latin typeface="Arial" panose="020B0604020202020204" pitchFamily="34" charset="0"/>
                <a:cs typeface="Arial" panose="020B0604020202020204" pitchFamily="34" charset="0"/>
              </a:rPr>
              <a:t>RCC-chef</a:t>
            </a:r>
            <a:r>
              <a:rPr lang="sv-SE" sz="800" dirty="0">
                <a:latin typeface="Arial" panose="020B0604020202020204" pitchFamily="34" charset="0"/>
                <a:cs typeface="Arial" panose="020B0604020202020204" pitchFamily="34" charset="0"/>
              </a:rPr>
              <a:t> och 1 </a:t>
            </a:r>
            <a:r>
              <a:rPr lang="sv-SE" sz="800" dirty="0" err="1">
                <a:latin typeface="Arial" panose="020B0604020202020204" pitchFamily="34" charset="0"/>
                <a:cs typeface="Arial" panose="020B0604020202020204" pitchFamily="34" charset="0"/>
              </a:rPr>
              <a:t>repr</a:t>
            </a:r>
            <a:r>
              <a:rPr lang="sv-SE" sz="800" dirty="0">
                <a:latin typeface="Arial" panose="020B0604020202020204" pitchFamily="34" charset="0"/>
                <a:cs typeface="Arial" panose="020B0604020202020204" pitchFamily="34" charset="0"/>
              </a:rPr>
              <a:t> för </a:t>
            </a:r>
            <a:r>
              <a:rPr lang="sv-SE" sz="800" dirty="0" err="1">
                <a:latin typeface="Arial" panose="020B0604020202020204" pitchFamily="34" charset="0"/>
                <a:cs typeface="Arial" panose="020B0604020202020204" pitchFamily="34" charset="0"/>
              </a:rPr>
              <a:t>resp</a:t>
            </a:r>
            <a:r>
              <a:rPr lang="sv-SE" sz="800" dirty="0">
                <a:latin typeface="Arial" panose="020B0604020202020204" pitchFamily="34" charset="0"/>
                <a:cs typeface="Arial" panose="020B0604020202020204" pitchFamily="34" charset="0"/>
              </a:rPr>
              <a:t> universitet (</a:t>
            </a:r>
            <a:r>
              <a:rPr lang="sv-SE" sz="800" dirty="0" err="1">
                <a:latin typeface="Arial" panose="020B0604020202020204" pitchFamily="34" charset="0"/>
                <a:cs typeface="Arial" panose="020B0604020202020204" pitchFamily="34" charset="0"/>
              </a:rPr>
              <a:t>UmU</a:t>
            </a:r>
            <a:r>
              <a:rPr lang="sv-SE" sz="800" dirty="0">
                <a:latin typeface="Arial" panose="020B0604020202020204" pitchFamily="34" charset="0"/>
                <a:cs typeface="Arial" panose="020B0604020202020204" pitchFamily="34" charset="0"/>
              </a:rPr>
              <a:t>, LTU, </a:t>
            </a:r>
            <a:r>
              <a:rPr lang="sv-SE" sz="800" dirty="0" err="1">
                <a:latin typeface="Arial" panose="020B0604020202020204" pitchFamily="34" charset="0"/>
                <a:cs typeface="Arial" panose="020B0604020202020204" pitchFamily="34" charset="0"/>
              </a:rPr>
              <a:t>MiUn</a:t>
            </a:r>
            <a:r>
              <a:rPr lang="sv-SE" sz="900" dirty="0">
                <a:latin typeface="Arial" panose="020B0604020202020204" pitchFamily="34" charset="0"/>
                <a:cs typeface="Arial" panose="020B0604020202020204" pitchFamily="34" charset="0"/>
              </a:rPr>
              <a:t>)</a:t>
            </a:r>
          </a:p>
        </p:txBody>
      </p:sp>
      <p:sp>
        <p:nvSpPr>
          <p:cNvPr id="31" name="Rektangel med rundade hörn 30"/>
          <p:cNvSpPr/>
          <p:nvPr/>
        </p:nvSpPr>
        <p:spPr>
          <a:xfrm>
            <a:off x="783447" y="5004485"/>
            <a:ext cx="2551851" cy="5517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0" b="1" dirty="0">
                <a:latin typeface="Arial" panose="020B0604020202020204" pitchFamily="34" charset="0"/>
                <a:cs typeface="Arial" panose="020B0604020202020204" pitchFamily="34" charset="0"/>
              </a:rPr>
              <a:t>Regional samverkan för kunskapsstyrning</a:t>
            </a:r>
          </a:p>
          <a:p>
            <a:pPr algn="ctr"/>
            <a:r>
              <a:rPr lang="sv-SE" sz="800" dirty="0">
                <a:latin typeface="Arial" panose="020B0604020202020204" pitchFamily="34" charset="0"/>
                <a:cs typeface="Arial" panose="020B0604020202020204" pitchFamily="34" charset="0"/>
              </a:rPr>
              <a:t>1 tjänsteperson från varje region</a:t>
            </a:r>
          </a:p>
        </p:txBody>
      </p:sp>
      <p:sp>
        <p:nvSpPr>
          <p:cNvPr id="33" name="Rektangel med rundade hörn 32"/>
          <p:cNvSpPr/>
          <p:nvPr/>
        </p:nvSpPr>
        <p:spPr>
          <a:xfrm>
            <a:off x="3526913" y="4496512"/>
            <a:ext cx="2537431" cy="37609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0" b="1" dirty="0">
                <a:latin typeface="Arial" panose="020B0604020202020204" pitchFamily="34" charset="0"/>
                <a:cs typeface="Arial" panose="020B0604020202020204" pitchFamily="34" charset="0"/>
              </a:rPr>
              <a:t>Läkemedelsråd</a:t>
            </a:r>
          </a:p>
          <a:p>
            <a:pPr algn="ctr"/>
            <a:r>
              <a:rPr lang="sv-SE" sz="800" dirty="0">
                <a:latin typeface="Arial" panose="020B0604020202020204" pitchFamily="34" charset="0"/>
                <a:cs typeface="Arial" panose="020B0604020202020204" pitchFamily="34" charset="0"/>
              </a:rPr>
              <a:t>1-2 tjänstepersoner från varje region</a:t>
            </a:r>
          </a:p>
        </p:txBody>
      </p:sp>
      <p:sp>
        <p:nvSpPr>
          <p:cNvPr id="34" name="Rektangel med rundade hörn 33"/>
          <p:cNvSpPr/>
          <p:nvPr/>
        </p:nvSpPr>
        <p:spPr>
          <a:xfrm>
            <a:off x="797867" y="4688397"/>
            <a:ext cx="2537431" cy="25777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900" b="1" dirty="0">
                <a:latin typeface="Arial" panose="020B0604020202020204" pitchFamily="34" charset="0"/>
                <a:cs typeface="Arial" panose="020B0604020202020204" pitchFamily="34" charset="0"/>
              </a:rPr>
              <a:t>Palliativ samordningsgrupp</a:t>
            </a:r>
          </a:p>
        </p:txBody>
      </p:sp>
      <p:sp>
        <p:nvSpPr>
          <p:cNvPr id="35" name="Rektangel med rundade hörn 34"/>
          <p:cNvSpPr/>
          <p:nvPr/>
        </p:nvSpPr>
        <p:spPr>
          <a:xfrm>
            <a:off x="6247528" y="4745828"/>
            <a:ext cx="2529892" cy="35907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Folkhälsosamråd</a:t>
            </a:r>
          </a:p>
          <a:p>
            <a:pPr algn="ctr"/>
            <a:r>
              <a:rPr lang="sv-SE" sz="800" dirty="0">
                <a:latin typeface="Arial" panose="020B0604020202020204" pitchFamily="34" charset="0"/>
                <a:cs typeface="Arial" panose="020B0604020202020204" pitchFamily="34" charset="0"/>
              </a:rPr>
              <a:t>1 tjänsteperson från varje legion</a:t>
            </a:r>
          </a:p>
        </p:txBody>
      </p:sp>
      <p:sp>
        <p:nvSpPr>
          <p:cNvPr id="36" name="Rektangel med rundade hörn 35"/>
          <p:cNvSpPr/>
          <p:nvPr/>
        </p:nvSpPr>
        <p:spPr>
          <a:xfrm>
            <a:off x="8968143" y="4029782"/>
            <a:ext cx="2537431" cy="430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Tandvårdschefsgrupp</a:t>
            </a:r>
          </a:p>
          <a:p>
            <a:pPr algn="ctr"/>
            <a:r>
              <a:rPr lang="sv-SE" sz="800" dirty="0">
                <a:latin typeface="Arial" panose="020B0604020202020204" pitchFamily="34" charset="0"/>
                <a:cs typeface="Arial" panose="020B0604020202020204" pitchFamily="34" charset="0"/>
              </a:rPr>
              <a:t>1 tandvårdschef från varje region</a:t>
            </a:r>
          </a:p>
        </p:txBody>
      </p:sp>
      <p:sp>
        <p:nvSpPr>
          <p:cNvPr id="39" name="Rektangel med rundade hörn 38"/>
          <p:cNvSpPr/>
          <p:nvPr/>
        </p:nvSpPr>
        <p:spPr>
          <a:xfrm>
            <a:off x="8968143" y="5142677"/>
            <a:ext cx="2537431" cy="4147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Sjuktransportgrupp</a:t>
            </a:r>
          </a:p>
          <a:p>
            <a:pPr algn="ctr"/>
            <a:r>
              <a:rPr lang="sv-SE" sz="800" dirty="0">
                <a:latin typeface="Arial" panose="020B0604020202020204" pitchFamily="34" charset="0"/>
                <a:cs typeface="Arial" panose="020B0604020202020204" pitchFamily="34" charset="0"/>
              </a:rPr>
              <a:t>1-2 tjänstepersoner från varje region</a:t>
            </a:r>
          </a:p>
        </p:txBody>
      </p:sp>
      <p:sp>
        <p:nvSpPr>
          <p:cNvPr id="45" name="Rektangel med rundade hörn 44"/>
          <p:cNvSpPr/>
          <p:nvPr/>
        </p:nvSpPr>
        <p:spPr>
          <a:xfrm>
            <a:off x="6247529" y="4034082"/>
            <a:ext cx="2537430" cy="28865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Chefsamråd för cancervården</a:t>
            </a:r>
          </a:p>
        </p:txBody>
      </p:sp>
      <p:sp>
        <p:nvSpPr>
          <p:cNvPr id="37" name="Rektangel med rundade hörn 36"/>
          <p:cNvSpPr/>
          <p:nvPr/>
        </p:nvSpPr>
        <p:spPr>
          <a:xfrm>
            <a:off x="6247528" y="4405578"/>
            <a:ext cx="2537431" cy="2785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Regionala chefsamråd</a:t>
            </a:r>
          </a:p>
        </p:txBody>
      </p:sp>
      <p:cxnSp>
        <p:nvCxnSpPr>
          <p:cNvPr id="12" name="Rak 11"/>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15"/>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Rak 50"/>
          <p:cNvCxnSpPr/>
          <p:nvPr/>
        </p:nvCxnSpPr>
        <p:spPr>
          <a:xfrm>
            <a:off x="5552741" y="22852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Rak 54"/>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Rak 56"/>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ak 58"/>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Rak 60"/>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Rak 1023"/>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3" name="Rak 1052"/>
          <p:cNvCxnSpPr>
            <a:stCxn id="6" idx="0"/>
          </p:cNvCxnSpPr>
          <p:nvPr/>
        </p:nvCxnSpPr>
        <p:spPr>
          <a:xfrm flipH="1" flipV="1">
            <a:off x="1582452" y="197708"/>
            <a:ext cx="2" cy="153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Rak 66"/>
          <p:cNvCxnSpPr>
            <a:stCxn id="8" idx="0"/>
          </p:cNvCxnSpPr>
          <p:nvPr/>
        </p:nvCxnSpPr>
        <p:spPr>
          <a:xfrm flipH="1" flipV="1">
            <a:off x="4426143" y="197713"/>
            <a:ext cx="2" cy="156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Rak 68"/>
          <p:cNvCxnSpPr>
            <a:endCxn id="9" idx="0"/>
          </p:cNvCxnSpPr>
          <p:nvPr/>
        </p:nvCxnSpPr>
        <p:spPr>
          <a:xfrm>
            <a:off x="7788806" y="200125"/>
            <a:ext cx="2" cy="159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Rak 70"/>
          <p:cNvCxnSpPr>
            <a:endCxn id="10" idx="0"/>
          </p:cNvCxnSpPr>
          <p:nvPr/>
        </p:nvCxnSpPr>
        <p:spPr>
          <a:xfrm>
            <a:off x="10702031" y="197714"/>
            <a:ext cx="2" cy="15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Rak 74"/>
          <p:cNvCxnSpPr>
            <a:cxnSpLocks/>
          </p:cNvCxnSpPr>
          <p:nvPr/>
        </p:nvCxnSpPr>
        <p:spPr>
          <a:xfrm>
            <a:off x="6092793" y="14594"/>
            <a:ext cx="0" cy="1022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Rak 76"/>
          <p:cNvCxnSpPr>
            <a:cxnSpLocks/>
          </p:cNvCxnSpPr>
          <p:nvPr/>
        </p:nvCxnSpPr>
        <p:spPr>
          <a:xfrm>
            <a:off x="7516244" y="1031908"/>
            <a:ext cx="72786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Rak 81"/>
          <p:cNvCxnSpPr>
            <a:cxnSpLocks/>
            <a:stCxn id="23" idx="2"/>
            <a:endCxn id="23" idx="2"/>
          </p:cNvCxnSpPr>
          <p:nvPr/>
        </p:nvCxnSpPr>
        <p:spPr>
          <a:xfrm>
            <a:off x="6096005" y="17147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5" name="Rak 1064"/>
          <p:cNvCxnSpPr/>
          <p:nvPr/>
        </p:nvCxnSpPr>
        <p:spPr>
          <a:xfrm>
            <a:off x="1582447" y="197708"/>
            <a:ext cx="911958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4014948" y="3669957"/>
            <a:ext cx="4487497" cy="307777"/>
          </a:xfrm>
          <a:prstGeom prst="rect">
            <a:avLst/>
          </a:prstGeom>
          <a:noFill/>
        </p:spPr>
        <p:txBody>
          <a:bodyPr wrap="square" rtlCol="0">
            <a:spAutoFit/>
          </a:bodyPr>
          <a:lstStyle/>
          <a:p>
            <a:pPr algn="ctr"/>
            <a:r>
              <a:rPr lang="sv-SE" sz="1400" i="1" dirty="0">
                <a:latin typeface="Arial" panose="020B0604020202020204" pitchFamily="34" charset="0"/>
                <a:cs typeface="Arial" panose="020B0604020202020204" pitchFamily="34" charset="0"/>
              </a:rPr>
              <a:t>Sjukvårdsregionala arbets- och samarbetsgrupper</a:t>
            </a:r>
          </a:p>
        </p:txBody>
      </p:sp>
      <p:sp>
        <p:nvSpPr>
          <p:cNvPr id="52" name="Rektangel med rundade hörn 51"/>
          <p:cNvSpPr/>
          <p:nvPr/>
        </p:nvSpPr>
        <p:spPr>
          <a:xfrm>
            <a:off x="6247528" y="5192362"/>
            <a:ext cx="2519171" cy="38245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Vård på distans</a:t>
            </a:r>
          </a:p>
          <a:p>
            <a:pPr algn="ctr"/>
            <a:r>
              <a:rPr lang="sv-SE" sz="800" dirty="0">
                <a:latin typeface="Arial" panose="020B0604020202020204" pitchFamily="34" charset="0"/>
                <a:cs typeface="Arial" panose="020B0604020202020204" pitchFamily="34" charset="0"/>
              </a:rPr>
              <a:t>1 tjänsteperson från varje region</a:t>
            </a:r>
          </a:p>
        </p:txBody>
      </p:sp>
      <p:sp>
        <p:nvSpPr>
          <p:cNvPr id="53" name="Rektangel med rundade hörn 52"/>
          <p:cNvSpPr/>
          <p:nvPr/>
        </p:nvSpPr>
        <p:spPr>
          <a:xfrm>
            <a:off x="8968143" y="4581728"/>
            <a:ext cx="2537431" cy="4335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Jämlik/jämställd vård</a:t>
            </a:r>
          </a:p>
          <a:p>
            <a:pPr algn="ctr"/>
            <a:r>
              <a:rPr lang="sv-SE" sz="800" dirty="0">
                <a:latin typeface="Arial" panose="020B0604020202020204" pitchFamily="34" charset="0"/>
                <a:cs typeface="Arial" panose="020B0604020202020204" pitchFamily="34" charset="0"/>
              </a:rPr>
              <a:t>1 tjänsteperson från varje region</a:t>
            </a:r>
          </a:p>
        </p:txBody>
      </p:sp>
      <p:sp>
        <p:nvSpPr>
          <p:cNvPr id="56" name="Rektangel med rundade hörn 55"/>
          <p:cNvSpPr/>
          <p:nvPr/>
        </p:nvSpPr>
        <p:spPr>
          <a:xfrm>
            <a:off x="2981965" y="1234426"/>
            <a:ext cx="1569846" cy="405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Referensgrupp för folkhälsa</a:t>
            </a:r>
          </a:p>
        </p:txBody>
      </p:sp>
      <p:cxnSp>
        <p:nvCxnSpPr>
          <p:cNvPr id="5" name="Rak 4"/>
          <p:cNvCxnSpPr>
            <a:stCxn id="56" idx="3"/>
          </p:cNvCxnSpPr>
          <p:nvPr/>
        </p:nvCxnSpPr>
        <p:spPr>
          <a:xfrm>
            <a:off x="4551811" y="1437007"/>
            <a:ext cx="12898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RegionNorrbott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751" y="6171555"/>
            <a:ext cx="1176553" cy="4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11359662" y="6339254"/>
            <a:ext cx="698945" cy="230832"/>
          </a:xfrm>
          <a:prstGeom prst="rect">
            <a:avLst/>
          </a:prstGeom>
          <a:noFill/>
        </p:spPr>
        <p:txBody>
          <a:bodyPr wrap="square" rtlCol="0">
            <a:spAutoFit/>
          </a:bodyPr>
          <a:lstStyle/>
          <a:p>
            <a:r>
              <a:rPr lang="sv-SE" sz="900" dirty="0">
                <a:latin typeface="Arial Narrow" panose="020B0606020202030204" pitchFamily="34" charset="0"/>
              </a:rPr>
              <a:t>2019-01-30</a:t>
            </a:r>
          </a:p>
        </p:txBody>
      </p:sp>
      <p:sp>
        <p:nvSpPr>
          <p:cNvPr id="62" name="Rektangel med rundade hörn 61"/>
          <p:cNvSpPr/>
          <p:nvPr/>
        </p:nvSpPr>
        <p:spPr>
          <a:xfrm>
            <a:off x="3531787" y="4012789"/>
            <a:ext cx="2546516" cy="4299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Medicinsk teknik, MT-råd</a:t>
            </a:r>
          </a:p>
          <a:p>
            <a:pPr algn="ctr"/>
            <a:r>
              <a:rPr lang="sv-SE" sz="800" dirty="0">
                <a:latin typeface="Arial" panose="020B0604020202020204" pitchFamily="34" charset="0"/>
                <a:cs typeface="Arial" panose="020B0604020202020204" pitchFamily="34" charset="0"/>
              </a:rPr>
              <a:t>1 tjänsteperson från varje region</a:t>
            </a:r>
          </a:p>
        </p:txBody>
      </p:sp>
      <p:sp>
        <p:nvSpPr>
          <p:cNvPr id="63" name="Rektangel med rundade hörn 62"/>
          <p:cNvSpPr/>
          <p:nvPr/>
        </p:nvSpPr>
        <p:spPr>
          <a:xfrm>
            <a:off x="3526021" y="4969834"/>
            <a:ext cx="2534434" cy="58643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00" b="1" dirty="0">
                <a:latin typeface="Arial" panose="020B0604020202020204" pitchFamily="34" charset="0"/>
                <a:cs typeface="Arial" panose="020B0604020202020204" pitchFamily="34" charset="0"/>
              </a:rPr>
              <a:t>Råd för vård och omsorg i glesbygd</a:t>
            </a:r>
          </a:p>
          <a:p>
            <a:pPr algn="ctr"/>
            <a:r>
              <a:rPr lang="sv-SE" sz="800" dirty="0">
                <a:latin typeface="Arial" panose="020B0604020202020204" pitchFamily="34" charset="0"/>
                <a:cs typeface="Arial" panose="020B0604020202020204" pitchFamily="34" charset="0"/>
              </a:rPr>
              <a:t>1-2 tjänstepersoner från varje region</a:t>
            </a:r>
          </a:p>
        </p:txBody>
      </p:sp>
      <p:sp>
        <p:nvSpPr>
          <p:cNvPr id="13" name="Rectangle 2"/>
          <p:cNvSpPr>
            <a:spLocks noChangeArrowheads="1"/>
          </p:cNvSpPr>
          <p:nvPr/>
        </p:nvSpPr>
        <p:spPr bwMode="auto">
          <a:xfrm flipV="1">
            <a:off x="1972463" y="6240415"/>
            <a:ext cx="116326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4" name="Objekt 13"/>
          <p:cNvGraphicFramePr>
            <a:graphicFrameLocks noChangeAspect="1"/>
          </p:cNvGraphicFramePr>
          <p:nvPr>
            <p:extLst/>
          </p:nvPr>
        </p:nvGraphicFramePr>
        <p:xfrm>
          <a:off x="2904542" y="6210018"/>
          <a:ext cx="1279228" cy="346378"/>
        </p:xfrm>
        <a:graphic>
          <a:graphicData uri="http://schemas.openxmlformats.org/presentationml/2006/ole">
            <mc:AlternateContent xmlns:mc="http://schemas.openxmlformats.org/markup-compatibility/2006">
              <mc:Choice xmlns:v="urn:schemas-microsoft-com:vml" Requires="v">
                <p:oleObj spid="_x0000_s2109" name="Bitmappsbild" r:id="rId5" imgW="2362530" imgH="542857" progId="Paint.Picture">
                  <p:embed/>
                </p:oleObj>
              </mc:Choice>
              <mc:Fallback>
                <p:oleObj name="Bitmappsbild" r:id="rId5" imgW="2362530" imgH="542857" progId="Paint.Picture">
                  <p:embed/>
                  <p:pic>
                    <p:nvPicPr>
                      <p:cNvPr id="14" name="Objek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542" y="6210018"/>
                        <a:ext cx="1279228" cy="346378"/>
                      </a:xfrm>
                      <a:prstGeom prst="rect">
                        <a:avLst/>
                      </a:prstGeom>
                      <a:noFill/>
                    </p:spPr>
                  </p:pic>
                </p:oleObj>
              </mc:Fallback>
            </mc:AlternateContent>
          </a:graphicData>
        </a:graphic>
      </p:graphicFrame>
      <p:sp>
        <p:nvSpPr>
          <p:cNvPr id="81" name="Rektangel med rundade hörn 25">
            <a:extLst>
              <a:ext uri="{FF2B5EF4-FFF2-40B4-BE49-F238E27FC236}">
                <a16:creationId xmlns:a16="http://schemas.microsoft.com/office/drawing/2014/main" id="{69B03EBC-9D76-4BB4-97C5-F036A337A559}"/>
              </a:ext>
            </a:extLst>
          </p:cNvPr>
          <p:cNvSpPr/>
          <p:nvPr/>
        </p:nvSpPr>
        <p:spPr>
          <a:xfrm>
            <a:off x="3399021" y="2835451"/>
            <a:ext cx="1603223" cy="5481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Kunskapsstyrning </a:t>
            </a:r>
            <a:r>
              <a:rPr lang="sv-SE" sz="900">
                <a:latin typeface="Arial" panose="020B0604020202020204" pitchFamily="34" charset="0"/>
                <a:cs typeface="Arial" panose="020B0604020202020204" pitchFamily="34" charset="0"/>
              </a:rPr>
              <a:t>Processledare Samordnare</a:t>
            </a:r>
            <a:endParaRPr lang="sv-SE" sz="1051" dirty="0">
              <a:latin typeface="Arial" panose="020B0604020202020204" pitchFamily="34" charset="0"/>
              <a:cs typeface="Arial" panose="020B0604020202020204" pitchFamily="34" charset="0"/>
            </a:endParaRPr>
          </a:p>
        </p:txBody>
      </p:sp>
      <p:sp>
        <p:nvSpPr>
          <p:cNvPr id="83" name="Rektangel med rundade hörn 27">
            <a:extLst>
              <a:ext uri="{FF2B5EF4-FFF2-40B4-BE49-F238E27FC236}">
                <a16:creationId xmlns:a16="http://schemas.microsoft.com/office/drawing/2014/main" id="{F00F0CDD-E656-40D2-BE69-3FA48036F928}"/>
              </a:ext>
            </a:extLst>
          </p:cNvPr>
          <p:cNvSpPr/>
          <p:nvPr/>
        </p:nvSpPr>
        <p:spPr>
          <a:xfrm>
            <a:off x="7093645" y="2939915"/>
            <a:ext cx="1820214" cy="4729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Donationsverksamhet </a:t>
            </a:r>
            <a:r>
              <a:rPr lang="sv-SE" sz="900" b="1" dirty="0">
                <a:latin typeface="Arial" panose="020B0604020202020204" pitchFamily="34" charset="0"/>
                <a:cs typeface="Arial" panose="020B0604020202020204" pitchFamily="34" charset="0"/>
              </a:rPr>
              <a:t>Sjukvårdsregionalt donationsansvariga</a:t>
            </a:r>
            <a:endParaRPr lang="sv-SE" sz="1051" b="1" dirty="0">
              <a:latin typeface="Arial" panose="020B0604020202020204" pitchFamily="34" charset="0"/>
              <a:cs typeface="Arial" panose="020B0604020202020204" pitchFamily="34" charset="0"/>
            </a:endParaRPr>
          </a:p>
        </p:txBody>
      </p:sp>
      <p:sp>
        <p:nvSpPr>
          <p:cNvPr id="85" name="Rektangel med rundade hörn 26">
            <a:extLst>
              <a:ext uri="{FF2B5EF4-FFF2-40B4-BE49-F238E27FC236}">
                <a16:creationId xmlns:a16="http://schemas.microsoft.com/office/drawing/2014/main" id="{F07EE80E-08F3-4407-BCEE-9BC03CCC5281}"/>
              </a:ext>
            </a:extLst>
          </p:cNvPr>
          <p:cNvSpPr/>
          <p:nvPr/>
        </p:nvSpPr>
        <p:spPr>
          <a:xfrm>
            <a:off x="5117300" y="3083115"/>
            <a:ext cx="1820214" cy="5493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v-SE" sz="1051" b="1" dirty="0">
                <a:latin typeface="Arial" panose="020B0604020202020204" pitchFamily="34" charset="0"/>
                <a:cs typeface="Arial" panose="020B0604020202020204" pitchFamily="34" charset="0"/>
              </a:rPr>
              <a:t>BG kunskapsstyrning</a:t>
            </a:r>
          </a:p>
          <a:p>
            <a:pPr algn="ctr"/>
            <a:r>
              <a:rPr lang="sv-SE" sz="800" dirty="0">
                <a:latin typeface="Arial" panose="020B0604020202020204" pitchFamily="34" charset="0"/>
                <a:cs typeface="Arial" panose="020B0604020202020204" pitchFamily="34" charset="0"/>
              </a:rPr>
              <a:t> </a:t>
            </a:r>
            <a:r>
              <a:rPr lang="sv-SE" sz="900" dirty="0">
                <a:latin typeface="Arial" panose="020B0604020202020204" pitchFamily="34" charset="0"/>
                <a:cs typeface="Arial" panose="020B0604020202020204" pitchFamily="34" charset="0"/>
              </a:rPr>
              <a:t>2 tjänsteperson från varje region </a:t>
            </a:r>
          </a:p>
          <a:p>
            <a:pPr algn="ctr"/>
            <a:r>
              <a:rPr lang="sv-SE" sz="900" dirty="0">
                <a:latin typeface="Arial" panose="020B0604020202020204" pitchFamily="34" charset="0"/>
                <a:cs typeface="Arial" panose="020B0604020202020204" pitchFamily="34" charset="0"/>
              </a:rPr>
              <a:t>och förbundsdirektör</a:t>
            </a:r>
          </a:p>
        </p:txBody>
      </p:sp>
      <p:pic>
        <p:nvPicPr>
          <p:cNvPr id="87" name="Bildobjekt 5">
            <a:extLst>
              <a:ext uri="{FF2B5EF4-FFF2-40B4-BE49-F238E27FC236}">
                <a16:creationId xmlns:a16="http://schemas.microsoft.com/office/drawing/2014/main" id="{610D740D-DC67-47CF-9B16-366B95C524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161" y="6010641"/>
            <a:ext cx="476250" cy="657225"/>
          </a:xfrm>
          <a:prstGeom prst="rect">
            <a:avLst/>
          </a:prstGeom>
          <a:solidFill>
            <a:schemeClr val="accent3">
              <a:lumMod val="60000"/>
              <a:lumOff val="40000"/>
            </a:schemeClr>
          </a:solidFill>
          <a:ln>
            <a:noFill/>
          </a:ln>
        </p:spPr>
      </p:pic>
      <p:pic>
        <p:nvPicPr>
          <p:cNvPr id="88" name="Bildobjekt 8">
            <a:extLst>
              <a:ext uri="{FF2B5EF4-FFF2-40B4-BE49-F238E27FC236}">
                <a16:creationId xmlns:a16="http://schemas.microsoft.com/office/drawing/2014/main" id="{88FF70A9-4247-4F97-B18C-67B7A29225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5819" y="6254619"/>
            <a:ext cx="11144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01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1EFAA0-8B91-418B-83F0-6D5718764B92}"/>
              </a:ext>
            </a:extLst>
          </p:cNvPr>
          <p:cNvSpPr>
            <a:spLocks noGrp="1"/>
          </p:cNvSpPr>
          <p:nvPr>
            <p:ph type="title"/>
          </p:nvPr>
        </p:nvSpPr>
        <p:spPr>
          <a:xfrm>
            <a:off x="1136427" y="285751"/>
            <a:ext cx="7902797" cy="1466850"/>
          </a:xfrm>
        </p:spPr>
        <p:txBody>
          <a:bodyPr>
            <a:normAutofit/>
          </a:bodyPr>
          <a:lstStyle/>
          <a:p>
            <a:r>
              <a:rPr lang="sv-SE" altLang="sv-SE" sz="2400" b="1" i="1" dirty="0"/>
              <a:t>Förbundsdirektionen 2019-2022,  12 ledamöter och 12 ersättare</a:t>
            </a:r>
            <a:br>
              <a:rPr lang="sv-SE" altLang="sv-SE" sz="800" b="1" i="1" dirty="0"/>
            </a:br>
            <a:endParaRPr lang="sv-SE" dirty="0"/>
          </a:p>
        </p:txBody>
      </p:sp>
      <p:sp>
        <p:nvSpPr>
          <p:cNvPr id="6146" name="Rectangle 2"/>
          <p:cNvSpPr>
            <a:spLocks noGrp="1" noChangeArrowheads="1"/>
          </p:cNvSpPr>
          <p:nvPr>
            <p:ph idx="1"/>
          </p:nvPr>
        </p:nvSpPr>
        <p:spPr>
          <a:xfrm>
            <a:off x="1324708" y="1582615"/>
            <a:ext cx="6454264" cy="4647821"/>
          </a:xfrm>
        </p:spPr>
        <p:txBody>
          <a:bodyPr anchor="ctr">
            <a:normAutofit fontScale="25000" lnSpcReduction="20000"/>
          </a:bodyPr>
          <a:lstStyle/>
          <a:p>
            <a:pPr marL="0" indent="0">
              <a:lnSpc>
                <a:spcPct val="70000"/>
              </a:lnSpc>
              <a:buNone/>
            </a:pPr>
            <a:r>
              <a:rPr lang="sv-SE" altLang="sv-SE" sz="6400" b="1" i="1" dirty="0"/>
              <a:t>Västernorrland</a:t>
            </a:r>
          </a:p>
          <a:p>
            <a:pPr marL="0" indent="0">
              <a:lnSpc>
                <a:spcPct val="70000"/>
              </a:lnSpc>
              <a:buNone/>
            </a:pPr>
            <a:r>
              <a:rPr lang="sv-SE" altLang="sv-SE" sz="6400" i="1" dirty="0"/>
              <a:t>Ledamöter</a:t>
            </a:r>
            <a:endParaRPr lang="sv-SE" altLang="sv-SE" sz="6400" dirty="0"/>
          </a:p>
          <a:p>
            <a:pPr marL="0" indent="0">
              <a:lnSpc>
                <a:spcPct val="70000"/>
              </a:lnSpc>
              <a:buNone/>
            </a:pPr>
            <a:r>
              <a:rPr lang="sv-SE" altLang="sv-SE" sz="6400" dirty="0"/>
              <a:t>Glenn Nordlund, (s) </a:t>
            </a:r>
          </a:p>
          <a:p>
            <a:pPr marL="0" indent="0">
              <a:lnSpc>
                <a:spcPct val="70000"/>
              </a:lnSpc>
              <a:buNone/>
            </a:pPr>
            <a:r>
              <a:rPr lang="sv-SE" altLang="sv-SE" sz="6400" dirty="0"/>
              <a:t>Lena Asplund, (m) </a:t>
            </a:r>
          </a:p>
          <a:p>
            <a:pPr marL="0" indent="0">
              <a:lnSpc>
                <a:spcPct val="70000"/>
              </a:lnSpc>
              <a:buNone/>
            </a:pPr>
            <a:r>
              <a:rPr lang="sv-SE" altLang="sv-SE" sz="6400" dirty="0"/>
              <a:t>Jonny Lundin, (c)</a:t>
            </a:r>
          </a:p>
          <a:p>
            <a:pPr marL="0" indent="0">
              <a:lnSpc>
                <a:spcPct val="70000"/>
              </a:lnSpc>
              <a:buNone/>
            </a:pPr>
            <a:r>
              <a:rPr lang="sv-SE" altLang="sv-SE" sz="6400" i="1" dirty="0"/>
              <a:t>Ersättare</a:t>
            </a:r>
          </a:p>
          <a:p>
            <a:pPr marL="0" indent="0">
              <a:lnSpc>
                <a:spcPct val="70000"/>
              </a:lnSpc>
              <a:buNone/>
            </a:pPr>
            <a:r>
              <a:rPr lang="sv-SE" altLang="sv-SE" sz="6400" dirty="0"/>
              <a:t>Sara Nylund, (s)</a:t>
            </a:r>
          </a:p>
          <a:p>
            <a:pPr marL="0" indent="0">
              <a:lnSpc>
                <a:spcPct val="70000"/>
              </a:lnSpc>
              <a:buNone/>
            </a:pPr>
            <a:r>
              <a:rPr lang="sv-SE" altLang="sv-SE" sz="6400" dirty="0"/>
              <a:t>Ingeborg Wiksten, (L)</a:t>
            </a:r>
          </a:p>
          <a:p>
            <a:pPr marL="0" indent="0">
              <a:lnSpc>
                <a:spcPct val="70000"/>
              </a:lnSpc>
              <a:buNone/>
            </a:pPr>
            <a:r>
              <a:rPr lang="sv-SE" altLang="sv-SE" sz="6400" dirty="0"/>
              <a:t>Pia Lundin, (SJVP)</a:t>
            </a:r>
          </a:p>
          <a:p>
            <a:pPr marL="0" indent="0">
              <a:buNone/>
            </a:pPr>
            <a:endParaRPr lang="sv-SE" altLang="sv-SE" sz="6400" dirty="0"/>
          </a:p>
          <a:p>
            <a:pPr marL="0" indent="0">
              <a:lnSpc>
                <a:spcPct val="70000"/>
              </a:lnSpc>
              <a:buNone/>
            </a:pPr>
            <a:r>
              <a:rPr lang="sv-SE" altLang="sv-SE" sz="6400" b="1" i="1" dirty="0"/>
              <a:t>Region Jämtland Härjedalen</a:t>
            </a:r>
          </a:p>
          <a:p>
            <a:pPr marL="0" indent="0">
              <a:lnSpc>
                <a:spcPct val="70000"/>
              </a:lnSpc>
              <a:buNone/>
            </a:pPr>
            <a:r>
              <a:rPr lang="sv-SE" altLang="sv-SE" sz="6400" i="1" dirty="0"/>
              <a:t>Ledamöter</a:t>
            </a:r>
          </a:p>
          <a:p>
            <a:pPr marL="0" indent="0">
              <a:lnSpc>
                <a:spcPct val="70000"/>
              </a:lnSpc>
              <a:buNone/>
            </a:pPr>
            <a:r>
              <a:rPr lang="sv-SE" altLang="sv-SE" sz="6400" dirty="0"/>
              <a:t>Mats Gärd, (c)</a:t>
            </a:r>
          </a:p>
          <a:p>
            <a:pPr marL="0" indent="0">
              <a:lnSpc>
                <a:spcPct val="70000"/>
              </a:lnSpc>
              <a:buNone/>
            </a:pPr>
            <a:r>
              <a:rPr lang="sv-SE" altLang="sv-SE" sz="6400" dirty="0"/>
              <a:t>Lennart Ledin, (L)</a:t>
            </a:r>
          </a:p>
          <a:p>
            <a:pPr marL="0" indent="0">
              <a:lnSpc>
                <a:spcPct val="70000"/>
              </a:lnSpc>
              <a:buNone/>
            </a:pPr>
            <a:r>
              <a:rPr lang="sv-SE" altLang="sv-SE" sz="6400" dirty="0"/>
              <a:t>Ann-Marie Johansson, (s)</a:t>
            </a:r>
          </a:p>
          <a:p>
            <a:pPr marL="0" indent="0">
              <a:lnSpc>
                <a:spcPct val="70000"/>
              </a:lnSpc>
              <a:buNone/>
            </a:pPr>
            <a:r>
              <a:rPr lang="sv-SE" altLang="sv-SE" sz="6400" i="1" dirty="0"/>
              <a:t>Ersättare</a:t>
            </a:r>
          </a:p>
          <a:p>
            <a:pPr marL="0" indent="0">
              <a:lnSpc>
                <a:spcPct val="70000"/>
              </a:lnSpc>
              <a:buNone/>
            </a:pPr>
            <a:r>
              <a:rPr lang="sv-SE" altLang="sv-SE" sz="6400" dirty="0"/>
              <a:t>Anton Nordqvist, (mp)</a:t>
            </a:r>
          </a:p>
          <a:p>
            <a:pPr marL="0" indent="0">
              <a:lnSpc>
                <a:spcPct val="70000"/>
              </a:lnSpc>
              <a:buNone/>
            </a:pPr>
            <a:r>
              <a:rPr lang="sv-SE" altLang="sv-SE" sz="6400" dirty="0"/>
              <a:t>Robert Hamberg, (m)</a:t>
            </a:r>
          </a:p>
          <a:p>
            <a:pPr marL="0" indent="0">
              <a:lnSpc>
                <a:spcPct val="70000"/>
              </a:lnSpc>
              <a:buNone/>
            </a:pPr>
            <a:r>
              <a:rPr lang="sv-SE" altLang="sv-SE" sz="6400" dirty="0"/>
              <a:t>Bengt Bergqvist, (s)</a:t>
            </a:r>
          </a:p>
          <a:p>
            <a:pPr marL="0" indent="0">
              <a:buNone/>
            </a:pPr>
            <a:endParaRPr lang="sv-SE" altLang="sv-SE" sz="600"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049C659E-2E9B-4C08-AFAC-EB0EEE557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614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143111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7142D03-35B1-4440-B9FD-0F6BEC02E064}"/>
              </a:ext>
            </a:extLst>
          </p:cNvPr>
          <p:cNvSpPr>
            <a:spLocks noGrp="1"/>
          </p:cNvSpPr>
          <p:nvPr>
            <p:ph type="title"/>
          </p:nvPr>
        </p:nvSpPr>
        <p:spPr>
          <a:xfrm>
            <a:off x="1136428" y="65088"/>
            <a:ext cx="8429016" cy="1064125"/>
          </a:xfrm>
        </p:spPr>
        <p:txBody>
          <a:bodyPr>
            <a:normAutofit/>
          </a:bodyPr>
          <a:lstStyle/>
          <a:p>
            <a:r>
              <a:rPr lang="sv-SE" altLang="sv-SE" sz="2200" b="1" i="1" dirty="0"/>
              <a:t>Förbundsdirektionen 2019-2022, 12 ledamöter och 12 ersättare</a:t>
            </a:r>
            <a:endParaRPr lang="sv-SE" sz="2200" dirty="0"/>
          </a:p>
        </p:txBody>
      </p:sp>
      <p:sp>
        <p:nvSpPr>
          <p:cNvPr id="7170" name="Rectangle 2"/>
          <p:cNvSpPr>
            <a:spLocks noGrp="1" noChangeArrowheads="1"/>
          </p:cNvSpPr>
          <p:nvPr>
            <p:ph idx="1"/>
          </p:nvPr>
        </p:nvSpPr>
        <p:spPr>
          <a:xfrm>
            <a:off x="1136429" y="1828800"/>
            <a:ext cx="6467867" cy="3899987"/>
          </a:xfrm>
        </p:spPr>
        <p:txBody>
          <a:bodyPr anchor="ctr">
            <a:noAutofit/>
          </a:bodyPr>
          <a:lstStyle/>
          <a:p>
            <a:pPr marL="0" indent="0">
              <a:buNone/>
            </a:pPr>
            <a:r>
              <a:rPr lang="sv-SE" altLang="sv-SE" sz="1600" b="1" i="1" dirty="0"/>
              <a:t>Västerbotten</a:t>
            </a:r>
          </a:p>
          <a:p>
            <a:pPr marL="0" indent="0">
              <a:lnSpc>
                <a:spcPct val="50000"/>
              </a:lnSpc>
              <a:buNone/>
            </a:pPr>
            <a:r>
              <a:rPr lang="sv-SE" altLang="sv-SE" sz="1600" i="1" dirty="0"/>
              <a:t>Ledamöter</a:t>
            </a:r>
          </a:p>
          <a:p>
            <a:pPr marL="0" indent="0">
              <a:lnSpc>
                <a:spcPct val="50000"/>
              </a:lnSpc>
              <a:buNone/>
            </a:pPr>
            <a:r>
              <a:rPr lang="sv-SE" altLang="sv-SE" sz="1600" dirty="0"/>
              <a:t>Peter Olofsson, (s)</a:t>
            </a:r>
          </a:p>
          <a:p>
            <a:pPr marL="0" indent="0">
              <a:lnSpc>
                <a:spcPct val="50000"/>
              </a:lnSpc>
              <a:buNone/>
            </a:pPr>
            <a:r>
              <a:rPr lang="sv-SE" altLang="sv-SE" sz="1600" dirty="0"/>
              <a:t>Anna-Lena Danielsson, (s)</a:t>
            </a:r>
          </a:p>
          <a:p>
            <a:pPr marL="0" indent="0">
              <a:lnSpc>
                <a:spcPct val="50000"/>
              </a:lnSpc>
              <a:buNone/>
            </a:pPr>
            <a:r>
              <a:rPr lang="sv-SE" altLang="sv-SE" sz="1600" dirty="0"/>
              <a:t>Nicklas Sandström, (m)</a:t>
            </a:r>
          </a:p>
          <a:p>
            <a:pPr marL="0" indent="0">
              <a:lnSpc>
                <a:spcPct val="50000"/>
              </a:lnSpc>
              <a:buNone/>
            </a:pPr>
            <a:r>
              <a:rPr lang="sv-SE" altLang="sv-SE" sz="1600" i="1" dirty="0"/>
              <a:t>Ersättare</a:t>
            </a:r>
          </a:p>
          <a:p>
            <a:pPr marL="0" indent="0">
              <a:lnSpc>
                <a:spcPct val="50000"/>
              </a:lnSpc>
              <a:buNone/>
            </a:pPr>
            <a:r>
              <a:rPr lang="sv-SE" altLang="sv-SE" sz="1600" dirty="0"/>
              <a:t>Harriet Hedlund, (s)</a:t>
            </a:r>
          </a:p>
          <a:p>
            <a:pPr marL="0" indent="0">
              <a:lnSpc>
                <a:spcPct val="50000"/>
              </a:lnSpc>
              <a:buNone/>
            </a:pPr>
            <a:r>
              <a:rPr lang="sv-SE" altLang="sv-SE" sz="1600" dirty="0"/>
              <a:t>Lise Lott Olsson, (v)</a:t>
            </a:r>
          </a:p>
          <a:p>
            <a:pPr marL="0" indent="0">
              <a:lnSpc>
                <a:spcPct val="50000"/>
              </a:lnSpc>
              <a:buNone/>
            </a:pPr>
            <a:r>
              <a:rPr lang="sv-SE" altLang="sv-SE" sz="1600" dirty="0"/>
              <a:t>Ewa-May Karlsson, (c)</a:t>
            </a:r>
          </a:p>
          <a:p>
            <a:pPr marL="0" indent="0">
              <a:buNone/>
            </a:pPr>
            <a:endParaRPr lang="sv-SE" altLang="sv-SE" sz="1600" b="1" i="1" dirty="0"/>
          </a:p>
          <a:p>
            <a:pPr marL="0" indent="0">
              <a:lnSpc>
                <a:spcPct val="50000"/>
              </a:lnSpc>
              <a:buNone/>
            </a:pPr>
            <a:r>
              <a:rPr lang="sv-SE" altLang="sv-SE" sz="1600" b="1" i="1" dirty="0"/>
              <a:t>Norrbotten</a:t>
            </a:r>
          </a:p>
          <a:p>
            <a:pPr marL="0" indent="0">
              <a:lnSpc>
                <a:spcPct val="50000"/>
              </a:lnSpc>
              <a:buNone/>
            </a:pPr>
            <a:r>
              <a:rPr lang="sv-SE" altLang="sv-SE" sz="1600" i="1" dirty="0"/>
              <a:t>Ledamöter</a:t>
            </a:r>
          </a:p>
          <a:p>
            <a:pPr marL="0" indent="0">
              <a:lnSpc>
                <a:spcPct val="50000"/>
              </a:lnSpc>
              <a:buNone/>
            </a:pPr>
            <a:r>
              <a:rPr lang="sv-SE" altLang="sv-SE" sz="1600" dirty="0"/>
              <a:t>Kenneth </a:t>
            </a:r>
            <a:r>
              <a:rPr lang="sv-SE" altLang="sv-SE" sz="1600" dirty="0" err="1"/>
              <a:t>Backgård</a:t>
            </a:r>
            <a:r>
              <a:rPr lang="sv-SE" altLang="sv-SE" sz="1600" dirty="0"/>
              <a:t>, (SJVP)</a:t>
            </a:r>
          </a:p>
          <a:p>
            <a:pPr marL="0" indent="0">
              <a:lnSpc>
                <a:spcPct val="50000"/>
              </a:lnSpc>
              <a:buNone/>
            </a:pPr>
            <a:r>
              <a:rPr lang="sv-SE" altLang="sv-SE" sz="1600" dirty="0"/>
              <a:t>Linda Frohm, (m)</a:t>
            </a:r>
          </a:p>
          <a:p>
            <a:pPr marL="0" indent="0">
              <a:lnSpc>
                <a:spcPct val="50000"/>
              </a:lnSpc>
              <a:buNone/>
            </a:pPr>
            <a:r>
              <a:rPr lang="sv-SE" altLang="sv-SE" sz="1600" dirty="0"/>
              <a:t>Anders Öberg, (s)</a:t>
            </a:r>
          </a:p>
          <a:p>
            <a:pPr marL="0" indent="0">
              <a:lnSpc>
                <a:spcPct val="50000"/>
              </a:lnSpc>
              <a:buNone/>
            </a:pPr>
            <a:r>
              <a:rPr lang="sv-SE" altLang="sv-SE" sz="1600" i="1" dirty="0"/>
              <a:t>Ersättare</a:t>
            </a:r>
          </a:p>
          <a:p>
            <a:pPr marL="0" indent="0">
              <a:lnSpc>
                <a:spcPct val="50000"/>
              </a:lnSpc>
              <a:buNone/>
            </a:pPr>
            <a:r>
              <a:rPr lang="sv-SE" altLang="sv-SE" sz="1600" dirty="0"/>
              <a:t>Dan </a:t>
            </a:r>
            <a:r>
              <a:rPr lang="sv-SE" altLang="sv-SE" sz="1600" dirty="0" err="1"/>
              <a:t>Ankarholm</a:t>
            </a:r>
            <a:r>
              <a:rPr lang="sv-SE" altLang="sv-SE" sz="1600" dirty="0"/>
              <a:t>, (</a:t>
            </a:r>
            <a:r>
              <a:rPr lang="sv-SE" altLang="sv-SE" sz="1600" dirty="0" err="1"/>
              <a:t>sjvp</a:t>
            </a:r>
            <a:r>
              <a:rPr lang="sv-SE" altLang="sv-SE" sz="1600" dirty="0"/>
              <a:t>)</a:t>
            </a:r>
          </a:p>
          <a:p>
            <a:pPr marL="0" indent="0">
              <a:lnSpc>
                <a:spcPct val="50000"/>
              </a:lnSpc>
              <a:buNone/>
            </a:pPr>
            <a:r>
              <a:rPr lang="sv-SE" altLang="sv-SE" sz="1600" dirty="0"/>
              <a:t>Monika Hedström, (m)</a:t>
            </a:r>
          </a:p>
          <a:p>
            <a:pPr marL="0" indent="0">
              <a:lnSpc>
                <a:spcPct val="50000"/>
              </a:lnSpc>
              <a:buNone/>
            </a:pPr>
            <a:r>
              <a:rPr lang="sv-SE" altLang="sv-SE" sz="1600" dirty="0"/>
              <a:t>Elisabeth Lindberg, (s)</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78FFDCFB-4FBD-4807-AF4C-C1CF7075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7171"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63056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5F272-4D63-4F9C-A00F-1BE23D470700}"/>
              </a:ext>
            </a:extLst>
          </p:cNvPr>
          <p:cNvSpPr>
            <a:spLocks noGrp="1"/>
          </p:cNvSpPr>
          <p:nvPr>
            <p:ph type="title"/>
          </p:nvPr>
        </p:nvSpPr>
        <p:spPr>
          <a:xfrm>
            <a:off x="585283" y="402096"/>
            <a:ext cx="7474172" cy="1325563"/>
          </a:xfrm>
        </p:spPr>
        <p:txBody>
          <a:bodyPr>
            <a:normAutofit/>
          </a:bodyPr>
          <a:lstStyle/>
          <a:p>
            <a:r>
              <a:rPr lang="sv-SE" altLang="sv-SE" dirty="0"/>
              <a:t>Förbundsordningen</a:t>
            </a:r>
            <a:br>
              <a:rPr lang="sv-SE" altLang="sv-SE" dirty="0"/>
            </a:br>
            <a:endParaRPr lang="sv-SE" dirty="0"/>
          </a:p>
        </p:txBody>
      </p:sp>
      <p:sp>
        <p:nvSpPr>
          <p:cNvPr id="3" name="Platshållare för innehåll 2">
            <a:extLst>
              <a:ext uri="{FF2B5EF4-FFF2-40B4-BE49-F238E27FC236}">
                <a16:creationId xmlns:a16="http://schemas.microsoft.com/office/drawing/2014/main" id="{72C00844-1CB8-4EC7-A4E9-89577070EFBB}"/>
              </a:ext>
            </a:extLst>
          </p:cNvPr>
          <p:cNvSpPr>
            <a:spLocks noGrp="1"/>
          </p:cNvSpPr>
          <p:nvPr>
            <p:ph idx="1"/>
          </p:nvPr>
        </p:nvSpPr>
        <p:spPr>
          <a:xfrm>
            <a:off x="793240" y="1171075"/>
            <a:ext cx="7757491" cy="5686925"/>
          </a:xfrm>
        </p:spPr>
        <p:txBody>
          <a:bodyPr anchor="ctr">
            <a:normAutofit/>
          </a:bodyPr>
          <a:lstStyle/>
          <a:p>
            <a:pPr>
              <a:buNone/>
            </a:pPr>
            <a:endParaRPr lang="sv-SE" altLang="sv-SE" sz="1500" dirty="0"/>
          </a:p>
          <a:p>
            <a:pPr>
              <a:buNone/>
            </a:pPr>
            <a:endParaRPr lang="sv-SE" altLang="sv-SE" sz="1500" dirty="0"/>
          </a:p>
          <a:p>
            <a:pPr>
              <a:buNone/>
            </a:pPr>
            <a:r>
              <a:rPr lang="sv-SE" altLang="sv-SE" sz="2000" b="1" dirty="0"/>
              <a:t>Regionförbundet ska vara samverkansorgan i norra sjukvårdsregionen för medlemsregionerna i syfte  att; </a:t>
            </a:r>
          </a:p>
          <a:p>
            <a:pPr>
              <a:buNone/>
            </a:pPr>
            <a:endParaRPr lang="sv-SE" altLang="sv-SE" sz="2000" dirty="0"/>
          </a:p>
          <a:p>
            <a:r>
              <a:rPr lang="sv-SE" altLang="sv-SE" sz="2000" dirty="0"/>
              <a:t>Tillvarata och utveckla gemensamma intressen inom hälso- och sjukvård, utbildning och forskning </a:t>
            </a:r>
          </a:p>
          <a:p>
            <a:r>
              <a:rPr lang="sv-SE" altLang="sv-SE" sz="2000" dirty="0"/>
              <a:t>Ha ett gemensamt ansvar för beställning, planering och samordning av regionsjukvård, utbildning och forskning utifrån ett behovs- och befolkningsperspektiv. </a:t>
            </a:r>
          </a:p>
          <a:p>
            <a:r>
              <a:rPr lang="sv-SE" altLang="sv-SE" sz="2000" dirty="0">
                <a:latin typeface="Calibri" panose="020F0502020204030204" pitchFamily="34" charset="0"/>
                <a:cs typeface="Calibri" panose="020F0502020204030204" pitchFamily="34" charset="0"/>
              </a:rPr>
              <a:t>Utveckla regionala vårdprogram där så behövs</a:t>
            </a:r>
          </a:p>
          <a:p>
            <a:r>
              <a:rPr lang="sv-SE" altLang="sv-SE" sz="2000" dirty="0">
                <a:latin typeface="Calibri" panose="020F0502020204030204" pitchFamily="34" charset="0"/>
                <a:cs typeface="Calibri" panose="020F0502020204030204" pitchFamily="34" charset="0"/>
              </a:rPr>
              <a:t>Identifiera områden/medicinska fält som kan föras ut till övriga sjukhus i sjukvårdsregionen</a:t>
            </a:r>
          </a:p>
          <a:p>
            <a:r>
              <a:rPr lang="sv-SE" altLang="sv-SE" sz="2000" dirty="0">
                <a:latin typeface="Calibri" panose="020F0502020204030204" pitchFamily="34" charset="0"/>
                <a:cs typeface="Calibri" panose="020F0502020204030204" pitchFamily="34" charset="0"/>
              </a:rPr>
              <a:t>Identifiera områden där behandling kan tas hem till sjukvårdsregionen från andra regionsjukhus</a:t>
            </a:r>
          </a:p>
          <a:p>
            <a:endParaRPr lang="sv-SE" altLang="sv-SE" sz="2000" dirty="0">
              <a:latin typeface="Calibri" panose="020F0502020204030204" pitchFamily="34" charset="0"/>
              <a:cs typeface="Calibri" panose="020F0502020204030204" pitchFamily="34" charset="0"/>
            </a:endParaRPr>
          </a:p>
          <a:p>
            <a:endParaRPr lang="sv-SE" altLang="sv-SE" sz="2000" dirty="0">
              <a:latin typeface="Calibri" panose="020F0502020204030204" pitchFamily="34" charset="0"/>
              <a:cs typeface="Calibri" panose="020F0502020204030204" pitchFamily="34" charset="0"/>
            </a:endParaRPr>
          </a:p>
          <a:p>
            <a:endParaRPr lang="sv-SE" altLang="sv-SE" sz="2000" dirty="0"/>
          </a:p>
          <a:p>
            <a:endParaRPr lang="sv-SE" altLang="sv-SE" sz="15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1EC801FD-495F-4BF8-B63B-9DB5C2498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82663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AD7FC-135C-4AD8-8D75-DA85C8923278}"/>
              </a:ext>
            </a:extLst>
          </p:cNvPr>
          <p:cNvSpPr>
            <a:spLocks noGrp="1"/>
          </p:cNvSpPr>
          <p:nvPr>
            <p:ph type="title"/>
          </p:nvPr>
        </p:nvSpPr>
        <p:spPr>
          <a:xfrm>
            <a:off x="272132" y="217889"/>
            <a:ext cx="7474171" cy="1387642"/>
          </a:xfrm>
        </p:spPr>
        <p:txBody>
          <a:bodyPr>
            <a:normAutofit/>
          </a:bodyPr>
          <a:lstStyle/>
          <a:p>
            <a:r>
              <a:rPr lang="sv-SE" altLang="sv-SE" dirty="0"/>
              <a:t>Förbundsordningen</a:t>
            </a:r>
            <a:endParaRPr lang="sv-SE" dirty="0"/>
          </a:p>
        </p:txBody>
      </p:sp>
      <p:sp>
        <p:nvSpPr>
          <p:cNvPr id="9218" name="Rectangle 3"/>
          <p:cNvSpPr>
            <a:spLocks noGrp="1" noChangeArrowheads="1"/>
          </p:cNvSpPr>
          <p:nvPr>
            <p:ph idx="1"/>
          </p:nvPr>
        </p:nvSpPr>
        <p:spPr>
          <a:xfrm>
            <a:off x="773559" y="1425742"/>
            <a:ext cx="7991528" cy="5149514"/>
          </a:xfrm>
        </p:spPr>
        <p:txBody>
          <a:bodyPr anchor="ctr">
            <a:normAutofit/>
          </a:bodyPr>
          <a:lstStyle/>
          <a:p>
            <a:r>
              <a:rPr lang="sv-SE" altLang="sv-SE" sz="2000" dirty="0">
                <a:latin typeface="Calibri" panose="020F0502020204030204" pitchFamily="34" charset="0"/>
                <a:cs typeface="Calibri" panose="020F0502020204030204" pitchFamily="34" charset="0"/>
              </a:rPr>
              <a:t>Tillse att remittering sker till de överenskomna utförarna.</a:t>
            </a:r>
          </a:p>
          <a:p>
            <a:r>
              <a:rPr lang="sv-SE" altLang="sv-SE" sz="2000" dirty="0">
                <a:latin typeface="Calibri" panose="020F0502020204030204" pitchFamily="34" charset="0"/>
                <a:cs typeface="Calibri" panose="020F0502020204030204" pitchFamily="34" charset="0"/>
              </a:rPr>
              <a:t>Utvärdera föregående års produktion utifrån utförare, produkter, kvalitet, ersättningsnivåer och volymer. </a:t>
            </a:r>
          </a:p>
          <a:p>
            <a:pPr lvl="1"/>
            <a:r>
              <a:rPr lang="sv-SE" altLang="sv-SE" sz="2000" dirty="0">
                <a:latin typeface="Calibri" panose="020F0502020204030204" pitchFamily="34" charset="0"/>
                <a:cs typeface="Calibri" panose="020F0502020204030204" pitchFamily="34" charset="0"/>
              </a:rPr>
              <a:t>Gäller även övriga universitetssjukhus som vi köper vård av</a:t>
            </a:r>
          </a:p>
          <a:p>
            <a:r>
              <a:rPr lang="sv-SE" altLang="sv-SE" sz="2000" dirty="0">
                <a:latin typeface="Calibri" panose="020F0502020204030204" pitchFamily="34" charset="0"/>
                <a:cs typeface="Calibri" panose="020F0502020204030204" pitchFamily="34" charset="0"/>
              </a:rPr>
              <a:t>Utvärdera och besluta om nya produkter/medicinska metoder. </a:t>
            </a:r>
          </a:p>
          <a:p>
            <a:r>
              <a:rPr lang="sv-SE" altLang="sv-SE" sz="2000" dirty="0">
                <a:latin typeface="Calibri" panose="020F0502020204030204" pitchFamily="34" charset="0"/>
                <a:cs typeface="Calibri" panose="020F0502020204030204" pitchFamily="34" charset="0"/>
              </a:rPr>
              <a:t>Värdera vissa investeringar på kort och lång sikt. Lämna rekommendationer till regionsjukvården.</a:t>
            </a:r>
          </a:p>
          <a:p>
            <a:r>
              <a:rPr lang="sv-SE" altLang="sv-SE" sz="2000" dirty="0">
                <a:latin typeface="Calibri" panose="020F0502020204030204" pitchFamily="34" charset="0"/>
                <a:cs typeface="Calibri" panose="020F0502020204030204" pitchFamily="34" charset="0"/>
              </a:rPr>
              <a:t>Utöva den politiska ledningen av Regionalt Cancercentrum</a:t>
            </a:r>
          </a:p>
          <a:p>
            <a:r>
              <a:rPr lang="sv-SE" altLang="sv-SE" sz="2000" dirty="0">
                <a:latin typeface="Calibri" panose="020F0502020204030204" pitchFamily="34" charset="0"/>
                <a:cs typeface="Calibri" panose="020F0502020204030204" pitchFamily="34" charset="0"/>
              </a:rPr>
              <a:t>Förbundsordningen ska omarbetas under 2019 enlig uppdrag från förbundsdirektionen</a:t>
            </a:r>
          </a:p>
          <a:p>
            <a:pPr marL="0" indent="0">
              <a:buNone/>
            </a:pPr>
            <a:endParaRPr lang="sv-SE" altLang="sv-SE" sz="2000" dirty="0">
              <a:latin typeface="Calibri" panose="020F0502020204030204" pitchFamily="34" charset="0"/>
              <a:cs typeface="Calibri" panose="020F0502020204030204" pitchFamily="34" charset="0"/>
            </a:endParaRPr>
          </a:p>
          <a:p>
            <a:pPr marL="0" indent="0" eaLnBrk="1" hangingPunct="1">
              <a:buNone/>
            </a:pPr>
            <a:endParaRPr lang="sv-SE" altLang="sv-SE" sz="2000" dirty="0">
              <a:latin typeface="Times New Roman" panose="02020603050405020304" pitchFamily="18" charset="0"/>
            </a:endParaRPr>
          </a:p>
        </p:txBody>
      </p:sp>
      <p:sp>
        <p:nvSpPr>
          <p:cNvPr id="71"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1F47733C-AE4D-4CED-B7E8-4C6422442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2110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down)">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wipe(down)">
                                      <p:cBhvr>
                                        <p:cTn id="12" dur="500"/>
                                        <p:tgtEl>
                                          <p:spTgt spid="921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wipe(down)">
                                      <p:cBhvr>
                                        <p:cTn id="15" dur="500"/>
                                        <p:tgtEl>
                                          <p:spTgt spid="92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218">
                                            <p:txEl>
                                              <p:pRg st="3" end="3"/>
                                            </p:txEl>
                                          </p:spTgt>
                                        </p:tgtEl>
                                        <p:attrNameLst>
                                          <p:attrName>style.visibility</p:attrName>
                                        </p:attrNameLst>
                                      </p:cBhvr>
                                      <p:to>
                                        <p:strVal val="visible"/>
                                      </p:to>
                                    </p:set>
                                    <p:animEffect transition="in" filter="wipe(down)">
                                      <p:cBhvr>
                                        <p:cTn id="20" dur="500"/>
                                        <p:tgtEl>
                                          <p:spTgt spid="92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18">
                                            <p:txEl>
                                              <p:pRg st="4" end="4"/>
                                            </p:txEl>
                                          </p:spTgt>
                                        </p:tgtEl>
                                        <p:attrNameLst>
                                          <p:attrName>style.visibility</p:attrName>
                                        </p:attrNameLst>
                                      </p:cBhvr>
                                      <p:to>
                                        <p:strVal val="visible"/>
                                      </p:to>
                                    </p:set>
                                    <p:animEffect transition="in" filter="wipe(down)">
                                      <p:cBhvr>
                                        <p:cTn id="25" dur="500"/>
                                        <p:tgtEl>
                                          <p:spTgt spid="921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218">
                                            <p:txEl>
                                              <p:pRg st="5" end="5"/>
                                            </p:txEl>
                                          </p:spTgt>
                                        </p:tgtEl>
                                        <p:attrNameLst>
                                          <p:attrName>style.visibility</p:attrName>
                                        </p:attrNameLst>
                                      </p:cBhvr>
                                      <p:to>
                                        <p:strVal val="visible"/>
                                      </p:to>
                                    </p:set>
                                    <p:animEffect transition="in" filter="wipe(down)">
                                      <p:cBhvr>
                                        <p:cTn id="30" dur="500"/>
                                        <p:tgtEl>
                                          <p:spTgt spid="921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218">
                                            <p:txEl>
                                              <p:pRg st="6" end="6"/>
                                            </p:txEl>
                                          </p:spTgt>
                                        </p:tgtEl>
                                        <p:attrNameLst>
                                          <p:attrName>style.visibility</p:attrName>
                                        </p:attrNameLst>
                                      </p:cBhvr>
                                      <p:to>
                                        <p:strVal val="visible"/>
                                      </p:to>
                                    </p:set>
                                    <p:animEffect transition="in" filter="wipe(down)">
                                      <p:cBhvr>
                                        <p:cTn id="35" dur="500"/>
                                        <p:tgtEl>
                                          <p:spTgt spid="9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49797B-853B-4DAA-AAB1-45B6142FE7D9}"/>
              </a:ext>
            </a:extLst>
          </p:cNvPr>
          <p:cNvSpPr>
            <a:spLocks noGrp="1"/>
          </p:cNvSpPr>
          <p:nvPr>
            <p:ph type="title"/>
          </p:nvPr>
        </p:nvSpPr>
        <p:spPr>
          <a:xfrm>
            <a:off x="1136427" y="627564"/>
            <a:ext cx="7694751" cy="1325563"/>
          </a:xfrm>
        </p:spPr>
        <p:txBody>
          <a:bodyPr>
            <a:normAutofit/>
          </a:bodyPr>
          <a:lstStyle/>
          <a:p>
            <a:r>
              <a:rPr lang="sv-SE" sz="3200" b="1" dirty="0"/>
              <a:t>Kansliet</a:t>
            </a:r>
            <a:r>
              <a:rPr lang="sv-SE" sz="2800" dirty="0"/>
              <a:t> </a:t>
            </a:r>
            <a:r>
              <a:rPr lang="sv-SE" sz="2400" dirty="0">
                <a:latin typeface="+mn-lt"/>
              </a:rPr>
              <a:t>(l</a:t>
            </a:r>
            <a:r>
              <a:rPr lang="sv-SE" altLang="sv-SE" sz="2400" dirty="0">
                <a:latin typeface="+mn-lt"/>
              </a:rPr>
              <a:t>itet kansli med tjänsteköp för basadministration)</a:t>
            </a:r>
            <a:br>
              <a:rPr lang="sv-SE" altLang="sv-SE" sz="2400" dirty="0">
                <a:latin typeface="+mn-lt"/>
              </a:rPr>
            </a:br>
            <a:endParaRPr lang="sv-SE" sz="2800" dirty="0">
              <a:latin typeface="+mn-lt"/>
            </a:endParaRPr>
          </a:p>
        </p:txBody>
      </p:sp>
      <p:sp>
        <p:nvSpPr>
          <p:cNvPr id="12290" name="Rectangle 3"/>
          <p:cNvSpPr>
            <a:spLocks noGrp="1" noChangeArrowheads="1"/>
          </p:cNvSpPr>
          <p:nvPr>
            <p:ph idx="1"/>
          </p:nvPr>
        </p:nvSpPr>
        <p:spPr>
          <a:xfrm>
            <a:off x="1136429" y="2278173"/>
            <a:ext cx="6467867" cy="3450613"/>
          </a:xfrm>
        </p:spPr>
        <p:txBody>
          <a:bodyPr anchor="ctr">
            <a:normAutofit/>
          </a:bodyPr>
          <a:lstStyle/>
          <a:p>
            <a:pPr marL="0" indent="0">
              <a:buNone/>
            </a:pPr>
            <a:r>
              <a:rPr lang="sv-SE" altLang="sv-SE" sz="2200" dirty="0">
                <a:latin typeface="Calibri" panose="020F0502020204030204" pitchFamily="34" charset="0"/>
                <a:cs typeface="Calibri" panose="020F0502020204030204" pitchFamily="34" charset="0"/>
              </a:rPr>
              <a:t>För grunduppdraget;</a:t>
            </a:r>
          </a:p>
          <a:p>
            <a:r>
              <a:rPr lang="sv-SE" altLang="sv-SE" sz="2200" dirty="0">
                <a:latin typeface="Calibri" panose="020F0502020204030204" pitchFamily="34" charset="0"/>
                <a:cs typeface="Calibri" panose="020F0502020204030204" pitchFamily="34" charset="0"/>
              </a:rPr>
              <a:t>Förbundsdirektör</a:t>
            </a:r>
          </a:p>
          <a:p>
            <a:r>
              <a:rPr lang="sv-SE" altLang="sv-SE" sz="2200" dirty="0">
                <a:latin typeface="Calibri" panose="020F0502020204030204" pitchFamily="34" charset="0"/>
                <a:cs typeface="Calibri" panose="020F0502020204030204" pitchFamily="34" charset="0"/>
              </a:rPr>
              <a:t>Förbundsekonom</a:t>
            </a:r>
          </a:p>
          <a:p>
            <a:r>
              <a:rPr lang="sv-SE" altLang="sv-SE" sz="2200" dirty="0">
                <a:latin typeface="Calibri" panose="020F0502020204030204" pitchFamily="34" charset="0"/>
                <a:cs typeface="Calibri" panose="020F0502020204030204" pitchFamily="34" charset="0"/>
              </a:rPr>
              <a:t>Förbundssekreterare</a:t>
            </a:r>
          </a:p>
          <a:p>
            <a:pPr marL="0" indent="0">
              <a:buNone/>
            </a:pPr>
            <a:endParaRPr lang="sv-SE" altLang="sv-SE" sz="2200" dirty="0">
              <a:latin typeface="Calibri" panose="020F0502020204030204" pitchFamily="34" charset="0"/>
              <a:cs typeface="Calibri" panose="020F0502020204030204" pitchFamily="34" charset="0"/>
            </a:endParaRPr>
          </a:p>
          <a:p>
            <a:pPr eaLnBrk="1" hangingPunct="1">
              <a:buFontTx/>
              <a:buNone/>
            </a:pPr>
            <a:r>
              <a:rPr lang="sv-SE" altLang="sv-SE" sz="2200" dirty="0">
                <a:latin typeface="Calibri" panose="020F0502020204030204" pitchFamily="34" charset="0"/>
                <a:cs typeface="Calibri" panose="020F0502020204030204" pitchFamily="34" charset="0"/>
              </a:rPr>
              <a:t>För arbete med Kunskapsstyrning;</a:t>
            </a:r>
          </a:p>
          <a:p>
            <a:r>
              <a:rPr lang="sv-SE" altLang="sv-SE" sz="2200" dirty="0">
                <a:latin typeface="Calibri" panose="020F0502020204030204" pitchFamily="34" charset="0"/>
                <a:cs typeface="Calibri" panose="020F0502020204030204" pitchFamily="34" charset="0"/>
              </a:rPr>
              <a:t>0,5 samordnare</a:t>
            </a:r>
          </a:p>
          <a:p>
            <a:r>
              <a:rPr lang="sv-SE" altLang="sv-SE" sz="2200" dirty="0">
                <a:latin typeface="Calibri" panose="020F0502020204030204" pitchFamily="34" charset="0"/>
                <a:cs typeface="Calibri" panose="020F0502020204030204" pitchFamily="34" charset="0"/>
              </a:rPr>
              <a:t>2 processledare för nationella programområden</a:t>
            </a:r>
          </a:p>
          <a:p>
            <a:endParaRPr lang="sv-SE" altLang="sv-SE" sz="2200" dirty="0">
              <a:latin typeface="Times New Roman" panose="02020603050405020304" pitchFamily="18" charset="0"/>
            </a:endParaRPr>
          </a:p>
          <a:p>
            <a:pPr eaLnBrk="1" hangingPunct="1">
              <a:buFontTx/>
              <a:buNone/>
            </a:pPr>
            <a:endParaRPr lang="sv-SE" altLang="sv-SE" sz="2200" dirty="0">
              <a:latin typeface="Times New Roman" panose="02020603050405020304" pitchFamily="18" charset="0"/>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FADC9E06-D30E-4CB3-9C23-FF7152455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2291" name="Text Box 4"/>
          <p:cNvSpPr txBox="1">
            <a:spLocks noChangeArrowheads="1"/>
          </p:cNvSpPr>
          <p:nvPr/>
        </p:nvSpPr>
        <p:spPr bwMode="auto">
          <a:xfrm>
            <a:off x="1900238" y="207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55473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49797B-853B-4DAA-AAB1-45B6142FE7D9}"/>
              </a:ext>
            </a:extLst>
          </p:cNvPr>
          <p:cNvSpPr>
            <a:spLocks noGrp="1"/>
          </p:cNvSpPr>
          <p:nvPr>
            <p:ph type="title"/>
          </p:nvPr>
        </p:nvSpPr>
        <p:spPr>
          <a:xfrm>
            <a:off x="1136427" y="627564"/>
            <a:ext cx="7694751" cy="1325563"/>
          </a:xfrm>
        </p:spPr>
        <p:txBody>
          <a:bodyPr>
            <a:normAutofit/>
          </a:bodyPr>
          <a:lstStyle/>
          <a:p>
            <a:r>
              <a:rPr lang="sv-SE" sz="3200" b="1" dirty="0"/>
              <a:t>BIKUPA</a:t>
            </a:r>
            <a:br>
              <a:rPr lang="sv-SE" altLang="sv-SE" sz="2400" dirty="0">
                <a:latin typeface="+mn-lt"/>
              </a:rPr>
            </a:br>
            <a:endParaRPr lang="sv-SE" sz="2800" dirty="0">
              <a:latin typeface="+mn-lt"/>
            </a:endParaRPr>
          </a:p>
        </p:txBody>
      </p:sp>
      <p:sp>
        <p:nvSpPr>
          <p:cNvPr id="12290" name="Rectangle 3"/>
          <p:cNvSpPr>
            <a:spLocks noGrp="1" noChangeArrowheads="1"/>
          </p:cNvSpPr>
          <p:nvPr>
            <p:ph idx="1"/>
          </p:nvPr>
        </p:nvSpPr>
        <p:spPr>
          <a:xfrm>
            <a:off x="1136429" y="2278173"/>
            <a:ext cx="6467867" cy="3450613"/>
          </a:xfrm>
        </p:spPr>
        <p:txBody>
          <a:bodyPr anchor="ctr">
            <a:normAutofit/>
          </a:bodyPr>
          <a:lstStyle/>
          <a:p>
            <a:pPr marL="0" indent="0">
              <a:buNone/>
            </a:pPr>
            <a:r>
              <a:rPr lang="sv-SE" altLang="sv-SE" sz="2200" dirty="0">
                <a:latin typeface="Calibri" panose="020F0502020204030204" pitchFamily="34" charset="0"/>
                <a:cs typeface="Calibri" panose="020F0502020204030204" pitchFamily="34" charset="0"/>
              </a:rPr>
              <a:t>Reflexioner kring den utveckling som skett!</a:t>
            </a:r>
          </a:p>
          <a:p>
            <a:pPr marL="0" indent="0">
              <a:buNone/>
            </a:pPr>
            <a:endParaRPr lang="sv-SE" altLang="sv-SE" sz="2200" dirty="0">
              <a:latin typeface="Calibri" panose="020F0502020204030204" pitchFamily="34" charset="0"/>
              <a:cs typeface="Calibri" panose="020F0502020204030204" pitchFamily="34" charset="0"/>
            </a:endParaRPr>
          </a:p>
          <a:p>
            <a:pPr eaLnBrk="1" hangingPunct="1">
              <a:buFontTx/>
              <a:buNone/>
            </a:pPr>
            <a:r>
              <a:rPr lang="sv-SE" altLang="sv-SE" sz="2200" dirty="0">
                <a:latin typeface="Calibri" panose="020F0502020204030204" pitchFamily="34" charset="0"/>
                <a:cs typeface="Calibri" panose="020F0502020204030204" pitchFamily="34" charset="0"/>
              </a:rPr>
              <a:t>Frågor?</a:t>
            </a:r>
          </a:p>
          <a:p>
            <a:endParaRPr lang="sv-SE" altLang="sv-SE" sz="2200" dirty="0">
              <a:latin typeface="Times New Roman" panose="02020603050405020304" pitchFamily="18" charset="0"/>
            </a:endParaRPr>
          </a:p>
          <a:p>
            <a:pPr eaLnBrk="1" hangingPunct="1">
              <a:buFontTx/>
              <a:buNone/>
            </a:pPr>
            <a:endParaRPr lang="sv-SE" altLang="sv-SE" sz="2200" dirty="0">
              <a:latin typeface="Times New Roman" panose="02020603050405020304" pitchFamily="18" charset="0"/>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FADC9E06-D30E-4CB3-9C23-FF7152455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2291" name="Text Box 4"/>
          <p:cNvSpPr txBox="1">
            <a:spLocks noChangeArrowheads="1"/>
          </p:cNvSpPr>
          <p:nvPr/>
        </p:nvSpPr>
        <p:spPr bwMode="auto">
          <a:xfrm>
            <a:off x="1900238" y="207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92792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5776E8-01B6-41C1-8D0A-1DA6FE5FEDFD}"/>
              </a:ext>
            </a:extLst>
          </p:cNvPr>
          <p:cNvSpPr>
            <a:spLocks noGrp="1"/>
          </p:cNvSpPr>
          <p:nvPr>
            <p:ph type="title"/>
          </p:nvPr>
        </p:nvSpPr>
        <p:spPr>
          <a:xfrm>
            <a:off x="1136428" y="627564"/>
            <a:ext cx="7474172" cy="1325563"/>
          </a:xfrm>
        </p:spPr>
        <p:txBody>
          <a:bodyPr>
            <a:normAutofit/>
          </a:bodyPr>
          <a:lstStyle/>
          <a:p>
            <a:r>
              <a:rPr lang="sv-SE" dirty="0"/>
              <a:t>Vårt arbetssätt</a:t>
            </a:r>
          </a:p>
        </p:txBody>
      </p:sp>
      <p:sp>
        <p:nvSpPr>
          <p:cNvPr id="3" name="Platshållare för innehåll 2">
            <a:extLst>
              <a:ext uri="{FF2B5EF4-FFF2-40B4-BE49-F238E27FC236}">
                <a16:creationId xmlns:a16="http://schemas.microsoft.com/office/drawing/2014/main" id="{E443AD2A-6346-4FDB-8973-19B10936CD8F}"/>
              </a:ext>
            </a:extLst>
          </p:cNvPr>
          <p:cNvSpPr>
            <a:spLocks noGrp="1"/>
          </p:cNvSpPr>
          <p:nvPr>
            <p:ph idx="1"/>
          </p:nvPr>
        </p:nvSpPr>
        <p:spPr>
          <a:xfrm>
            <a:off x="1136429" y="2278173"/>
            <a:ext cx="6467867" cy="3450613"/>
          </a:xfrm>
        </p:spPr>
        <p:txBody>
          <a:bodyPr anchor="ctr">
            <a:normAutofit/>
          </a:bodyPr>
          <a:lstStyle/>
          <a:p>
            <a:pPr>
              <a:buNone/>
            </a:pPr>
            <a:r>
              <a:rPr lang="sv-SE" altLang="sv-SE" sz="2400" i="1">
                <a:latin typeface="Calibri" panose="020F0502020204030204" pitchFamily="34" charset="0"/>
                <a:cs typeface="Calibri" panose="020F0502020204030204" pitchFamily="34" charset="0"/>
              </a:rPr>
              <a:t>Kompetensgrupper skapar resultatet </a:t>
            </a:r>
          </a:p>
          <a:p>
            <a:pPr>
              <a:buNone/>
            </a:pPr>
            <a:r>
              <a:rPr lang="sv-SE" altLang="sv-SE" sz="2400" i="1">
                <a:latin typeface="Calibri" panose="020F0502020204030204" pitchFamily="34" charset="0"/>
                <a:cs typeface="Calibri" panose="020F0502020204030204" pitchFamily="34" charset="0"/>
              </a:rPr>
              <a:t>Förbundets bidrag – ta vara på initiativ, samordna och hålla processen igång.</a:t>
            </a:r>
          </a:p>
          <a:p>
            <a:pPr>
              <a:buNone/>
            </a:pPr>
            <a:endParaRPr lang="sv-SE" altLang="sv-SE" sz="2400">
              <a:latin typeface="Calibri" panose="020F0502020204030204" pitchFamily="34" charset="0"/>
              <a:cs typeface="Calibri" panose="020F0502020204030204" pitchFamily="34" charset="0"/>
            </a:endParaRPr>
          </a:p>
          <a:p>
            <a:pPr>
              <a:buNone/>
            </a:pPr>
            <a:r>
              <a:rPr lang="sv-SE" altLang="sv-SE" sz="2400">
                <a:latin typeface="Calibri" panose="020F0502020204030204" pitchFamily="34" charset="0"/>
                <a:cs typeface="Calibri" panose="020F0502020204030204" pitchFamily="34" charset="0"/>
              </a:rPr>
              <a:t>Framgångsfaktorer</a:t>
            </a:r>
          </a:p>
          <a:p>
            <a:pPr>
              <a:buNone/>
            </a:pPr>
            <a:r>
              <a:rPr lang="sv-SE" altLang="sv-SE" sz="2400">
                <a:latin typeface="Calibri" panose="020F0502020204030204" pitchFamily="34" charset="0"/>
                <a:cs typeface="Calibri" panose="020F0502020204030204" pitchFamily="34" charset="0"/>
              </a:rPr>
              <a:t>- medlemmarnas representanter i grupperingarna </a:t>
            </a:r>
          </a:p>
          <a:p>
            <a:pPr>
              <a:buNone/>
            </a:pPr>
            <a:r>
              <a:rPr lang="sv-SE" altLang="sv-SE" sz="2400">
                <a:latin typeface="Calibri" panose="020F0502020204030204" pitchFamily="34" charset="0"/>
                <a:cs typeface="Calibri" panose="020F0502020204030204" pitchFamily="34" charset="0"/>
              </a:rPr>
              <a:t>- Fungerande återföring/ förankring </a:t>
            </a:r>
          </a:p>
          <a:p>
            <a:endParaRPr lang="sv-SE"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4BAF2BFE-7DE8-457F-B1B4-B9691FB19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70454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35388" y="1388825"/>
            <a:ext cx="7944941" cy="3450613"/>
          </a:xfrm>
        </p:spPr>
        <p:txBody>
          <a:bodyPr anchor="ctr">
            <a:normAutofit/>
          </a:bodyPr>
          <a:lstStyle/>
          <a:p>
            <a:pPr eaLnBrk="1" hangingPunct="1">
              <a:buFontTx/>
              <a:buNone/>
            </a:pPr>
            <a:r>
              <a:rPr lang="sv-SE" altLang="sv-SE" sz="2400" b="1" i="1" dirty="0"/>
              <a:t>Beredningsgruppen, BG</a:t>
            </a:r>
          </a:p>
          <a:p>
            <a:pPr eaLnBrk="1" hangingPunct="1">
              <a:buFontTx/>
              <a:buNone/>
            </a:pPr>
            <a:endParaRPr lang="sv-SE" altLang="sv-SE" sz="2400" b="1" i="1" dirty="0"/>
          </a:p>
          <a:p>
            <a:r>
              <a:rPr lang="sv-SE" altLang="sv-SE" sz="2400" dirty="0"/>
              <a:t>En tjänsteperson från vardera medlem och förbundsdirektören. </a:t>
            </a:r>
          </a:p>
          <a:p>
            <a:r>
              <a:rPr lang="sv-SE" altLang="sv-SE" sz="2400" dirty="0"/>
              <a:t>Bereder alla frågor till Förbundsdirektionen utom RCC Norr frågor.</a:t>
            </a:r>
          </a:p>
          <a:p>
            <a:endParaRPr lang="sv-SE" altLang="sv-SE" sz="2400" dirty="0"/>
          </a:p>
          <a:p>
            <a:pPr eaLnBrk="1" hangingPunct="1">
              <a:buFontTx/>
              <a:buNone/>
            </a:pPr>
            <a:endParaRPr lang="sv-SE" altLang="sv-SE" sz="2400"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FC91A3A8-68B1-4DA4-8294-D5E6D623E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5363"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95929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6384" y="516675"/>
            <a:ext cx="8429016" cy="1325563"/>
          </a:xfrm>
        </p:spPr>
        <p:txBody>
          <a:bodyPr>
            <a:normAutofit/>
          </a:bodyPr>
          <a:lstStyle/>
          <a:p>
            <a:r>
              <a:rPr lang="sv-SE" sz="3700" dirty="0"/>
              <a:t>Förslag till revidering av förbundsordning</a:t>
            </a:r>
          </a:p>
        </p:txBody>
      </p:sp>
      <p:sp>
        <p:nvSpPr>
          <p:cNvPr id="3" name="Platshållare för innehåll 2"/>
          <p:cNvSpPr>
            <a:spLocks noGrp="1"/>
          </p:cNvSpPr>
          <p:nvPr>
            <p:ph idx="1"/>
          </p:nvPr>
        </p:nvSpPr>
        <p:spPr>
          <a:xfrm>
            <a:off x="486384" y="1415442"/>
            <a:ext cx="9079060" cy="5549030"/>
          </a:xfrm>
        </p:spPr>
        <p:txBody>
          <a:bodyPr anchor="ctr">
            <a:normAutofit fontScale="40000" lnSpcReduction="20000"/>
          </a:bodyPr>
          <a:lstStyle/>
          <a:p>
            <a:pPr>
              <a:lnSpc>
                <a:spcPct val="120000"/>
              </a:lnSpc>
            </a:pPr>
            <a:r>
              <a:rPr lang="sv-SE" sz="4200" dirty="0"/>
              <a:t>Beslut om att revidera förbundsordningen fattades på FD:s sammanträde september 2018</a:t>
            </a:r>
          </a:p>
          <a:p>
            <a:pPr>
              <a:lnSpc>
                <a:spcPct val="120000"/>
              </a:lnSpc>
            </a:pPr>
            <a:r>
              <a:rPr lang="sv-SE" sz="4200" dirty="0"/>
              <a:t>Varför?</a:t>
            </a:r>
          </a:p>
          <a:p>
            <a:pPr lvl="1">
              <a:lnSpc>
                <a:spcPct val="120000"/>
              </a:lnSpc>
            </a:pPr>
            <a:r>
              <a:rPr lang="sv-SE" sz="4200" dirty="0"/>
              <a:t>Nya uppdrag till sjukvårdsregionen</a:t>
            </a:r>
          </a:p>
          <a:p>
            <a:pPr lvl="1">
              <a:lnSpc>
                <a:spcPct val="120000"/>
              </a:lnSpc>
            </a:pPr>
            <a:r>
              <a:rPr lang="sv-SE" sz="4200" dirty="0"/>
              <a:t>Ny politisk karta</a:t>
            </a:r>
          </a:p>
          <a:p>
            <a:pPr>
              <a:lnSpc>
                <a:spcPct val="120000"/>
              </a:lnSpc>
            </a:pPr>
            <a:r>
              <a:rPr lang="sv-SE" sz="4200" dirty="0"/>
              <a:t>Redaktionella förändringar är genomförda</a:t>
            </a:r>
          </a:p>
          <a:p>
            <a:pPr lvl="1">
              <a:lnSpc>
                <a:spcPct val="120000"/>
              </a:lnSpc>
            </a:pPr>
            <a:r>
              <a:rPr lang="sv-SE" sz="4200" dirty="0"/>
              <a:t>Nytt namn</a:t>
            </a:r>
          </a:p>
          <a:p>
            <a:pPr lvl="1">
              <a:lnSpc>
                <a:spcPct val="120000"/>
              </a:lnSpc>
            </a:pPr>
            <a:r>
              <a:rPr lang="sv-SE" sz="4200" dirty="0"/>
              <a:t>Uppdateringar</a:t>
            </a:r>
          </a:p>
          <a:p>
            <a:pPr lvl="1">
              <a:lnSpc>
                <a:spcPct val="120000"/>
              </a:lnSpc>
            </a:pPr>
            <a:r>
              <a:rPr lang="sv-SE" sz="4200" dirty="0"/>
              <a:t>Sakinnehållet-  skjutits på </a:t>
            </a:r>
          </a:p>
          <a:p>
            <a:pPr>
              <a:lnSpc>
                <a:spcPct val="120000"/>
              </a:lnSpc>
            </a:pPr>
            <a:r>
              <a:rPr lang="sv-SE" sz="4200" dirty="0"/>
              <a:t>Förslag till process för fortsatt arbete </a:t>
            </a:r>
          </a:p>
          <a:p>
            <a:pPr lvl="1">
              <a:lnSpc>
                <a:spcPct val="120000"/>
              </a:lnSpc>
            </a:pPr>
            <a:r>
              <a:rPr lang="sv-SE" sz="4200" dirty="0"/>
              <a:t>Mars 2019 genomgång av Norra sjukvårdsregionförbundets uppdrag – historiskt och nytt</a:t>
            </a:r>
          </a:p>
          <a:p>
            <a:pPr lvl="1">
              <a:lnSpc>
                <a:spcPct val="120000"/>
              </a:lnSpc>
            </a:pPr>
            <a:r>
              <a:rPr lang="sv-SE" sz="4200" dirty="0"/>
              <a:t>Maj 2019 avsätts tid för genomgripande diskussion om innehåll i förbundsordning, arbetsordning och delegationsordning</a:t>
            </a:r>
          </a:p>
          <a:p>
            <a:pPr lvl="1">
              <a:lnSpc>
                <a:spcPct val="120000"/>
              </a:lnSpc>
            </a:pPr>
            <a:r>
              <a:rPr lang="sv-SE" sz="4200" dirty="0"/>
              <a:t>September 2019 beslut om ny förbunds-, arbets- och delegationsordning</a:t>
            </a:r>
          </a:p>
          <a:p>
            <a:pPr lvl="1"/>
            <a:endParaRPr lang="sv-SE" sz="16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79AC133-B42D-4D23-8257-B4F69EFCF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21456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down)">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585284" y="1703692"/>
            <a:ext cx="8330115" cy="3450613"/>
          </a:xfrm>
        </p:spPr>
        <p:txBody>
          <a:bodyPr anchor="ctr">
            <a:normAutofit fontScale="92500"/>
          </a:bodyPr>
          <a:lstStyle/>
          <a:p>
            <a:pPr eaLnBrk="1" hangingPunct="1">
              <a:buFontTx/>
              <a:buNone/>
            </a:pPr>
            <a:r>
              <a:rPr lang="sv-SE" altLang="sv-SE" sz="2600" b="1" i="1" dirty="0"/>
              <a:t>Regional samverkansgrupp för kunskapsstyrning, RSK</a:t>
            </a:r>
          </a:p>
          <a:p>
            <a:pPr eaLnBrk="1" hangingPunct="1">
              <a:buFontTx/>
              <a:buNone/>
            </a:pPr>
            <a:endParaRPr lang="sv-SE" altLang="sv-SE" sz="2400" b="1" i="1" dirty="0"/>
          </a:p>
          <a:p>
            <a:r>
              <a:rPr lang="sv-SE" altLang="sv-SE" sz="2600" dirty="0"/>
              <a:t>En till två personer per medlem</a:t>
            </a:r>
          </a:p>
          <a:p>
            <a:r>
              <a:rPr lang="sv-SE" altLang="sv-SE" sz="2600" dirty="0"/>
              <a:t>Styrdokument presenteras från nationell nivå, som bereds av gruppen för implementering i sjukvårdsregionen</a:t>
            </a:r>
          </a:p>
          <a:p>
            <a:r>
              <a:rPr lang="sv-SE" altLang="sv-SE" sz="2600" dirty="0"/>
              <a:t>Beredningsprocessen utformas specifikt utifrån varje område</a:t>
            </a:r>
          </a:p>
          <a:p>
            <a:r>
              <a:rPr lang="sv-SE" altLang="sv-SE" sz="2600" dirty="0"/>
              <a:t>Sjukvårdsregionen har tillsatt en koordinatorfunktion för att stödja arbetet</a:t>
            </a:r>
          </a:p>
          <a:p>
            <a:endParaRPr lang="sv-SE" altLang="sv-SE" sz="2400" dirty="0"/>
          </a:p>
          <a:p>
            <a:endParaRPr lang="sv-SE" altLang="sv-SE" sz="2400" dirty="0"/>
          </a:p>
          <a:p>
            <a:pPr eaLnBrk="1" hangingPunct="1">
              <a:buFontTx/>
              <a:buNone/>
            </a:pPr>
            <a:endParaRPr lang="sv-SE" altLang="sv-SE" sz="2400"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FC91A3A8-68B1-4DA4-8294-D5E6D623E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5363"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08127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DEC0E3E-0287-4DDD-A3B8-CC8DFB13126C}"/>
              </a:ext>
            </a:extLst>
          </p:cNvPr>
          <p:cNvSpPr>
            <a:spLocks noGrp="1"/>
          </p:cNvSpPr>
          <p:nvPr>
            <p:ph idx="1"/>
          </p:nvPr>
        </p:nvSpPr>
        <p:spPr>
          <a:xfrm>
            <a:off x="572758" y="1438929"/>
            <a:ext cx="8195461" cy="3450613"/>
          </a:xfrm>
        </p:spPr>
        <p:txBody>
          <a:bodyPr anchor="ctr">
            <a:normAutofit/>
          </a:bodyPr>
          <a:lstStyle/>
          <a:p>
            <a:pPr>
              <a:buNone/>
            </a:pPr>
            <a:r>
              <a:rPr lang="sv-SE" altLang="sv-SE" sz="2400" b="1" i="1" dirty="0"/>
              <a:t>Styrgrupp RCC Norr, Regionalt Cancercentrum</a:t>
            </a:r>
          </a:p>
          <a:p>
            <a:pPr>
              <a:buNone/>
            </a:pPr>
            <a:endParaRPr lang="sv-SE" altLang="sv-SE" sz="2400" b="1" i="1" dirty="0"/>
          </a:p>
          <a:p>
            <a:r>
              <a:rPr lang="sv-SE" altLang="sv-SE" sz="2400" dirty="0"/>
              <a:t>Två representanter från varje medlem, två representanter för patientrådet,  förbundsdirektören och RCC chefen. </a:t>
            </a:r>
          </a:p>
          <a:p>
            <a:endParaRPr lang="sv-SE" altLang="sv-SE" sz="2400" dirty="0"/>
          </a:p>
          <a:p>
            <a:r>
              <a:rPr lang="sv-SE" altLang="sv-SE" sz="2400" dirty="0"/>
              <a:t>Leder RCC Norrs verksamhet inom beslutad verksamhetsplan. Bereder ärenden som rör RCC Norr för beslut i förbundsdirektionen</a:t>
            </a:r>
          </a:p>
          <a:p>
            <a:endParaRPr lang="en-US" sz="24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3">
            <a:extLst>
              <a:ext uri="{FF2B5EF4-FFF2-40B4-BE49-F238E27FC236}">
                <a16:creationId xmlns:a16="http://schemas.microsoft.com/office/drawing/2014/main" id="{0B2E1A32-7ABE-49A4-AF63-6C6528D2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115518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17094" y="1620253"/>
            <a:ext cx="8775032" cy="4828672"/>
          </a:xfrm>
        </p:spPr>
        <p:txBody>
          <a:bodyPr anchor="ctr">
            <a:normAutofit fontScale="92500" lnSpcReduction="20000"/>
          </a:bodyPr>
          <a:lstStyle/>
          <a:p>
            <a:r>
              <a:rPr lang="sv-SE" altLang="sv-SE" sz="2400" dirty="0"/>
              <a:t>En representant från varje medlem. Fler kan adjungeras. </a:t>
            </a:r>
          </a:p>
          <a:p>
            <a:r>
              <a:rPr lang="sv-SE" sz="2400" dirty="0"/>
              <a:t>Huvuduppgifterna är: </a:t>
            </a:r>
          </a:p>
          <a:p>
            <a:pPr lvl="1"/>
            <a:r>
              <a:rPr lang="sv-SE" dirty="0"/>
              <a:t>Arbets- och ansvarsfördelning mellan region- och länssjukvård, centralisering och decentralisering. </a:t>
            </a:r>
          </a:p>
          <a:p>
            <a:pPr lvl="1"/>
            <a:r>
              <a:rPr lang="sv-SE" dirty="0"/>
              <a:t>Underlag för- och stöd till implementering av nationella medicinska riktlinjer i regionen. </a:t>
            </a:r>
          </a:p>
          <a:p>
            <a:pPr lvl="1"/>
            <a:r>
              <a:rPr lang="sv-SE" dirty="0"/>
              <a:t>Revidering och uppföljning av regionala vårdprogram då nationella riktlinjer saknas och göra regionala anpassningar av Nationella riktlinjer. </a:t>
            </a:r>
          </a:p>
          <a:p>
            <a:pPr lvl="1"/>
            <a:r>
              <a:rPr lang="sv-SE" dirty="0"/>
              <a:t>Läkemedelssamordning. </a:t>
            </a:r>
          </a:p>
          <a:p>
            <a:pPr lvl="1"/>
            <a:r>
              <a:rPr lang="sv-SE" dirty="0"/>
              <a:t>Regional uppföljning av nationella medicinska riktlinjer/indikationer och kvalitetsuppföljning. </a:t>
            </a:r>
          </a:p>
          <a:p>
            <a:pPr lvl="1"/>
            <a:r>
              <a:rPr lang="sv-SE" dirty="0"/>
              <a:t>Utbildnings- och forskningsfrågor. </a:t>
            </a:r>
          </a:p>
          <a:p>
            <a:pPr lvl="1"/>
            <a:r>
              <a:rPr lang="sv-SE" dirty="0"/>
              <a:t>I övrigt verka som remissinstans/medicinsk expertgrupp. </a:t>
            </a:r>
            <a:endParaRPr lang="sv-SE" altLang="sv-SE" dirty="0"/>
          </a:p>
          <a:p>
            <a:r>
              <a:rPr lang="sv-SE" altLang="sv-SE" sz="2400" dirty="0"/>
              <a:t>Chefsamrådet för internmedicin har inom sig arbetsgrupper</a:t>
            </a:r>
            <a:endParaRPr lang="sv-SE" sz="2400" dirty="0"/>
          </a:p>
          <a:p>
            <a:r>
              <a:rPr lang="sv-SE" altLang="sv-SE" sz="2400" dirty="0"/>
              <a:t>Uppdrag ges årligen, som följs upp</a:t>
            </a:r>
          </a:p>
          <a:p>
            <a:endParaRPr lang="sv-SE" altLang="sv-SE" sz="1100"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CEDB5266-5751-4188-8FFD-E701C0D5A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3315"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2" name="textruta 1">
            <a:extLst>
              <a:ext uri="{FF2B5EF4-FFF2-40B4-BE49-F238E27FC236}">
                <a16:creationId xmlns:a16="http://schemas.microsoft.com/office/drawing/2014/main" id="{22E81761-B58D-407B-9C9C-68477953E0B2}"/>
              </a:ext>
            </a:extLst>
          </p:cNvPr>
          <p:cNvSpPr txBox="1"/>
          <p:nvPr/>
        </p:nvSpPr>
        <p:spPr>
          <a:xfrm>
            <a:off x="529388" y="689811"/>
            <a:ext cx="3874169" cy="738664"/>
          </a:xfrm>
          <a:prstGeom prst="rect">
            <a:avLst/>
          </a:prstGeom>
          <a:noFill/>
        </p:spPr>
        <p:txBody>
          <a:bodyPr wrap="square" rtlCol="0">
            <a:spAutoFit/>
          </a:bodyPr>
          <a:lstStyle/>
          <a:p>
            <a:r>
              <a:rPr lang="sv-SE" altLang="sv-SE" sz="2400" b="1" i="1" dirty="0"/>
              <a:t>Chefsamråden, ca 20 </a:t>
            </a:r>
            <a:r>
              <a:rPr lang="sv-SE" altLang="sv-SE" sz="2400" b="1" i="1" dirty="0" err="1"/>
              <a:t>st</a:t>
            </a:r>
            <a:endParaRPr lang="sv-SE" altLang="sv-SE" sz="2400" b="1" i="1" dirty="0"/>
          </a:p>
          <a:p>
            <a:endParaRPr lang="sv-SE" dirty="0"/>
          </a:p>
        </p:txBody>
      </p:sp>
    </p:spTree>
    <p:extLst>
      <p:ext uri="{BB962C8B-B14F-4D97-AF65-F5344CB8AC3E}">
        <p14:creationId xmlns:p14="http://schemas.microsoft.com/office/powerpoint/2010/main" val="20454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down)">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down)">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wipe(down)">
                                      <p:cBhvr>
                                        <p:cTn id="27" dur="500"/>
                                        <p:tgtEl>
                                          <p:spTgt spid="13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314">
                                            <p:txEl>
                                              <p:pRg st="5" end="5"/>
                                            </p:txEl>
                                          </p:spTgt>
                                        </p:tgtEl>
                                        <p:attrNameLst>
                                          <p:attrName>style.visibility</p:attrName>
                                        </p:attrNameLst>
                                      </p:cBhvr>
                                      <p:to>
                                        <p:strVal val="visible"/>
                                      </p:to>
                                    </p:set>
                                    <p:animEffect transition="in" filter="wipe(down)">
                                      <p:cBhvr>
                                        <p:cTn id="32" dur="500"/>
                                        <p:tgtEl>
                                          <p:spTgt spid="133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314">
                                            <p:txEl>
                                              <p:pRg st="6" end="6"/>
                                            </p:txEl>
                                          </p:spTgt>
                                        </p:tgtEl>
                                        <p:attrNameLst>
                                          <p:attrName>style.visibility</p:attrName>
                                        </p:attrNameLst>
                                      </p:cBhvr>
                                      <p:to>
                                        <p:strVal val="visible"/>
                                      </p:to>
                                    </p:set>
                                    <p:animEffect transition="in" filter="wipe(down)">
                                      <p:cBhvr>
                                        <p:cTn id="37" dur="500"/>
                                        <p:tgtEl>
                                          <p:spTgt spid="133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314">
                                            <p:txEl>
                                              <p:pRg st="7" end="7"/>
                                            </p:txEl>
                                          </p:spTgt>
                                        </p:tgtEl>
                                        <p:attrNameLst>
                                          <p:attrName>style.visibility</p:attrName>
                                        </p:attrNameLst>
                                      </p:cBhvr>
                                      <p:to>
                                        <p:strVal val="visible"/>
                                      </p:to>
                                    </p:set>
                                    <p:animEffect transition="in" filter="wipe(down)">
                                      <p:cBhvr>
                                        <p:cTn id="42" dur="500"/>
                                        <p:tgtEl>
                                          <p:spTgt spid="133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314">
                                            <p:txEl>
                                              <p:pRg st="8" end="8"/>
                                            </p:txEl>
                                          </p:spTgt>
                                        </p:tgtEl>
                                        <p:attrNameLst>
                                          <p:attrName>style.visibility</p:attrName>
                                        </p:attrNameLst>
                                      </p:cBhvr>
                                      <p:to>
                                        <p:strVal val="visible"/>
                                      </p:to>
                                    </p:set>
                                    <p:animEffect transition="in" filter="wipe(down)">
                                      <p:cBhvr>
                                        <p:cTn id="47" dur="500"/>
                                        <p:tgtEl>
                                          <p:spTgt spid="133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314">
                                            <p:txEl>
                                              <p:pRg st="9" end="9"/>
                                            </p:txEl>
                                          </p:spTgt>
                                        </p:tgtEl>
                                        <p:attrNameLst>
                                          <p:attrName>style.visibility</p:attrName>
                                        </p:attrNameLst>
                                      </p:cBhvr>
                                      <p:to>
                                        <p:strVal val="visible"/>
                                      </p:to>
                                    </p:set>
                                    <p:animEffect transition="in" filter="wipe(down)">
                                      <p:cBhvr>
                                        <p:cTn id="52" dur="500"/>
                                        <p:tgtEl>
                                          <p:spTgt spid="133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314">
                                            <p:txEl>
                                              <p:pRg st="10" end="10"/>
                                            </p:txEl>
                                          </p:spTgt>
                                        </p:tgtEl>
                                        <p:attrNameLst>
                                          <p:attrName>style.visibility</p:attrName>
                                        </p:attrNameLst>
                                      </p:cBhvr>
                                      <p:to>
                                        <p:strVal val="visible"/>
                                      </p:to>
                                    </p:set>
                                    <p:animEffect transition="in" filter="wipe(down)">
                                      <p:cBhvr>
                                        <p:cTn id="57" dur="500"/>
                                        <p:tgtEl>
                                          <p:spTgt spid="133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35388" y="1539137"/>
            <a:ext cx="8280011" cy="3450613"/>
          </a:xfrm>
        </p:spPr>
        <p:txBody>
          <a:bodyPr anchor="ctr">
            <a:noAutofit/>
          </a:bodyPr>
          <a:lstStyle/>
          <a:p>
            <a:pPr eaLnBrk="1" hangingPunct="1">
              <a:buFontTx/>
              <a:buNone/>
            </a:pPr>
            <a:r>
              <a:rPr lang="sv-SE" altLang="sv-SE" sz="2400" b="1" i="1" dirty="0"/>
              <a:t>FUI rådet –Forskning Utbildning Innovation</a:t>
            </a:r>
          </a:p>
          <a:p>
            <a:pPr eaLnBrk="1" hangingPunct="1">
              <a:buFontTx/>
              <a:buNone/>
            </a:pPr>
            <a:endParaRPr lang="sv-SE" altLang="sv-SE" sz="2400" b="1" i="1" dirty="0"/>
          </a:p>
          <a:p>
            <a:r>
              <a:rPr lang="sv-SE" altLang="sv-SE" sz="2400" dirty="0"/>
              <a:t>Medlemmarnas forskningschefer och förbundsdirektören två representanter från Umeå Universitet, en representant  från respektive Luleå Tekniska universitet, och Mittuniversitetet, samt chefen för RCC Norr</a:t>
            </a:r>
          </a:p>
          <a:p>
            <a:r>
              <a:rPr lang="sv-SE" altLang="sv-SE" sz="2400" dirty="0"/>
              <a:t>Leder samverkan inom forskningsområdet och beslutar om forskningsanslaget Visare Norr</a:t>
            </a:r>
          </a:p>
          <a:p>
            <a:r>
              <a:rPr lang="sv-SE" altLang="sv-SE" sz="2400" dirty="0"/>
              <a:t>Strategisk styrgrupp för den gemensamma plattformen för stöd till klinisk forskning i Norr ”Forum Norr- för klinisk forskning”</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23978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72966" y="1388825"/>
            <a:ext cx="8279486" cy="3450613"/>
          </a:xfrm>
        </p:spPr>
        <p:txBody>
          <a:bodyPr anchor="ctr">
            <a:noAutofit/>
          </a:bodyPr>
          <a:lstStyle/>
          <a:p>
            <a:pPr eaLnBrk="1" hangingPunct="1">
              <a:buFontTx/>
              <a:buNone/>
            </a:pPr>
            <a:r>
              <a:rPr lang="sv-SE" altLang="sv-SE" sz="2400" b="1" i="1" dirty="0"/>
              <a:t>Folkhälsosamrådet</a:t>
            </a:r>
          </a:p>
          <a:p>
            <a:pPr eaLnBrk="1" hangingPunct="1">
              <a:buFontTx/>
              <a:buNone/>
            </a:pPr>
            <a:endParaRPr lang="sv-SE" altLang="sv-SE" sz="2400" b="1" i="1" dirty="0"/>
          </a:p>
          <a:p>
            <a:r>
              <a:rPr lang="sv-SE" altLang="sv-SE" sz="2400" dirty="0"/>
              <a:t>En tjänsteperson från vardera medlem. Leder sjukvårdsregionens samverkan inom området. </a:t>
            </a:r>
          </a:p>
          <a:p>
            <a:r>
              <a:rPr lang="sv-SE" altLang="sv-SE" sz="2400" dirty="0"/>
              <a:t>Är stöd till den politiska referensgruppen för folkhälsa. </a:t>
            </a:r>
          </a:p>
          <a:p>
            <a:r>
              <a:rPr lang="sv-SE" altLang="sv-SE" sz="2400" dirty="0"/>
              <a:t>Sammanställer underlag till det sjukvårdsregionala folkhälsopolitiska programmet</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2E6E40CD-10C2-471D-85A0-B95C518A2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7411"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300653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10127" y="1839762"/>
            <a:ext cx="8405272" cy="3450613"/>
          </a:xfrm>
        </p:spPr>
        <p:txBody>
          <a:bodyPr anchor="ctr">
            <a:noAutofit/>
          </a:bodyPr>
          <a:lstStyle/>
          <a:p>
            <a:pPr marL="609600" indent="-609600">
              <a:buNone/>
            </a:pPr>
            <a:r>
              <a:rPr lang="sv-SE" altLang="sv-SE" sz="2400" b="1" i="1" dirty="0"/>
              <a:t>Sjukvårdsregionala läkemedelsrådet</a:t>
            </a:r>
          </a:p>
          <a:p>
            <a:pPr marL="609600" indent="-609600">
              <a:buNone/>
            </a:pPr>
            <a:endParaRPr lang="sv-SE" altLang="sv-SE" sz="2000" i="1" dirty="0"/>
          </a:p>
          <a:p>
            <a:r>
              <a:rPr lang="sv-SE" altLang="sv-SE" sz="2000" dirty="0"/>
              <a:t>Två representanter från respektive medlem</a:t>
            </a:r>
          </a:p>
          <a:p>
            <a:pPr marL="0" indent="0">
              <a:buNone/>
            </a:pPr>
            <a:endParaRPr lang="sv-SE" altLang="sv-SE" sz="2000" dirty="0"/>
          </a:p>
          <a:p>
            <a:pPr marL="609600" indent="-609600">
              <a:buNone/>
            </a:pPr>
            <a:r>
              <a:rPr lang="sv-SE" altLang="sv-SE" sz="2000" i="1" dirty="0"/>
              <a:t>Rådet har följande ansvar och uppdrag:</a:t>
            </a:r>
          </a:p>
          <a:p>
            <a:r>
              <a:rPr lang="sv-SE" altLang="sv-SE" sz="2000" dirty="0"/>
              <a:t>följa upp och jämföra läkemedelskommittéernas rekommendationer i syfte att uppnå så enhetliga rekommendationslistor som möjlig.</a:t>
            </a:r>
          </a:p>
          <a:p>
            <a:r>
              <a:rPr lang="sv-SE" altLang="sv-SE" sz="2000" dirty="0"/>
              <a:t>förstärka samarbetet med de sjukvårdsregionala chefssamråden genom adjungering till de chefssamråd som har stark läkemedelsanknytning. </a:t>
            </a:r>
          </a:p>
          <a:p>
            <a:r>
              <a:rPr lang="sv-SE" altLang="sv-SE" sz="2000" dirty="0"/>
              <a:t>vara samordnare för nödvändiga diskussioner </a:t>
            </a:r>
            <a:r>
              <a:rPr lang="sv-SE" altLang="sv-SE" sz="2000" dirty="0" err="1"/>
              <a:t>ang</a:t>
            </a:r>
            <a:r>
              <a:rPr lang="sv-SE" altLang="sv-SE" sz="2000" dirty="0"/>
              <a:t> vilka behandlingsregimer och läkemedel vi ska använda i norra sjukvårdsregionen inför gemensamma upphandlingar av slutenvårdsläkemedel.</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3A063632-93F8-4E79-89A5-1CA0547CC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8435"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61304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70489" y="856249"/>
            <a:ext cx="8244910" cy="4002504"/>
          </a:xfrm>
        </p:spPr>
        <p:txBody>
          <a:bodyPr anchor="ctr">
            <a:normAutofit/>
          </a:bodyPr>
          <a:lstStyle/>
          <a:p>
            <a:pPr eaLnBrk="1" hangingPunct="1">
              <a:buFontTx/>
              <a:buNone/>
            </a:pPr>
            <a:r>
              <a:rPr lang="sv-SE" altLang="sv-SE" sz="2400" b="1" i="1" dirty="0"/>
              <a:t>ARIL</a:t>
            </a:r>
          </a:p>
          <a:p>
            <a:pPr eaLnBrk="1" hangingPunct="1">
              <a:buFontTx/>
              <a:buNone/>
            </a:pPr>
            <a:endParaRPr lang="sv-SE" altLang="sv-SE" sz="2400" b="1" i="1" dirty="0"/>
          </a:p>
          <a:p>
            <a:r>
              <a:rPr lang="sv-SE" altLang="sv-SE" sz="2400" dirty="0"/>
              <a:t>Utskott från regionala läkemedelsrådet som sköter den gemensamma processen i sjukvårdsregionen för ordnat införande av nya läkemedel.</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2595A768-2347-4990-BF2D-7677D72D6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9459"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317156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72966" y="1703692"/>
            <a:ext cx="7778970" cy="3450613"/>
          </a:xfrm>
        </p:spPr>
        <p:txBody>
          <a:bodyPr anchor="ctr">
            <a:normAutofit/>
          </a:bodyPr>
          <a:lstStyle/>
          <a:p>
            <a:pPr eaLnBrk="1" hangingPunct="1">
              <a:buFontTx/>
              <a:buNone/>
            </a:pPr>
            <a:r>
              <a:rPr lang="sv-SE" altLang="sv-SE" sz="2400" b="1" i="1" dirty="0"/>
              <a:t>Sjuktransportgruppen</a:t>
            </a:r>
          </a:p>
          <a:p>
            <a:pPr eaLnBrk="1" hangingPunct="1">
              <a:buFontTx/>
              <a:buNone/>
            </a:pPr>
            <a:endParaRPr lang="sv-SE" altLang="sv-SE" sz="2400" b="1" i="1" dirty="0"/>
          </a:p>
          <a:p>
            <a:r>
              <a:rPr lang="sv-SE" altLang="sv-SE" sz="2400" dirty="0">
                <a:cs typeface="Times New Roman" panose="02020603050405020304" pitchFamily="18" charset="0"/>
              </a:rPr>
              <a:t>Gruppens uppdrag är samordning inom hela sjuktransportområdet, dvs alla transportslag.</a:t>
            </a:r>
          </a:p>
          <a:p>
            <a:r>
              <a:rPr lang="sv-SE" altLang="sv-SE" sz="2400" dirty="0">
                <a:cs typeface="Times New Roman" panose="02020603050405020304" pitchFamily="18" charset="0"/>
              </a:rPr>
              <a:t>Gruppen består representanter för varje medlem</a:t>
            </a:r>
          </a:p>
          <a:p>
            <a:r>
              <a:rPr lang="sv-SE" altLang="sv-SE" sz="2400" dirty="0">
                <a:cs typeface="Times New Roman" panose="02020603050405020304" pitchFamily="18" charset="0"/>
              </a:rPr>
              <a:t>Arbetar med strategiska regiongemensamma och/eller gränsöverskridande frågor</a:t>
            </a:r>
          </a:p>
          <a:p>
            <a:r>
              <a:rPr lang="sv-SE" altLang="sv-SE" sz="2400" dirty="0">
                <a:cs typeface="Times New Roman" panose="02020603050405020304" pitchFamily="18" charset="0"/>
              </a:rPr>
              <a:t>Initierar förbättringar och effektiviseringar</a:t>
            </a:r>
          </a:p>
          <a:p>
            <a:pPr eaLnBrk="1" hangingPunct="1">
              <a:buFontTx/>
              <a:buNone/>
            </a:pPr>
            <a:endParaRPr lang="sv-SE" altLang="sv-SE" sz="2400"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A6F2854F-B63B-42B0-A445-3F8DCE14E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2150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380342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785700" y="1703692"/>
            <a:ext cx="7782103" cy="3450613"/>
          </a:xfrm>
        </p:spPr>
        <p:txBody>
          <a:bodyPr anchor="ctr">
            <a:normAutofit/>
          </a:bodyPr>
          <a:lstStyle/>
          <a:p>
            <a:pPr eaLnBrk="1" hangingPunct="1">
              <a:buFontTx/>
              <a:buNone/>
            </a:pPr>
            <a:r>
              <a:rPr lang="sv-SE" altLang="sv-SE" sz="2400" b="1" i="1" dirty="0"/>
              <a:t>Medicinsk teknik, MT-råd</a:t>
            </a:r>
          </a:p>
          <a:p>
            <a:pPr eaLnBrk="1" hangingPunct="1">
              <a:buFontTx/>
              <a:buNone/>
            </a:pPr>
            <a:endParaRPr lang="sv-SE" altLang="sv-SE" sz="2400" b="1" i="1" dirty="0"/>
          </a:p>
          <a:p>
            <a:r>
              <a:rPr lang="sv-SE" altLang="sv-SE" sz="2400" dirty="0"/>
              <a:t>En företrädare per region </a:t>
            </a:r>
          </a:p>
          <a:p>
            <a:r>
              <a:rPr lang="sv-SE" altLang="sv-SE" sz="2400" dirty="0"/>
              <a:t>Verksamhetsnära förbättringar och effektiviseringar</a:t>
            </a:r>
          </a:p>
          <a:p>
            <a:r>
              <a:rPr lang="sv-SE" altLang="sv-SE" sz="2400" dirty="0"/>
              <a:t>Föreslår process för ordnat införande av medicinsk teknik</a:t>
            </a:r>
          </a:p>
          <a:p>
            <a:r>
              <a:rPr lang="sv-SE" altLang="sv-SE" sz="2400" dirty="0"/>
              <a:t>Ansvarar för förankring och återföring i egna regionen</a:t>
            </a:r>
          </a:p>
          <a:p>
            <a:endParaRPr lang="sv-SE" altLang="sv-SE" sz="2400"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pic>
        <p:nvPicPr>
          <p:cNvPr id="10" name="Bildobjekt 9">
            <a:extLst>
              <a:ext uri="{FF2B5EF4-FFF2-40B4-BE49-F238E27FC236}">
                <a16:creationId xmlns:a16="http://schemas.microsoft.com/office/drawing/2014/main" id="{3E92A4F0-FB9C-49B4-A8EA-C6A665C02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50443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827235" y="1834815"/>
            <a:ext cx="8088163" cy="4331367"/>
          </a:xfrm>
        </p:spPr>
        <p:txBody>
          <a:bodyPr anchor="ctr">
            <a:normAutofit fontScale="85000" lnSpcReduction="20000"/>
          </a:bodyPr>
          <a:lstStyle/>
          <a:p>
            <a:pPr eaLnBrk="1" hangingPunct="1">
              <a:buFontTx/>
              <a:buNone/>
            </a:pPr>
            <a:endParaRPr lang="sv-SE" altLang="sv-SE" sz="2200" b="1" i="1" dirty="0"/>
          </a:p>
          <a:p>
            <a:r>
              <a:rPr lang="sv-SE" altLang="sv-SE" dirty="0"/>
              <a:t>Representation från samtliga medlemsregioner</a:t>
            </a:r>
          </a:p>
          <a:p>
            <a:r>
              <a:rPr lang="sv-SE" altLang="sv-SE" dirty="0"/>
              <a:t>Initiera och implementera framtagen modell för palliativ vård i sjukvårdsregionen</a:t>
            </a:r>
          </a:p>
          <a:p>
            <a:r>
              <a:rPr lang="sv-SE" altLang="sv-SE" dirty="0"/>
              <a:t>Medverka till kunskapshöjning hos medlemmarna</a:t>
            </a:r>
          </a:p>
          <a:p>
            <a:r>
              <a:rPr lang="sv-SE" altLang="sv-SE" dirty="0"/>
              <a:t>Medverka till mätning och utvärdering av vård i livets slutskede</a:t>
            </a:r>
          </a:p>
          <a:p>
            <a:r>
              <a:rPr lang="sv-SE" altLang="sv-SE" dirty="0"/>
              <a:t>Stödja införande av Svenska palliativregistret</a:t>
            </a:r>
          </a:p>
          <a:p>
            <a:r>
              <a:rPr lang="sv-SE" altLang="sv-SE" dirty="0"/>
              <a:t>Främja bildande av ett palliativt kompetenscentrum i sjukvårdsregionen</a:t>
            </a:r>
          </a:p>
          <a:p>
            <a:r>
              <a:rPr lang="sv-SE" altLang="sv-SE" dirty="0"/>
              <a:t>Förtydliga definition av palliativ vård och övergångar mellan vårdformer, för en mer sammanhållen vårdprocess</a:t>
            </a:r>
          </a:p>
          <a:p>
            <a:pPr eaLnBrk="1" hangingPunct="1">
              <a:buFontTx/>
              <a:buNone/>
            </a:pPr>
            <a:endParaRPr lang="sv-SE" altLang="sv-SE" sz="1500" b="1" i="1"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2" name="textruta 1">
            <a:extLst>
              <a:ext uri="{FF2B5EF4-FFF2-40B4-BE49-F238E27FC236}">
                <a16:creationId xmlns:a16="http://schemas.microsoft.com/office/drawing/2014/main" id="{A2BBCD5C-3E8C-4082-A321-59F2F92A3F8F}"/>
              </a:ext>
            </a:extLst>
          </p:cNvPr>
          <p:cNvSpPr txBox="1"/>
          <p:nvPr/>
        </p:nvSpPr>
        <p:spPr>
          <a:xfrm>
            <a:off x="571253" y="1096151"/>
            <a:ext cx="3391876" cy="738664"/>
          </a:xfrm>
          <a:prstGeom prst="rect">
            <a:avLst/>
          </a:prstGeom>
          <a:noFill/>
        </p:spPr>
        <p:txBody>
          <a:bodyPr wrap="square" rtlCol="0">
            <a:spAutoFit/>
          </a:bodyPr>
          <a:lstStyle/>
          <a:p>
            <a:r>
              <a:rPr lang="sv-SE" altLang="sv-SE" sz="2400" b="1" i="1" dirty="0"/>
              <a:t>Palliativ samordning</a:t>
            </a:r>
          </a:p>
          <a:p>
            <a:endParaRPr lang="sv-SE" dirty="0"/>
          </a:p>
        </p:txBody>
      </p:sp>
    </p:spTree>
    <p:extLst>
      <p:ext uri="{BB962C8B-B14F-4D97-AF65-F5344CB8AC3E}">
        <p14:creationId xmlns:p14="http://schemas.microsoft.com/office/powerpoint/2010/main" val="10143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wipe(down)">
                                      <p:cBhvr>
                                        <p:cTn id="7" dur="5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wipe(down)">
                                      <p:cBhvr>
                                        <p:cTn id="12" dur="500"/>
                                        <p:tgtEl>
                                          <p:spTgt spid="163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wipe(down)">
                                      <p:cBhvr>
                                        <p:cTn id="17" dur="500"/>
                                        <p:tgtEl>
                                          <p:spTgt spid="163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386">
                                            <p:txEl>
                                              <p:pRg st="4" end="4"/>
                                            </p:txEl>
                                          </p:spTgt>
                                        </p:tgtEl>
                                        <p:attrNameLst>
                                          <p:attrName>style.visibility</p:attrName>
                                        </p:attrNameLst>
                                      </p:cBhvr>
                                      <p:to>
                                        <p:strVal val="visible"/>
                                      </p:to>
                                    </p:set>
                                    <p:animEffect transition="in" filter="wipe(down)">
                                      <p:cBhvr>
                                        <p:cTn id="22" dur="500"/>
                                        <p:tgtEl>
                                          <p:spTgt spid="163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animEffect transition="in" filter="wipe(down)">
                                      <p:cBhvr>
                                        <p:cTn id="27" dur="500"/>
                                        <p:tgtEl>
                                          <p:spTgt spid="163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386">
                                            <p:txEl>
                                              <p:pRg st="6" end="6"/>
                                            </p:txEl>
                                          </p:spTgt>
                                        </p:tgtEl>
                                        <p:attrNameLst>
                                          <p:attrName>style.visibility</p:attrName>
                                        </p:attrNameLst>
                                      </p:cBhvr>
                                      <p:to>
                                        <p:strVal val="visible"/>
                                      </p:to>
                                    </p:set>
                                    <p:animEffect transition="in" filter="wipe(down)">
                                      <p:cBhvr>
                                        <p:cTn id="32" dur="500"/>
                                        <p:tgtEl>
                                          <p:spTgt spid="163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386">
                                            <p:txEl>
                                              <p:pRg st="7" end="7"/>
                                            </p:txEl>
                                          </p:spTgt>
                                        </p:tgtEl>
                                        <p:attrNameLst>
                                          <p:attrName>style.visibility</p:attrName>
                                        </p:attrNameLst>
                                      </p:cBhvr>
                                      <p:to>
                                        <p:strVal val="visible"/>
                                      </p:to>
                                    </p:set>
                                    <p:animEffect transition="in" filter="wipe(down)">
                                      <p:cBhvr>
                                        <p:cTn id="37"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848465" y="3298722"/>
            <a:ext cx="8495070" cy="1784402"/>
          </a:xfrm>
        </p:spPr>
        <p:txBody>
          <a:bodyPr anchor="b">
            <a:normAutofit/>
          </a:bodyPr>
          <a:lstStyle/>
          <a:p>
            <a:r>
              <a:rPr lang="sv-SE" altLang="sv-SE" sz="4200">
                <a:solidFill>
                  <a:srgbClr val="FFFFFF"/>
                </a:solidFill>
              </a:rPr>
              <a:t>Presentation av </a:t>
            </a:r>
            <a:br>
              <a:rPr lang="sv-SE" altLang="sv-SE" sz="4200">
                <a:solidFill>
                  <a:srgbClr val="FFFFFF"/>
                </a:solidFill>
              </a:rPr>
            </a:br>
            <a:r>
              <a:rPr lang="sv-SE" altLang="sv-SE" sz="4200" b="1">
                <a:solidFill>
                  <a:srgbClr val="FFFFFF"/>
                </a:solidFill>
              </a:rPr>
              <a:t>Norra Sjukvårdsregionförbundet (NRF)</a:t>
            </a:r>
            <a:endParaRPr lang="sv-SE" sz="4200" b="1">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00D06518-2AC7-4B21-98C7-7F71AE55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25" y="1371601"/>
            <a:ext cx="863952" cy="1175474"/>
          </a:xfrm>
          <a:prstGeom prst="rect">
            <a:avLst/>
          </a:prstGeom>
        </p:spPr>
      </p:pic>
    </p:spTree>
    <p:extLst>
      <p:ext uri="{BB962C8B-B14F-4D97-AF65-F5344CB8AC3E}">
        <p14:creationId xmlns:p14="http://schemas.microsoft.com/office/powerpoint/2010/main" val="411644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35388" y="1539137"/>
            <a:ext cx="8095253" cy="3450613"/>
          </a:xfrm>
        </p:spPr>
        <p:txBody>
          <a:bodyPr anchor="ctr">
            <a:normAutofit lnSpcReduction="10000"/>
          </a:bodyPr>
          <a:lstStyle/>
          <a:p>
            <a:pPr eaLnBrk="1" hangingPunct="1">
              <a:buFontTx/>
              <a:buNone/>
            </a:pPr>
            <a:r>
              <a:rPr lang="sv-SE" altLang="sv-SE" sz="2400" b="1" i="1" dirty="0"/>
              <a:t>Råd för vård o omsorg i Glesbygd</a:t>
            </a:r>
          </a:p>
          <a:p>
            <a:pPr eaLnBrk="1" hangingPunct="1">
              <a:buFontTx/>
              <a:buNone/>
            </a:pPr>
            <a:endParaRPr lang="sv-SE" altLang="sv-SE" sz="2400" b="1" i="1" dirty="0"/>
          </a:p>
          <a:p>
            <a:r>
              <a:rPr lang="sv-SE" altLang="sv-SE" sz="2400" dirty="0"/>
              <a:t>En till två representanter per region</a:t>
            </a:r>
          </a:p>
          <a:p>
            <a:r>
              <a:rPr lang="sv-SE" altLang="sv-SE" sz="2400" dirty="0"/>
              <a:t>Ta fram strategi för utveckling av vård o omsorg i Norra sjukvårdsregionen</a:t>
            </a:r>
          </a:p>
          <a:p>
            <a:r>
              <a:rPr lang="sv-SE" altLang="sv-SE" sz="2400" dirty="0"/>
              <a:t>Ta fram årlig gemensam utvecklingsplan för vård och omsorg i sjukvårdsregionen</a:t>
            </a:r>
          </a:p>
          <a:p>
            <a:r>
              <a:rPr lang="sv-SE" altLang="sv-SE" sz="2400" dirty="0"/>
              <a:t>Verka för att strategi och plan genomförs och återrapportering till förbundsdirektionen</a:t>
            </a:r>
          </a:p>
          <a:p>
            <a:pPr eaLnBrk="1" hangingPunct="1">
              <a:buFontTx/>
              <a:buNone/>
            </a:pPr>
            <a:endParaRPr lang="sv-SE" altLang="sv-SE" sz="2400" b="1" i="1"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161635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60232" y="1965022"/>
            <a:ext cx="8355167" cy="3450613"/>
          </a:xfrm>
        </p:spPr>
        <p:txBody>
          <a:bodyPr anchor="ctr">
            <a:normAutofit lnSpcReduction="10000"/>
          </a:bodyPr>
          <a:lstStyle/>
          <a:p>
            <a:pPr eaLnBrk="1" hangingPunct="1">
              <a:buFontTx/>
              <a:buNone/>
            </a:pPr>
            <a:r>
              <a:rPr lang="sv-SE" altLang="sv-SE" sz="2400" b="1" i="1" dirty="0"/>
              <a:t>Vård på distans, </a:t>
            </a:r>
            <a:r>
              <a:rPr lang="sv-SE" altLang="sv-SE" sz="2400" b="1" i="1" dirty="0" err="1"/>
              <a:t>VpD</a:t>
            </a:r>
            <a:endParaRPr lang="sv-SE" altLang="sv-SE" sz="2400" b="1" i="1" dirty="0"/>
          </a:p>
          <a:p>
            <a:pPr eaLnBrk="1" hangingPunct="1">
              <a:buFontTx/>
              <a:buNone/>
            </a:pPr>
            <a:endParaRPr lang="sv-SE" sz="2200" dirty="0"/>
          </a:p>
          <a:p>
            <a:r>
              <a:rPr lang="sv-SE" sz="2200" dirty="0"/>
              <a:t>Gruppen består av en företrädare för varje landsting. </a:t>
            </a:r>
          </a:p>
          <a:p>
            <a:r>
              <a:rPr lang="sv-SE" sz="2200" dirty="0"/>
              <a:t>Styrningen av uppdraget ska ske med kompetens om vårdens utvecklingsbehov.</a:t>
            </a:r>
          </a:p>
          <a:p>
            <a:r>
              <a:rPr lang="sv-SE" sz="2200" dirty="0"/>
              <a:t>Gruppmedlemmarna ska ha erfarenhet av vårdens behov och tillgång till teknisk kompetens. </a:t>
            </a:r>
          </a:p>
          <a:p>
            <a:r>
              <a:rPr lang="sv-SE" sz="2200" dirty="0"/>
              <a:t>Samverkansgruppen gör en årlig planering för sitt arbete, där man prioriterar de mest angelägna områdena </a:t>
            </a:r>
          </a:p>
          <a:p>
            <a:endParaRPr lang="sv-SE" sz="2200" dirty="0"/>
          </a:p>
          <a:p>
            <a:endParaRPr lang="sv-SE" altLang="sv-SE" sz="2200" dirty="0"/>
          </a:p>
          <a:p>
            <a:pPr eaLnBrk="1" hangingPunct="1">
              <a:buFontTx/>
              <a:buNone/>
            </a:pPr>
            <a:endParaRPr lang="sv-SE" altLang="sv-SE" sz="2200" b="1" dirty="0"/>
          </a:p>
          <a:p>
            <a:pPr eaLnBrk="1" hangingPunct="1">
              <a:buFontTx/>
              <a:buNone/>
            </a:pPr>
            <a:endParaRPr lang="sv-SE" altLang="sv-SE" sz="2200" b="1" i="1"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167634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723070" y="1463981"/>
            <a:ext cx="8192329" cy="3450613"/>
          </a:xfrm>
        </p:spPr>
        <p:txBody>
          <a:bodyPr anchor="ctr">
            <a:normAutofit/>
          </a:bodyPr>
          <a:lstStyle/>
          <a:p>
            <a:pPr eaLnBrk="1" hangingPunct="1">
              <a:buFontTx/>
              <a:buNone/>
            </a:pPr>
            <a:r>
              <a:rPr lang="sv-SE" altLang="sv-SE" sz="2400" b="1" i="1" dirty="0"/>
              <a:t>Tandvårdschefsgrupp</a:t>
            </a:r>
          </a:p>
          <a:p>
            <a:pPr eaLnBrk="1" hangingPunct="1">
              <a:buFontTx/>
              <a:buNone/>
            </a:pPr>
            <a:endParaRPr lang="sv-SE" sz="2400" dirty="0"/>
          </a:p>
          <a:p>
            <a:r>
              <a:rPr lang="sv-SE" sz="2400" dirty="0"/>
              <a:t>Består av en tandvårdschef från varje landsting som inom sig utser ordförande. </a:t>
            </a:r>
          </a:p>
          <a:p>
            <a:r>
              <a:rPr lang="sv-SE" sz="2400" dirty="0"/>
              <a:t>Tar fram och bereder överenskommelser om samverkan om specialisttandvård och samordning av övriga regionala tandvårdsfrågor. </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309360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85492" y="1376299"/>
            <a:ext cx="7579863" cy="3450613"/>
          </a:xfrm>
        </p:spPr>
        <p:txBody>
          <a:bodyPr anchor="ctr">
            <a:normAutofit/>
          </a:bodyPr>
          <a:lstStyle/>
          <a:p>
            <a:pPr eaLnBrk="1" hangingPunct="1">
              <a:buFontTx/>
              <a:buNone/>
            </a:pPr>
            <a:r>
              <a:rPr lang="sv-SE" altLang="sv-SE" sz="2400" b="1" i="1" dirty="0"/>
              <a:t>Jämlik  och jämställd vård</a:t>
            </a:r>
          </a:p>
          <a:p>
            <a:pPr eaLnBrk="1" hangingPunct="1">
              <a:buFontTx/>
              <a:buNone/>
            </a:pPr>
            <a:endParaRPr lang="sv-SE" altLang="sv-SE" sz="2400" dirty="0"/>
          </a:p>
          <a:p>
            <a:r>
              <a:rPr lang="sv-SE" altLang="sv-SE" sz="2400" dirty="0"/>
              <a:t>Medlemmarnas kontaktpersoner för jämlik och jämställd vård</a:t>
            </a:r>
          </a:p>
          <a:p>
            <a:r>
              <a:rPr lang="sv-SE" altLang="sv-SE" sz="2400" dirty="0"/>
              <a:t>Verka inom områdena ; </a:t>
            </a:r>
          </a:p>
          <a:p>
            <a:pPr lvl="1"/>
            <a:r>
              <a:rPr lang="sv-SE" altLang="sv-SE" dirty="0"/>
              <a:t>Kompetensförsörjning</a:t>
            </a:r>
          </a:p>
          <a:p>
            <a:pPr lvl="1"/>
            <a:r>
              <a:rPr lang="sv-SE" altLang="sv-SE" dirty="0"/>
              <a:t>Forskning</a:t>
            </a:r>
          </a:p>
          <a:p>
            <a:pPr lvl="1"/>
            <a:r>
              <a:rPr lang="sv-SE" altLang="sv-SE" dirty="0"/>
              <a:t>Hälsa</a:t>
            </a:r>
          </a:p>
          <a:p>
            <a:pPr eaLnBrk="1" hangingPunct="1">
              <a:buFontTx/>
              <a:buNone/>
            </a:pPr>
            <a:endParaRPr lang="sv-SE" altLang="sv-SE" sz="2400" b="1" i="1"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042F39C6-423D-4445-A1BC-30711083D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6387" name="Text Box 3"/>
          <p:cNvSpPr txBox="1">
            <a:spLocks noChangeArrowheads="1"/>
          </p:cNvSpPr>
          <p:nvPr/>
        </p:nvSpPr>
        <p:spPr bwMode="auto">
          <a:xfrm>
            <a:off x="1971675" y="65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216658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1750BFAD-531A-46E0-8ADA-7B985E3B9B1B}"/>
              </a:ext>
            </a:extLst>
          </p:cNvPr>
          <p:cNvSpPr>
            <a:spLocks noGrp="1"/>
          </p:cNvSpPr>
          <p:nvPr>
            <p:ph idx="1"/>
          </p:nvPr>
        </p:nvSpPr>
        <p:spPr>
          <a:xfrm>
            <a:off x="429126" y="1757664"/>
            <a:ext cx="8486273" cy="4065950"/>
          </a:xfrm>
        </p:spPr>
        <p:txBody>
          <a:bodyPr anchor="ctr">
            <a:normAutofit fontScale="92500"/>
          </a:bodyPr>
          <a:lstStyle/>
          <a:p>
            <a:pPr marL="0" indent="0">
              <a:buNone/>
            </a:pPr>
            <a:r>
              <a:rPr lang="sv-SE" sz="2600" b="1" i="1" dirty="0"/>
              <a:t>Donationsråd, RDAL och RDAS</a:t>
            </a:r>
          </a:p>
          <a:p>
            <a:pPr marL="0" indent="0">
              <a:buNone/>
            </a:pPr>
            <a:endParaRPr lang="sv-SE" sz="2200" b="1" i="1" dirty="0"/>
          </a:p>
          <a:p>
            <a:r>
              <a:rPr lang="sv-SE" sz="2400" dirty="0"/>
              <a:t>Medverka vid fortbildning inom organ- och vävnadsdonation</a:t>
            </a:r>
          </a:p>
          <a:p>
            <a:r>
              <a:rPr lang="sv-SE" sz="2400" dirty="0"/>
              <a:t>Ansvar för årligt sjukvårdsregionmöte och uppföljning av donationsverksamheten</a:t>
            </a:r>
          </a:p>
          <a:p>
            <a:r>
              <a:rPr lang="sv-SE" sz="2400" dirty="0"/>
              <a:t>Rådgivande och stödjande till lokala DAL, DAS och vävnadssamordnare</a:t>
            </a:r>
          </a:p>
          <a:p>
            <a:r>
              <a:rPr lang="sv-SE" sz="2400" dirty="0"/>
              <a:t>Följa upp registrering och analys av dödsfall inom intensivvården </a:t>
            </a:r>
          </a:p>
          <a:p>
            <a:r>
              <a:rPr lang="sv-SE" sz="2400" dirty="0"/>
              <a:t>Bevaka utvecklingen inom området</a:t>
            </a:r>
          </a:p>
          <a:p>
            <a:r>
              <a:rPr lang="sv-SE" sz="2400" dirty="0"/>
              <a:t>Samverka med vävnadsinrättningar, transplantationskirurgiska kliniker och transplantations-</a:t>
            </a:r>
            <a:r>
              <a:rPr lang="sv-SE" sz="2200" dirty="0"/>
              <a:t>koordinatorer </a:t>
            </a:r>
          </a:p>
          <a:p>
            <a:endParaRPr lang="sv-SE" sz="1700" dirty="0"/>
          </a:p>
          <a:p>
            <a:pPr marL="0" indent="0">
              <a:buNone/>
            </a:pPr>
            <a:endParaRPr lang="sv-SE" sz="1700" b="1" i="1" dirty="0"/>
          </a:p>
          <a:p>
            <a:endParaRPr lang="sv-SE" sz="1700" b="1"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20250493-4399-4AD6-B00D-31DF0D6F2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4510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down)">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85737-6929-48EB-B9B1-D40E06408421}"/>
              </a:ext>
            </a:extLst>
          </p:cNvPr>
          <p:cNvSpPr>
            <a:spLocks noGrp="1"/>
          </p:cNvSpPr>
          <p:nvPr>
            <p:ph type="title"/>
          </p:nvPr>
        </p:nvSpPr>
        <p:spPr>
          <a:xfrm>
            <a:off x="497601" y="440283"/>
            <a:ext cx="7474172" cy="1148959"/>
          </a:xfrm>
        </p:spPr>
        <p:txBody>
          <a:bodyPr>
            <a:normAutofit/>
          </a:bodyPr>
          <a:lstStyle/>
          <a:p>
            <a:r>
              <a:rPr lang="sv-SE" sz="4100" dirty="0"/>
              <a:t>Kunskapsstyrning</a:t>
            </a:r>
          </a:p>
        </p:txBody>
      </p:sp>
      <p:sp>
        <p:nvSpPr>
          <p:cNvPr id="3" name="Platshållare för innehåll 2">
            <a:extLst>
              <a:ext uri="{FF2B5EF4-FFF2-40B4-BE49-F238E27FC236}">
                <a16:creationId xmlns:a16="http://schemas.microsoft.com/office/drawing/2014/main" id="{5197B877-1689-4376-A0F0-03543C4641F2}"/>
              </a:ext>
            </a:extLst>
          </p:cNvPr>
          <p:cNvSpPr>
            <a:spLocks noGrp="1"/>
          </p:cNvSpPr>
          <p:nvPr>
            <p:ph idx="1"/>
          </p:nvPr>
        </p:nvSpPr>
        <p:spPr>
          <a:xfrm>
            <a:off x="727921" y="1676924"/>
            <a:ext cx="8090402" cy="3930122"/>
          </a:xfrm>
        </p:spPr>
        <p:txBody>
          <a:bodyPr anchor="ctr">
            <a:normAutofit/>
          </a:bodyPr>
          <a:lstStyle/>
          <a:p>
            <a:r>
              <a:rPr lang="sv-SE" sz="2000" dirty="0"/>
              <a:t>Samtliga landsting /regioner i Sverige har antagit en rekommendation om att bygga system för kunskapsstyrning</a:t>
            </a:r>
          </a:p>
          <a:p>
            <a:pPr lvl="1"/>
            <a:r>
              <a:rPr lang="sv-SE" sz="1600" dirty="0"/>
              <a:t>Syftet är att skapa en mer likvärdig och effektiv vård med högre kvalitet</a:t>
            </a:r>
          </a:p>
          <a:p>
            <a:r>
              <a:rPr lang="sv-SE" sz="2000" dirty="0"/>
              <a:t>Norra sjukvårdsregionförbundet, NRF har fått i uppgift att samordna den sjukvårdsregionala delen av uppbyggnaden.</a:t>
            </a:r>
          </a:p>
          <a:p>
            <a:r>
              <a:rPr lang="sv-SE" sz="2000" dirty="0"/>
              <a:t>Arbetsinsatserna för kunskapsstyrning har ökat kraftigt de senare åren</a:t>
            </a:r>
          </a:p>
          <a:p>
            <a:r>
              <a:rPr lang="sv-SE" sz="2000" dirty="0"/>
              <a:t>NRF har ett nationellt värdskap för två nationella programområden; Endokrina sjukdomar och Levnadsvanor</a:t>
            </a:r>
          </a:p>
          <a:p>
            <a:r>
              <a:rPr lang="sv-SE" sz="2000" dirty="0"/>
              <a:t>NRF har ett nationellt vilande värdskap för cancersjukvård</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7021D27E-EB49-437E-B6D9-0056F8B5D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2847552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C38EE-ABFA-4A99-B630-8717CE130AD7}"/>
              </a:ext>
            </a:extLst>
          </p:cNvPr>
          <p:cNvSpPr>
            <a:spLocks noGrp="1"/>
          </p:cNvSpPr>
          <p:nvPr>
            <p:ph type="title"/>
          </p:nvPr>
        </p:nvSpPr>
        <p:spPr>
          <a:xfrm>
            <a:off x="520541" y="513347"/>
            <a:ext cx="9162077" cy="1325563"/>
          </a:xfrm>
        </p:spPr>
        <p:txBody>
          <a:bodyPr>
            <a:normAutofit/>
          </a:bodyPr>
          <a:lstStyle/>
          <a:p>
            <a:r>
              <a:rPr lang="sv-SE" sz="4100" dirty="0"/>
              <a:t>Kunskapsstyrning- Beslutspunkter utifrån rekommendation</a:t>
            </a:r>
          </a:p>
        </p:txBody>
      </p:sp>
      <p:sp>
        <p:nvSpPr>
          <p:cNvPr id="3" name="Platshållare för innehåll 2">
            <a:extLst>
              <a:ext uri="{FF2B5EF4-FFF2-40B4-BE49-F238E27FC236}">
                <a16:creationId xmlns:a16="http://schemas.microsoft.com/office/drawing/2014/main" id="{D3515FB8-EAAE-4CB0-8D1A-0FA7EEB3D5F4}"/>
              </a:ext>
            </a:extLst>
          </p:cNvPr>
          <p:cNvSpPr>
            <a:spLocks noGrp="1"/>
          </p:cNvSpPr>
          <p:nvPr>
            <p:ph idx="1"/>
          </p:nvPr>
        </p:nvSpPr>
        <p:spPr>
          <a:xfrm>
            <a:off x="720594" y="2358913"/>
            <a:ext cx="7869784" cy="3240506"/>
          </a:xfrm>
        </p:spPr>
        <p:txBody>
          <a:bodyPr anchor="ctr">
            <a:normAutofit/>
          </a:bodyPr>
          <a:lstStyle/>
          <a:p>
            <a:pPr marL="0" lvl="0" indent="0">
              <a:buNone/>
            </a:pPr>
            <a:r>
              <a:rPr lang="sv-SE" sz="2000" b="1" dirty="0"/>
              <a:t>Att</a:t>
            </a:r>
            <a:r>
              <a:rPr lang="sv-SE" sz="2000" dirty="0"/>
              <a:t> landsting och regioner </a:t>
            </a:r>
            <a:r>
              <a:rPr lang="sv-SE" sz="2000" i="1" dirty="0"/>
              <a:t>följer och gör de förändringar som krävs</a:t>
            </a:r>
            <a:r>
              <a:rPr lang="sv-SE" sz="2000" dirty="0"/>
              <a:t> regionalt och lokalt utifrån beslut tagna av styrgruppen (SKS) i frågor rörande den nationella strukturen. </a:t>
            </a:r>
          </a:p>
          <a:p>
            <a:pPr marL="0" lvl="0" indent="0">
              <a:buNone/>
            </a:pPr>
            <a:endParaRPr lang="sv-SE" sz="2000" dirty="0"/>
          </a:p>
          <a:p>
            <a:pPr marL="0" lvl="0" indent="0">
              <a:buNone/>
            </a:pPr>
            <a:r>
              <a:rPr lang="sv-SE" sz="2000" b="1" dirty="0"/>
              <a:t>Att </a:t>
            </a:r>
            <a:r>
              <a:rPr lang="sv-SE" sz="2000" dirty="0"/>
              <a:t>landsting och regioner utifrån en rekommendation från SKL:s  politiska ledning tar </a:t>
            </a:r>
            <a:r>
              <a:rPr lang="sv-SE" sz="2000" i="1" dirty="0"/>
              <a:t>politiskt inriktningsbeslut om styrgruppens uppdrag</a:t>
            </a:r>
            <a:r>
              <a:rPr lang="sv-SE" sz="2000" dirty="0"/>
              <a:t>,</a:t>
            </a:r>
            <a:r>
              <a:rPr lang="sv-SE" sz="2000" i="1" dirty="0"/>
              <a:t> mandat och den finansiella ram</a:t>
            </a:r>
            <a:r>
              <a:rPr lang="sv-SE" sz="2000" dirty="0"/>
              <a:t> som styrgruppen råder över för det gemensamma arbetet och att sjukvårdshuvudmannens politiska ledning utser landstings-/regiondirektören till ombud för hantering av frågan framåt.</a:t>
            </a:r>
          </a:p>
          <a:p>
            <a:endParaRPr lang="sv-SE" sz="2000" dirty="0"/>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09973D75-70DB-4D8A-880D-82F37C50F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55576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09919" y="435935"/>
            <a:ext cx="8809238" cy="1325563"/>
          </a:xfrm>
        </p:spPr>
        <p:txBody>
          <a:bodyPr>
            <a:normAutofit/>
          </a:bodyPr>
          <a:lstStyle/>
          <a:p>
            <a:r>
              <a:rPr lang="sv-SE" dirty="0"/>
              <a:t>NRF:s resurser för kunskapsstyrning</a:t>
            </a:r>
          </a:p>
        </p:txBody>
      </p:sp>
      <p:sp>
        <p:nvSpPr>
          <p:cNvPr id="3" name="Platshållare för innehåll 2"/>
          <p:cNvSpPr>
            <a:spLocks noGrp="1"/>
          </p:cNvSpPr>
          <p:nvPr>
            <p:ph idx="1"/>
          </p:nvPr>
        </p:nvSpPr>
        <p:spPr>
          <a:xfrm>
            <a:off x="581524" y="1761498"/>
            <a:ext cx="8157883" cy="3450613"/>
          </a:xfrm>
        </p:spPr>
        <p:txBody>
          <a:bodyPr anchor="ctr">
            <a:normAutofit/>
          </a:bodyPr>
          <a:lstStyle/>
          <a:p>
            <a:r>
              <a:rPr lang="sv-SE" sz="1900" dirty="0"/>
              <a:t>Norra Sverige har värdskap för två programområden</a:t>
            </a:r>
          </a:p>
          <a:p>
            <a:r>
              <a:rPr lang="sv-SE" sz="1900" dirty="0"/>
              <a:t>Två processledare som har uppdrag att leda Nationella programområden; endokrina sjukdomar och levnadsvanor </a:t>
            </a:r>
          </a:p>
          <a:p>
            <a:r>
              <a:rPr lang="sv-SE" sz="1900" dirty="0"/>
              <a:t>0,5 sjukvårdsregional koordinator </a:t>
            </a:r>
          </a:p>
          <a:p>
            <a:r>
              <a:rPr lang="sv-SE" sz="1900" dirty="0"/>
              <a:t>Rekrytering av </a:t>
            </a:r>
            <a:r>
              <a:rPr lang="sv-SE" sz="1900" dirty="0" err="1"/>
              <a:t>sjukvårdsdsregional</a:t>
            </a:r>
            <a:r>
              <a:rPr lang="sv-SE" sz="1900" dirty="0"/>
              <a:t> processledare RPO psykisk hälsa</a:t>
            </a:r>
          </a:p>
          <a:p>
            <a:r>
              <a:rPr lang="sv-SE" sz="1900" dirty="0"/>
              <a:t>Vilande värdskap för Cancersjukvården, rekrytering 0,5 processledare</a:t>
            </a:r>
          </a:p>
          <a:p>
            <a:r>
              <a:rPr lang="sv-SE" sz="1900" dirty="0"/>
              <a:t>Representanter från Norra sjukvårdsregionen i 24 Nationella programområden (NPO)</a:t>
            </a:r>
          </a:p>
          <a:p>
            <a:r>
              <a:rPr lang="sv-SE" sz="1900" dirty="0"/>
              <a:t>Utse sjukvårdsregionala processledare för samtliga RPO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915305"/>
            <a:ext cx="840083" cy="1142998"/>
          </a:xfrm>
          <a:prstGeom prst="rect">
            <a:avLst/>
          </a:prstGeom>
        </p:spPr>
      </p:pic>
    </p:spTree>
    <p:extLst>
      <p:ext uri="{BB962C8B-B14F-4D97-AF65-F5344CB8AC3E}">
        <p14:creationId xmlns:p14="http://schemas.microsoft.com/office/powerpoint/2010/main" val="180457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33276" y="627564"/>
            <a:ext cx="7474172" cy="1325563"/>
          </a:xfrm>
        </p:spPr>
        <p:txBody>
          <a:bodyPr>
            <a:normAutofit/>
          </a:bodyPr>
          <a:lstStyle/>
          <a:p>
            <a:r>
              <a:rPr lang="sv-SE" dirty="0"/>
              <a:t>Kunskapsstyrning</a:t>
            </a:r>
          </a:p>
        </p:txBody>
      </p:sp>
      <p:sp>
        <p:nvSpPr>
          <p:cNvPr id="3" name="Platshållare för innehåll 2"/>
          <p:cNvSpPr>
            <a:spLocks noGrp="1"/>
          </p:cNvSpPr>
          <p:nvPr>
            <p:ph idx="1"/>
          </p:nvPr>
        </p:nvSpPr>
        <p:spPr>
          <a:xfrm>
            <a:off x="1136429" y="2278173"/>
            <a:ext cx="6467867" cy="3450613"/>
          </a:xfrm>
        </p:spPr>
        <p:txBody>
          <a:bodyPr anchor="ctr">
            <a:normAutofit/>
          </a:bodyPr>
          <a:lstStyle/>
          <a:p>
            <a:pPr marL="0" indent="0">
              <a:buNone/>
            </a:pPr>
            <a:r>
              <a:rPr lang="sv-SE" dirty="0"/>
              <a:t>Det kommer mera……</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894" y="3019426"/>
            <a:ext cx="840083" cy="1142998"/>
          </a:xfrm>
          <a:prstGeom prst="rect">
            <a:avLst/>
          </a:prstGeom>
        </p:spPr>
      </p:pic>
    </p:spTree>
    <p:extLst>
      <p:ext uri="{BB962C8B-B14F-4D97-AF65-F5344CB8AC3E}">
        <p14:creationId xmlns:p14="http://schemas.microsoft.com/office/powerpoint/2010/main" val="163237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49797B-853B-4DAA-AAB1-45B6142FE7D9}"/>
              </a:ext>
            </a:extLst>
          </p:cNvPr>
          <p:cNvSpPr>
            <a:spLocks noGrp="1"/>
          </p:cNvSpPr>
          <p:nvPr>
            <p:ph type="title"/>
          </p:nvPr>
        </p:nvSpPr>
        <p:spPr>
          <a:xfrm>
            <a:off x="1136427" y="627564"/>
            <a:ext cx="7694751" cy="1325563"/>
          </a:xfrm>
        </p:spPr>
        <p:txBody>
          <a:bodyPr>
            <a:normAutofit/>
          </a:bodyPr>
          <a:lstStyle/>
          <a:p>
            <a:r>
              <a:rPr lang="sv-SE" sz="3200" b="1" dirty="0"/>
              <a:t>BIKUPA</a:t>
            </a:r>
            <a:br>
              <a:rPr lang="sv-SE" altLang="sv-SE" sz="2400" dirty="0">
                <a:latin typeface="+mn-lt"/>
              </a:rPr>
            </a:br>
            <a:endParaRPr lang="sv-SE" sz="2800" dirty="0">
              <a:latin typeface="+mn-lt"/>
            </a:endParaRPr>
          </a:p>
        </p:txBody>
      </p:sp>
      <p:sp>
        <p:nvSpPr>
          <p:cNvPr id="12290" name="Rectangle 3"/>
          <p:cNvSpPr>
            <a:spLocks noGrp="1" noChangeArrowheads="1"/>
          </p:cNvSpPr>
          <p:nvPr>
            <p:ph idx="1"/>
          </p:nvPr>
        </p:nvSpPr>
        <p:spPr>
          <a:xfrm>
            <a:off x="1136429" y="2278173"/>
            <a:ext cx="6467867" cy="3450613"/>
          </a:xfrm>
        </p:spPr>
        <p:txBody>
          <a:bodyPr anchor="ctr">
            <a:normAutofit/>
          </a:bodyPr>
          <a:lstStyle/>
          <a:p>
            <a:pPr marL="0" indent="0">
              <a:buNone/>
            </a:pPr>
            <a:r>
              <a:rPr lang="sv-SE" altLang="sv-SE" sz="2200" dirty="0">
                <a:latin typeface="Calibri" panose="020F0502020204030204" pitchFamily="34" charset="0"/>
                <a:cs typeface="Calibri" panose="020F0502020204030204" pitchFamily="34" charset="0"/>
              </a:rPr>
              <a:t>Vad har vi hört?</a:t>
            </a:r>
          </a:p>
          <a:p>
            <a:pPr marL="0" indent="0">
              <a:buNone/>
            </a:pPr>
            <a:endParaRPr lang="sv-SE" altLang="sv-SE" sz="2200" dirty="0">
              <a:latin typeface="Calibri" panose="020F0502020204030204" pitchFamily="34" charset="0"/>
              <a:cs typeface="Calibri" panose="020F0502020204030204" pitchFamily="34" charset="0"/>
            </a:endParaRPr>
          </a:p>
          <a:p>
            <a:pPr eaLnBrk="1" hangingPunct="1">
              <a:buFontTx/>
              <a:buNone/>
            </a:pPr>
            <a:r>
              <a:rPr lang="sv-SE" altLang="sv-SE" sz="2200" dirty="0">
                <a:latin typeface="Calibri" panose="020F0502020204030204" pitchFamily="34" charset="0"/>
                <a:cs typeface="Calibri" panose="020F0502020204030204" pitchFamily="34" charset="0"/>
              </a:rPr>
              <a:t>Kopplat till revidering av förbundsordningen – vilka spontana medskick finns?</a:t>
            </a:r>
          </a:p>
          <a:p>
            <a:endParaRPr lang="sv-SE" altLang="sv-SE" sz="2200" dirty="0">
              <a:latin typeface="Times New Roman" panose="02020603050405020304" pitchFamily="18" charset="0"/>
            </a:endParaRPr>
          </a:p>
          <a:p>
            <a:pPr eaLnBrk="1" hangingPunct="1">
              <a:buFontTx/>
              <a:buNone/>
            </a:pPr>
            <a:endParaRPr lang="sv-SE" altLang="sv-SE" sz="2200" dirty="0">
              <a:latin typeface="Times New Roman" panose="02020603050405020304" pitchFamily="18" charset="0"/>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FADC9E06-D30E-4CB3-9C23-FF7152455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
        <p:nvSpPr>
          <p:cNvPr id="12291" name="Text Box 4"/>
          <p:cNvSpPr txBox="1">
            <a:spLocks noChangeArrowheads="1"/>
          </p:cNvSpPr>
          <p:nvPr/>
        </p:nvSpPr>
        <p:spPr bwMode="auto">
          <a:xfrm>
            <a:off x="1900238" y="207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Tree>
    <p:extLst>
      <p:ext uri="{BB962C8B-B14F-4D97-AF65-F5344CB8AC3E}">
        <p14:creationId xmlns:p14="http://schemas.microsoft.com/office/powerpoint/2010/main" val="380662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dirty="0"/>
          </a:p>
        </p:txBody>
      </p:sp>
      <p:pic>
        <p:nvPicPr>
          <p:cNvPr id="6" name="Platshållare för innehåll 5" descr="norrlandstingensförb_4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6350" y="2559844"/>
            <a:ext cx="7099300" cy="2882900"/>
          </a:xfrm>
          <a:prstGeom prst="rect">
            <a:avLst/>
          </a:prstGeom>
          <a:noFill/>
          <a:ln>
            <a:noFill/>
          </a:ln>
        </p:spPr>
      </p:pic>
    </p:spTree>
    <p:extLst>
      <p:ext uri="{BB962C8B-B14F-4D97-AF65-F5344CB8AC3E}">
        <p14:creationId xmlns:p14="http://schemas.microsoft.com/office/powerpoint/2010/main" val="280600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960760" y="3429000"/>
            <a:ext cx="8495070" cy="1784402"/>
          </a:xfrm>
        </p:spPr>
        <p:txBody>
          <a:bodyPr anchor="b">
            <a:normAutofit/>
          </a:bodyPr>
          <a:lstStyle/>
          <a:p>
            <a:r>
              <a:rPr lang="sv-SE" altLang="sv-SE" sz="4200" b="1" dirty="0">
                <a:solidFill>
                  <a:srgbClr val="FFFFFF"/>
                </a:solidFill>
              </a:rPr>
              <a:t>NRF – årsplanering 2019</a:t>
            </a:r>
            <a:br>
              <a:rPr lang="sv-SE" altLang="sv-SE" sz="4200" dirty="0">
                <a:solidFill>
                  <a:srgbClr val="FFFFFF"/>
                </a:solidFill>
              </a:rPr>
            </a:br>
            <a:br>
              <a:rPr lang="sv-SE" altLang="sv-SE" sz="4200" dirty="0">
                <a:solidFill>
                  <a:srgbClr val="FFFFFF"/>
                </a:solidFill>
              </a:rPr>
            </a:br>
            <a:r>
              <a:rPr lang="sv-SE" altLang="sv-SE" sz="2700" dirty="0">
                <a:solidFill>
                  <a:srgbClr val="FFFFFF"/>
                </a:solidFill>
              </a:rPr>
              <a:t>FD 2019-03-27/28</a:t>
            </a:r>
            <a:endParaRPr lang="sv-SE" sz="27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D955F18-4D95-45AF-B457-6995692B3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50" y="1139059"/>
            <a:ext cx="1090049" cy="1483096"/>
          </a:xfrm>
          <a:prstGeom prst="rect">
            <a:avLst/>
          </a:prstGeom>
        </p:spPr>
      </p:pic>
    </p:spTree>
    <p:extLst>
      <p:ext uri="{BB962C8B-B14F-4D97-AF65-F5344CB8AC3E}">
        <p14:creationId xmlns:p14="http://schemas.microsoft.com/office/powerpoint/2010/main" val="1175557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9411" y="-588005"/>
            <a:ext cx="10515600" cy="1325563"/>
          </a:xfrm>
          <a:noFill/>
        </p:spPr>
        <p:txBody>
          <a:bodyPr/>
          <a:lstStyle/>
          <a:p>
            <a:br>
              <a:rPr lang="sv-SE" altLang="sv-SE" dirty="0"/>
            </a:br>
            <a:r>
              <a:rPr lang="sv-SE" altLang="sv-SE" dirty="0"/>
              <a:t>mars och maj 2019</a:t>
            </a:r>
          </a:p>
        </p:txBody>
      </p:sp>
      <p:sp>
        <p:nvSpPr>
          <p:cNvPr id="2051" name="Rectangle 3"/>
          <p:cNvSpPr>
            <a:spLocks noGrp="1" noChangeArrowheads="1"/>
          </p:cNvSpPr>
          <p:nvPr>
            <p:ph type="body" idx="1"/>
          </p:nvPr>
        </p:nvSpPr>
        <p:spPr>
          <a:xfrm>
            <a:off x="838200" y="1043189"/>
            <a:ext cx="10124209" cy="5814811"/>
          </a:xfrm>
        </p:spPr>
        <p:txBody>
          <a:bodyPr>
            <a:normAutofit fontScale="92500" lnSpcReduction="20000"/>
          </a:bodyPr>
          <a:lstStyle/>
          <a:p>
            <a:pPr marL="0" indent="0">
              <a:buNone/>
            </a:pPr>
            <a:r>
              <a:rPr lang="sv-SE" sz="2400" b="1" dirty="0"/>
              <a:t>27-28 mars</a:t>
            </a:r>
          </a:p>
          <a:p>
            <a:r>
              <a:rPr lang="sv-SE" sz="2400" dirty="0"/>
              <a:t>Årsredovisning NRF inkl. årsrapport RCC Norr </a:t>
            </a:r>
            <a:r>
              <a:rPr lang="sv-SE" sz="2400" dirty="0" err="1"/>
              <a:t>fg</a:t>
            </a:r>
            <a:r>
              <a:rPr lang="sv-SE" sz="2400" dirty="0"/>
              <a:t>. år och </a:t>
            </a:r>
            <a:r>
              <a:rPr lang="sv-SE" altLang="sv-SE" sz="2400" dirty="0"/>
              <a:t>donationsverksamheten</a:t>
            </a:r>
          </a:p>
          <a:p>
            <a:r>
              <a:rPr lang="sv-SE" sz="2400" dirty="0"/>
              <a:t>Plan för beredningar och sammanträden nästkommande år</a:t>
            </a:r>
          </a:p>
          <a:p>
            <a:r>
              <a:rPr lang="sv-SE" altLang="sv-SE" sz="2400" dirty="0"/>
              <a:t>Planering – reviderad förbundsordning 2019</a:t>
            </a:r>
          </a:p>
          <a:p>
            <a:r>
              <a:rPr lang="sv-SE" altLang="sv-SE" sz="2400" dirty="0"/>
              <a:t>Samverkansavtal Karolinska universitetssjukhuset 2019</a:t>
            </a:r>
          </a:p>
          <a:p>
            <a:pPr marL="0" indent="0">
              <a:buNone/>
            </a:pPr>
            <a:endParaRPr lang="sv-SE" altLang="sv-SE" sz="2400" dirty="0"/>
          </a:p>
          <a:p>
            <a:pPr marL="0" indent="0">
              <a:buNone/>
            </a:pPr>
            <a:r>
              <a:rPr lang="sv-SE" altLang="sv-SE" sz="2400" b="1" dirty="0"/>
              <a:t>21-22 maj</a:t>
            </a:r>
          </a:p>
          <a:p>
            <a:r>
              <a:rPr lang="sv-SE" sz="2400" dirty="0"/>
              <a:t>Föregående års revisionsberättelse och revisionens granskningsrapport</a:t>
            </a:r>
          </a:p>
          <a:p>
            <a:r>
              <a:rPr lang="sv-SE" sz="2400" dirty="0"/>
              <a:t>Uppföljning;</a:t>
            </a:r>
          </a:p>
          <a:p>
            <a:pPr lvl="1"/>
            <a:r>
              <a:rPr lang="sv-SE" sz="2000" dirty="0"/>
              <a:t>Riks- och regionsjukvårdens kostnader och omfattning, avser </a:t>
            </a:r>
            <a:r>
              <a:rPr lang="sv-SE" sz="2000" dirty="0" err="1"/>
              <a:t>fg</a:t>
            </a:r>
            <a:r>
              <a:rPr lang="sv-SE" sz="2000" dirty="0"/>
              <a:t>. år</a:t>
            </a:r>
          </a:p>
          <a:p>
            <a:pPr lvl="1"/>
            <a:r>
              <a:rPr lang="sv-SE" sz="2000" dirty="0"/>
              <a:t>Verksamhetsrapport från Norrländska läkemedelsrådet, avser </a:t>
            </a:r>
            <a:r>
              <a:rPr lang="sv-SE" sz="2000" dirty="0" err="1"/>
              <a:t>fg</a:t>
            </a:r>
            <a:r>
              <a:rPr lang="sv-SE" sz="2000" dirty="0"/>
              <a:t>. år</a:t>
            </a:r>
          </a:p>
          <a:p>
            <a:pPr lvl="1"/>
            <a:r>
              <a:rPr lang="sv-SE" sz="2000" dirty="0"/>
              <a:t>Folkhälsopolitiskt program, medlemsregionerna </a:t>
            </a:r>
          </a:p>
          <a:p>
            <a:pPr lvl="1">
              <a:lnSpc>
                <a:spcPct val="100000"/>
              </a:lnSpc>
            </a:pPr>
            <a:r>
              <a:rPr lang="sv-SE" sz="2000" dirty="0"/>
              <a:t>Chefsamrådens rapporter, det sjukvårdsregionala uppdraget</a:t>
            </a:r>
          </a:p>
          <a:p>
            <a:pPr>
              <a:lnSpc>
                <a:spcPct val="100000"/>
              </a:lnSpc>
            </a:pPr>
            <a:r>
              <a:rPr lang="sv-SE" sz="2400" dirty="0"/>
              <a:t>Beslut/fastställande</a:t>
            </a:r>
          </a:p>
          <a:p>
            <a:pPr lvl="1">
              <a:lnSpc>
                <a:spcPct val="100000"/>
              </a:lnSpc>
            </a:pPr>
            <a:r>
              <a:rPr lang="sv-SE" sz="2000" dirty="0"/>
              <a:t>Beslut om NRF:s preliminära budgetram för kommande år</a:t>
            </a:r>
          </a:p>
          <a:p>
            <a:pPr lvl="1">
              <a:lnSpc>
                <a:spcPct val="100000"/>
              </a:lnSpc>
            </a:pPr>
            <a:r>
              <a:rPr lang="sv-SE" sz="2000" dirty="0"/>
              <a:t>Plan för beredningar och sammanträden 2020, fastställande</a:t>
            </a:r>
          </a:p>
          <a:p>
            <a:pPr lvl="1">
              <a:lnSpc>
                <a:spcPct val="100000"/>
              </a:lnSpc>
            </a:pPr>
            <a:r>
              <a:rPr lang="sv-SE" sz="2000" dirty="0"/>
              <a:t>RCC Norr– Sjukvårdsregional utvecklingsplan för cancervården 2019-2021, fastställande</a:t>
            </a:r>
            <a:endParaRPr lang="sv-SE" altLang="sv-SE" sz="1600" b="1"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9875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1">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1">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598437"/>
            <a:ext cx="10515600" cy="1325563"/>
          </a:xfrm>
          <a:noFill/>
        </p:spPr>
        <p:txBody>
          <a:bodyPr/>
          <a:lstStyle/>
          <a:p>
            <a:br>
              <a:rPr lang="sv-SE" altLang="sv-SE" dirty="0"/>
            </a:br>
            <a:r>
              <a:rPr lang="sv-SE" altLang="sv-SE" dirty="0"/>
              <a:t>oktober och december 2019</a:t>
            </a:r>
          </a:p>
        </p:txBody>
      </p:sp>
      <p:sp>
        <p:nvSpPr>
          <p:cNvPr id="2051" name="Rectangle 3"/>
          <p:cNvSpPr>
            <a:spLocks noGrp="1" noChangeArrowheads="1"/>
          </p:cNvSpPr>
          <p:nvPr>
            <p:ph type="body" idx="1"/>
          </p:nvPr>
        </p:nvSpPr>
        <p:spPr>
          <a:xfrm>
            <a:off x="591813" y="727126"/>
            <a:ext cx="11256749" cy="6130874"/>
          </a:xfrm>
        </p:spPr>
        <p:txBody>
          <a:bodyPr>
            <a:normAutofit fontScale="92500" lnSpcReduction="10000"/>
          </a:bodyPr>
          <a:lstStyle/>
          <a:p>
            <a:pPr marL="0" indent="0">
              <a:buNone/>
            </a:pPr>
            <a:r>
              <a:rPr lang="sv-SE" altLang="sv-SE" sz="2400" b="1" dirty="0"/>
              <a:t>1-2 oktober</a:t>
            </a:r>
          </a:p>
          <a:p>
            <a:r>
              <a:rPr lang="sv-SE" sz="2200" dirty="0"/>
              <a:t>NRF:s delårsrapport </a:t>
            </a:r>
          </a:p>
          <a:p>
            <a:r>
              <a:rPr lang="sv-SE" sz="2200" dirty="0"/>
              <a:t>Revisorernas granskningsplan, riskanalys och budgetäskande för kommande år</a:t>
            </a:r>
          </a:p>
          <a:p>
            <a:r>
              <a:rPr lang="sv-SE" sz="2200" dirty="0"/>
              <a:t>RCC Norr – Regional plan, nivåstrukturering</a:t>
            </a:r>
          </a:p>
          <a:p>
            <a:r>
              <a:rPr lang="sv-SE" sz="2200" dirty="0"/>
              <a:t>Regionvårdsrapport NUS, avser föregående år</a:t>
            </a:r>
          </a:p>
          <a:p>
            <a:endParaRPr lang="sv-SE" sz="2200" dirty="0"/>
          </a:p>
          <a:p>
            <a:pPr marL="0" indent="0">
              <a:buNone/>
            </a:pPr>
            <a:r>
              <a:rPr lang="sv-SE" sz="2400" b="1" dirty="0"/>
              <a:t>3-4 december</a:t>
            </a:r>
          </a:p>
          <a:p>
            <a:r>
              <a:rPr lang="sv-SE" sz="2200" dirty="0"/>
              <a:t>AU överläggning med revisorerna</a:t>
            </a:r>
            <a:endParaRPr lang="sv-SE" sz="2200" b="1" dirty="0"/>
          </a:p>
          <a:p>
            <a:r>
              <a:rPr lang="sv-SE" sz="2200" dirty="0"/>
              <a:t>Uppföljning;</a:t>
            </a:r>
          </a:p>
          <a:p>
            <a:pPr lvl="1"/>
            <a:r>
              <a:rPr lang="sv-SE" sz="2000" dirty="0"/>
              <a:t>§§ 8 och 9 i Avtal om regionvård, föregående år</a:t>
            </a:r>
          </a:p>
          <a:p>
            <a:pPr lvl="1"/>
            <a:r>
              <a:rPr lang="sv-SE" sz="2000" dirty="0"/>
              <a:t>Kvalitetsredovisning från vissa universitetssjukhus</a:t>
            </a:r>
          </a:p>
          <a:p>
            <a:pPr lvl="1"/>
            <a:r>
              <a:rPr lang="sv-SE" sz="2000" dirty="0"/>
              <a:t>RCC Norr – Uppföljning avseende målnivåer i regionala utvecklingsplanen </a:t>
            </a:r>
          </a:p>
          <a:p>
            <a:r>
              <a:rPr lang="sv-SE" sz="2200" dirty="0"/>
              <a:t>Revisionsutlåtande och revisionsrapporter beträffande delårsrapport </a:t>
            </a:r>
          </a:p>
          <a:p>
            <a:r>
              <a:rPr lang="sv-SE" sz="2200" dirty="0"/>
              <a:t>NRF:s verksamhetsplan/slutlig budget för de kommande 3 åren inkl. RCC Norr</a:t>
            </a:r>
          </a:p>
          <a:p>
            <a:r>
              <a:rPr lang="sv-SE" sz="2200" dirty="0"/>
              <a:t>Avtal om regionvård för kommande år</a:t>
            </a:r>
          </a:p>
          <a:p>
            <a:r>
              <a:rPr lang="sv-SE" sz="2200" dirty="0"/>
              <a:t>Fördelning av forskningsanslaget Visare Norr, nästkommande år</a:t>
            </a:r>
          </a:p>
          <a:p>
            <a:r>
              <a:rPr lang="sv-SE" sz="2200" dirty="0"/>
              <a:t>Chefsamrådens/RPO uppdrag, nästkommande år</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25436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1">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1">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353473"/>
            <a:ext cx="10515600" cy="1325563"/>
          </a:xfrm>
          <a:noFill/>
        </p:spPr>
        <p:txBody>
          <a:bodyPr/>
          <a:lstStyle/>
          <a:p>
            <a:br>
              <a:rPr lang="sv-SE" altLang="sv-SE" dirty="0"/>
            </a:br>
            <a:r>
              <a:rPr lang="sv-SE" altLang="sv-SE" dirty="0"/>
              <a:t>Stående punkter</a:t>
            </a:r>
          </a:p>
        </p:txBody>
      </p:sp>
      <p:sp>
        <p:nvSpPr>
          <p:cNvPr id="2051" name="Rectangle 3"/>
          <p:cNvSpPr>
            <a:spLocks noGrp="1" noChangeArrowheads="1"/>
          </p:cNvSpPr>
          <p:nvPr>
            <p:ph type="body" idx="1"/>
          </p:nvPr>
        </p:nvSpPr>
        <p:spPr>
          <a:xfrm>
            <a:off x="387439" y="1891922"/>
            <a:ext cx="10515600" cy="4351338"/>
          </a:xfrm>
        </p:spPr>
        <p:txBody>
          <a:bodyPr/>
          <a:lstStyle/>
          <a:p>
            <a:r>
              <a:rPr lang="sv-SE" dirty="0"/>
              <a:t>Rapport från Nämnden högspecialiserad vård</a:t>
            </a:r>
          </a:p>
          <a:p>
            <a:r>
              <a:rPr lang="sv-SE" dirty="0"/>
              <a:t>Rapport från Nationella screeningrådet</a:t>
            </a:r>
          </a:p>
          <a:p>
            <a:r>
              <a:rPr lang="sv-SE" dirty="0"/>
              <a:t>Rapport från </a:t>
            </a:r>
            <a:r>
              <a:rPr lang="sv-SE" dirty="0" err="1"/>
              <a:t>Skandionklinikens</a:t>
            </a:r>
            <a:r>
              <a:rPr lang="sv-SE" dirty="0"/>
              <a:t> FD</a:t>
            </a:r>
          </a:p>
          <a:p>
            <a:r>
              <a:rPr lang="sv-SE" dirty="0"/>
              <a:t>Rapport från Huvudmannagruppen</a:t>
            </a:r>
          </a:p>
          <a:p>
            <a:r>
              <a:rPr lang="sv-SE" dirty="0"/>
              <a:t>Protokoll FUI-rådet</a:t>
            </a:r>
          </a:p>
          <a:p>
            <a:r>
              <a:rPr lang="sv-SE" dirty="0"/>
              <a:t>Förbundsdirektören informerar</a:t>
            </a:r>
          </a:p>
          <a:p>
            <a:r>
              <a:rPr lang="sv-SE" dirty="0"/>
              <a:t>Uppföljning av givna uppdrag</a:t>
            </a:r>
          </a:p>
          <a:p>
            <a:r>
              <a:rPr lang="sv-SE" altLang="sv-SE" dirty="0"/>
              <a:t>Informationer och anmälningsärenden</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487488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960760" y="3429000"/>
            <a:ext cx="8495070" cy="1784402"/>
          </a:xfrm>
        </p:spPr>
        <p:txBody>
          <a:bodyPr anchor="b">
            <a:normAutofit/>
          </a:bodyPr>
          <a:lstStyle/>
          <a:p>
            <a:r>
              <a:rPr lang="sv-SE" altLang="sv-SE" sz="4200" b="1" dirty="0">
                <a:solidFill>
                  <a:srgbClr val="FFFFFF"/>
                </a:solidFill>
              </a:rPr>
              <a:t>Regionvårdsavtalet 2018 - 2020</a:t>
            </a:r>
            <a:br>
              <a:rPr lang="sv-SE" altLang="sv-SE" sz="4200" dirty="0">
                <a:solidFill>
                  <a:srgbClr val="FFFFFF"/>
                </a:solidFill>
              </a:rPr>
            </a:br>
            <a:br>
              <a:rPr lang="sv-SE" altLang="sv-SE" sz="4200" dirty="0">
                <a:solidFill>
                  <a:srgbClr val="FFFFFF"/>
                </a:solidFill>
              </a:rPr>
            </a:br>
            <a:r>
              <a:rPr lang="sv-SE" altLang="sv-SE" sz="2700" dirty="0">
                <a:solidFill>
                  <a:srgbClr val="FFFFFF"/>
                </a:solidFill>
              </a:rPr>
              <a:t>FD 2019-03-27/28</a:t>
            </a:r>
            <a:endParaRPr lang="sv-SE" sz="27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D955F18-4D95-45AF-B457-6995692B3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50" y="1139059"/>
            <a:ext cx="1090049" cy="1483096"/>
          </a:xfrm>
          <a:prstGeom prst="rect">
            <a:avLst/>
          </a:prstGeom>
        </p:spPr>
      </p:pic>
    </p:spTree>
    <p:extLst>
      <p:ext uri="{BB962C8B-B14F-4D97-AF65-F5344CB8AC3E}">
        <p14:creationId xmlns:p14="http://schemas.microsoft.com/office/powerpoint/2010/main" val="2590574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
        <p:nvSpPr>
          <p:cNvPr id="9" name="Pil: höger 8">
            <a:extLst>
              <a:ext uri="{FF2B5EF4-FFF2-40B4-BE49-F238E27FC236}">
                <a16:creationId xmlns:a16="http://schemas.microsoft.com/office/drawing/2014/main" id="{AC7F59FC-3EE7-4D5B-97FF-B924D5FE3056}"/>
              </a:ext>
            </a:extLst>
          </p:cNvPr>
          <p:cNvSpPr/>
          <p:nvPr/>
        </p:nvSpPr>
        <p:spPr>
          <a:xfrm>
            <a:off x="1047946" y="1697740"/>
            <a:ext cx="10096107" cy="518622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upp 9">
            <a:extLst>
              <a:ext uri="{FF2B5EF4-FFF2-40B4-BE49-F238E27FC236}">
                <a16:creationId xmlns:a16="http://schemas.microsoft.com/office/drawing/2014/main" id="{CE0F2E80-503F-467D-9CE9-8E222A4B6DEA}"/>
              </a:ext>
            </a:extLst>
          </p:cNvPr>
          <p:cNvGrpSpPr/>
          <p:nvPr/>
        </p:nvGrpSpPr>
        <p:grpSpPr>
          <a:xfrm>
            <a:off x="164399" y="3253607"/>
            <a:ext cx="2818125" cy="2074490"/>
            <a:chOff x="7285" y="1555867"/>
            <a:chExt cx="2818125" cy="2074490"/>
          </a:xfrm>
        </p:grpSpPr>
        <p:sp>
          <p:nvSpPr>
            <p:cNvPr id="20" name="Rektangel: rundade hörn 19">
              <a:extLst>
                <a:ext uri="{FF2B5EF4-FFF2-40B4-BE49-F238E27FC236}">
                  <a16:creationId xmlns:a16="http://schemas.microsoft.com/office/drawing/2014/main" id="{4F94591B-0D51-4291-8162-F1B35F1373CD}"/>
                </a:ext>
              </a:extLst>
            </p:cNvPr>
            <p:cNvSpPr/>
            <p:nvPr/>
          </p:nvSpPr>
          <p:spPr>
            <a:xfrm>
              <a:off x="7285" y="1555867"/>
              <a:ext cx="2818125" cy="2074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ktangel: rundade hörn 5">
              <a:extLst>
                <a:ext uri="{FF2B5EF4-FFF2-40B4-BE49-F238E27FC236}">
                  <a16:creationId xmlns:a16="http://schemas.microsoft.com/office/drawing/2014/main" id="{71FD2BC6-78DC-4F13-A4C8-5C0558ABD4A1}"/>
                </a:ext>
              </a:extLst>
            </p:cNvPr>
            <p:cNvSpPr txBox="1"/>
            <p:nvPr/>
          </p:nvSpPr>
          <p:spPr>
            <a:xfrm>
              <a:off x="108553" y="1657135"/>
              <a:ext cx="2615589" cy="1871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Omvärldsspaning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Sydöstras</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modell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har inspirerat                          </a:t>
              </a:r>
            </a:p>
          </p:txBody>
        </p:sp>
      </p:grpSp>
      <p:grpSp>
        <p:nvGrpSpPr>
          <p:cNvPr id="11" name="Grupp 10">
            <a:extLst>
              <a:ext uri="{FF2B5EF4-FFF2-40B4-BE49-F238E27FC236}">
                <a16:creationId xmlns:a16="http://schemas.microsoft.com/office/drawing/2014/main" id="{90D2F5BE-D9D5-4BF0-BAAF-44F6DF61A228}"/>
              </a:ext>
            </a:extLst>
          </p:cNvPr>
          <p:cNvGrpSpPr/>
          <p:nvPr/>
        </p:nvGrpSpPr>
        <p:grpSpPr>
          <a:xfrm>
            <a:off x="3179425" y="3253607"/>
            <a:ext cx="2818125" cy="2074490"/>
            <a:chOff x="3022311" y="1555867"/>
            <a:chExt cx="2818125" cy="2074490"/>
          </a:xfrm>
        </p:grpSpPr>
        <p:sp>
          <p:nvSpPr>
            <p:cNvPr id="18" name="Rektangel: rundade hörn 17">
              <a:extLst>
                <a:ext uri="{FF2B5EF4-FFF2-40B4-BE49-F238E27FC236}">
                  <a16:creationId xmlns:a16="http://schemas.microsoft.com/office/drawing/2014/main" id="{908B831C-1B64-49AE-8E94-DACB2F7CE3CD}"/>
                </a:ext>
              </a:extLst>
            </p:cNvPr>
            <p:cNvSpPr/>
            <p:nvPr/>
          </p:nvSpPr>
          <p:spPr>
            <a:xfrm>
              <a:off x="3022311" y="1555867"/>
              <a:ext cx="2818125" cy="2074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ktangel: rundade hörn 7">
              <a:extLst>
                <a:ext uri="{FF2B5EF4-FFF2-40B4-BE49-F238E27FC236}">
                  <a16:creationId xmlns:a16="http://schemas.microsoft.com/office/drawing/2014/main" id="{1A40D96E-29CA-44C8-A5E9-AED6A87BB707}"/>
                </a:ext>
              </a:extLst>
            </p:cNvPr>
            <p:cNvSpPr txBox="1"/>
            <p:nvPr/>
          </p:nvSpPr>
          <p:spPr>
            <a:xfrm>
              <a:off x="3123579" y="1657135"/>
              <a:ext cx="2615589" cy="1871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Ny ersättningsmodell</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2015</a:t>
              </a:r>
            </a:p>
          </p:txBody>
        </p:sp>
      </p:grpSp>
      <p:grpSp>
        <p:nvGrpSpPr>
          <p:cNvPr id="12" name="Grupp 11">
            <a:extLst>
              <a:ext uri="{FF2B5EF4-FFF2-40B4-BE49-F238E27FC236}">
                <a16:creationId xmlns:a16="http://schemas.microsoft.com/office/drawing/2014/main" id="{53E3C0DE-EFED-49F0-892D-5C937D0251E0}"/>
              </a:ext>
            </a:extLst>
          </p:cNvPr>
          <p:cNvGrpSpPr/>
          <p:nvPr/>
        </p:nvGrpSpPr>
        <p:grpSpPr>
          <a:xfrm>
            <a:off x="6194450" y="3253607"/>
            <a:ext cx="2818125" cy="2074490"/>
            <a:chOff x="6037336" y="1555867"/>
            <a:chExt cx="2818125" cy="2074490"/>
          </a:xfrm>
        </p:grpSpPr>
        <p:sp>
          <p:nvSpPr>
            <p:cNvPr id="16" name="Rektangel: rundade hörn 15">
              <a:extLst>
                <a:ext uri="{FF2B5EF4-FFF2-40B4-BE49-F238E27FC236}">
                  <a16:creationId xmlns:a16="http://schemas.microsoft.com/office/drawing/2014/main" id="{2D6C5643-44ED-4A3F-846A-814A1762FFCC}"/>
                </a:ext>
              </a:extLst>
            </p:cNvPr>
            <p:cNvSpPr/>
            <p:nvPr/>
          </p:nvSpPr>
          <p:spPr>
            <a:xfrm>
              <a:off x="6037336" y="1555867"/>
              <a:ext cx="2818125" cy="2074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ktangel: rundade hörn 9">
              <a:extLst>
                <a:ext uri="{FF2B5EF4-FFF2-40B4-BE49-F238E27FC236}">
                  <a16:creationId xmlns:a16="http://schemas.microsoft.com/office/drawing/2014/main" id="{BFAB9F78-283F-4C25-B771-216CDCBE16CB}"/>
                </a:ext>
              </a:extLst>
            </p:cNvPr>
            <p:cNvSpPr txBox="1"/>
            <p:nvPr/>
          </p:nvSpPr>
          <p:spPr>
            <a:xfrm>
              <a:off x="6138604" y="1657135"/>
              <a:ext cx="2615589" cy="1871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Revidering</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av</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Ersättningsmodell</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grpSp>
      <p:grpSp>
        <p:nvGrpSpPr>
          <p:cNvPr id="13" name="Grupp 12">
            <a:extLst>
              <a:ext uri="{FF2B5EF4-FFF2-40B4-BE49-F238E27FC236}">
                <a16:creationId xmlns:a16="http://schemas.microsoft.com/office/drawing/2014/main" id="{9CEF122F-351F-452C-9F06-A8C48B2B68F6}"/>
              </a:ext>
            </a:extLst>
          </p:cNvPr>
          <p:cNvGrpSpPr/>
          <p:nvPr/>
        </p:nvGrpSpPr>
        <p:grpSpPr>
          <a:xfrm>
            <a:off x="9209475" y="3253607"/>
            <a:ext cx="2818125" cy="2074490"/>
            <a:chOff x="9052361" y="1555867"/>
            <a:chExt cx="2818125" cy="2074490"/>
          </a:xfrm>
        </p:grpSpPr>
        <p:sp>
          <p:nvSpPr>
            <p:cNvPr id="14" name="Rektangel: rundade hörn 13">
              <a:extLst>
                <a:ext uri="{FF2B5EF4-FFF2-40B4-BE49-F238E27FC236}">
                  <a16:creationId xmlns:a16="http://schemas.microsoft.com/office/drawing/2014/main" id="{AA2E48AB-749A-44D8-AB3F-EBD0155CC198}"/>
                </a:ext>
              </a:extLst>
            </p:cNvPr>
            <p:cNvSpPr/>
            <p:nvPr/>
          </p:nvSpPr>
          <p:spPr>
            <a:xfrm>
              <a:off x="9052361" y="1555867"/>
              <a:ext cx="2818125" cy="2074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ktangel: rundade hörn 11">
              <a:extLst>
                <a:ext uri="{FF2B5EF4-FFF2-40B4-BE49-F238E27FC236}">
                  <a16:creationId xmlns:a16="http://schemas.microsoft.com/office/drawing/2014/main" id="{8381D3FF-8E15-4B5A-A60C-8AA0BD174766}"/>
                </a:ext>
              </a:extLst>
            </p:cNvPr>
            <p:cNvSpPr txBox="1"/>
            <p:nvPr/>
          </p:nvSpPr>
          <p:spPr>
            <a:xfrm>
              <a:off x="9153629" y="1657135"/>
              <a:ext cx="2615589" cy="1871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Reviderad ersättningsmodell</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sv-SE" sz="2300" b="0" i="0" u="none" strike="noStrike" kern="1200" cap="none" spc="0" normalizeH="0" baseline="0" noProof="0" dirty="0">
                  <a:ln>
                    <a:noFill/>
                  </a:ln>
                  <a:solidFill>
                    <a:prstClr val="white"/>
                  </a:solidFill>
                  <a:effectLst/>
                  <a:uLnTx/>
                  <a:uFillTx/>
                  <a:latin typeface="Calibri" panose="020F0502020204030204"/>
                  <a:ea typeface="+mn-ea"/>
                  <a:cs typeface="+mn-cs"/>
                </a:rPr>
                <a:t>2018</a:t>
              </a:r>
            </a:p>
          </p:txBody>
        </p:sp>
      </p:grpSp>
    </p:spTree>
    <p:extLst>
      <p:ext uri="{BB962C8B-B14F-4D97-AF65-F5344CB8AC3E}">
        <p14:creationId xmlns:p14="http://schemas.microsoft.com/office/powerpoint/2010/main" val="3291800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4046" y="-286257"/>
            <a:ext cx="10515600" cy="1325563"/>
          </a:xfrm>
          <a:noFill/>
        </p:spPr>
        <p:txBody>
          <a:bodyPr/>
          <a:lstStyle/>
          <a:p>
            <a:br>
              <a:rPr lang="sv-SE" altLang="sv-SE" dirty="0"/>
            </a:br>
            <a:r>
              <a:rPr lang="sv-SE" dirty="0">
                <a:cs typeface="Times New Roman" panose="02020603050405020304" pitchFamily="18" charset="0"/>
              </a:rPr>
              <a:t>Utgångspunkter, samarbete</a:t>
            </a:r>
            <a:endParaRPr lang="sv-SE" altLang="sv-SE" dirty="0"/>
          </a:p>
        </p:txBody>
      </p:sp>
      <p:sp>
        <p:nvSpPr>
          <p:cNvPr id="2051" name="Rectangle 3"/>
          <p:cNvSpPr>
            <a:spLocks noGrp="1" noChangeArrowheads="1"/>
          </p:cNvSpPr>
          <p:nvPr>
            <p:ph type="body" idx="1"/>
          </p:nvPr>
        </p:nvSpPr>
        <p:spPr>
          <a:xfrm>
            <a:off x="897644" y="1417484"/>
            <a:ext cx="9525000" cy="5568151"/>
          </a:xfrm>
        </p:spPr>
        <p:txBody>
          <a:bodyPr>
            <a:normAutofit/>
          </a:bodyPr>
          <a:lstStyle/>
          <a:p>
            <a:pPr marL="0" indent="0">
              <a:lnSpc>
                <a:spcPct val="120000"/>
              </a:lnSpc>
              <a:spcBef>
                <a:spcPts val="0"/>
              </a:spcBef>
              <a:buNone/>
            </a:pPr>
            <a:r>
              <a:rPr lang="sv-SE" dirty="0"/>
              <a:t>Samarbetet kännetecknas av: </a:t>
            </a:r>
          </a:p>
          <a:p>
            <a:pPr>
              <a:lnSpc>
                <a:spcPct val="120000"/>
              </a:lnSpc>
            </a:pPr>
            <a:r>
              <a:rPr lang="sv-SE" dirty="0"/>
              <a:t>insyn, </a:t>
            </a:r>
          </a:p>
          <a:p>
            <a:pPr>
              <a:lnSpc>
                <a:spcPct val="120000"/>
              </a:lnSpc>
            </a:pPr>
            <a:r>
              <a:rPr lang="sv-SE" dirty="0"/>
              <a:t>påverkansmöjlighet, </a:t>
            </a:r>
          </a:p>
          <a:p>
            <a:pPr>
              <a:lnSpc>
                <a:spcPct val="120000"/>
              </a:lnSpc>
            </a:pPr>
            <a:r>
              <a:rPr lang="sv-SE" dirty="0"/>
              <a:t>ansvarstagande och </a:t>
            </a:r>
          </a:p>
          <a:p>
            <a:pPr>
              <a:lnSpc>
                <a:spcPct val="120000"/>
              </a:lnSpc>
            </a:pPr>
            <a:r>
              <a:rPr lang="sv-SE" dirty="0"/>
              <a:t>långsiktighet.</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769799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99220" y="-286257"/>
            <a:ext cx="10515600" cy="1325563"/>
          </a:xfrm>
          <a:noFill/>
        </p:spPr>
        <p:txBody>
          <a:bodyPr/>
          <a:lstStyle/>
          <a:p>
            <a:br>
              <a:rPr lang="sv-SE" altLang="sv-SE" dirty="0"/>
            </a:br>
            <a:r>
              <a:rPr lang="sv-SE" dirty="0">
                <a:cs typeface="Times New Roman" panose="02020603050405020304" pitchFamily="18" charset="0"/>
              </a:rPr>
              <a:t>Utgångspunkter, ersättningsmodellen</a:t>
            </a:r>
            <a:endParaRPr lang="sv-SE" altLang="sv-SE" dirty="0"/>
          </a:p>
        </p:txBody>
      </p:sp>
      <p:sp>
        <p:nvSpPr>
          <p:cNvPr id="2051" name="Rectangle 3"/>
          <p:cNvSpPr>
            <a:spLocks noGrp="1" noChangeArrowheads="1"/>
          </p:cNvSpPr>
          <p:nvPr>
            <p:ph type="body" idx="1"/>
          </p:nvPr>
        </p:nvSpPr>
        <p:spPr>
          <a:xfrm>
            <a:off x="684046" y="1417484"/>
            <a:ext cx="9525000" cy="5568151"/>
          </a:xfrm>
        </p:spPr>
        <p:txBody>
          <a:bodyPr>
            <a:normAutofit/>
          </a:bodyPr>
          <a:lstStyle/>
          <a:p>
            <a:pPr marL="0" indent="0">
              <a:lnSpc>
                <a:spcPct val="150000"/>
              </a:lnSpc>
              <a:buNone/>
            </a:pPr>
            <a:r>
              <a:rPr lang="sv-SE" dirty="0"/>
              <a:t>Modellens utgångspunkter;</a:t>
            </a:r>
            <a:endParaRPr lang="sv-SE" dirty="0">
              <a:cs typeface="Times New Roman" panose="02020603050405020304" pitchFamily="18" charset="0"/>
            </a:endParaRPr>
          </a:p>
          <a:p>
            <a:pPr>
              <a:lnSpc>
                <a:spcPct val="120000"/>
              </a:lnSpc>
            </a:pPr>
            <a:r>
              <a:rPr lang="sv-SE" altLang="sv-SE" dirty="0"/>
              <a:t>Regionen värnar om det gemensamma regionsjukhuset  </a:t>
            </a:r>
          </a:p>
          <a:p>
            <a:pPr>
              <a:lnSpc>
                <a:spcPct val="120000"/>
              </a:lnSpc>
            </a:pPr>
            <a:r>
              <a:rPr lang="sv-SE" altLang="sv-SE" dirty="0"/>
              <a:t>Ersättningsmodellen ska ta sin utgångspunkt i en skälig ersättning för vårdtjänster (Riksavtalet § 8.1)</a:t>
            </a:r>
          </a:p>
          <a:p>
            <a:pPr>
              <a:lnSpc>
                <a:spcPct val="120000"/>
              </a:lnSpc>
            </a:pPr>
            <a:r>
              <a:rPr lang="sv-SE" altLang="sv-SE" dirty="0"/>
              <a:t> Förutsägbarhet</a:t>
            </a:r>
          </a:p>
          <a:p>
            <a:pPr>
              <a:lnSpc>
                <a:spcPct val="120000"/>
              </a:lnSpc>
            </a:pPr>
            <a:r>
              <a:rPr lang="sv-SE" altLang="sv-SE" dirty="0"/>
              <a:t> Transparens</a:t>
            </a:r>
          </a:p>
          <a:p>
            <a:pPr>
              <a:lnSpc>
                <a:spcPct val="120000"/>
              </a:lnSpc>
            </a:pPr>
            <a:r>
              <a:rPr lang="sv-SE" altLang="sv-SE" dirty="0"/>
              <a:t> Incitament för produktivitet</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84551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1444" y="-156500"/>
            <a:ext cx="10515600" cy="1325563"/>
          </a:xfrm>
          <a:noFill/>
        </p:spPr>
        <p:txBody>
          <a:bodyPr/>
          <a:lstStyle/>
          <a:p>
            <a:br>
              <a:rPr lang="sv-SE" altLang="sv-SE" dirty="0"/>
            </a:br>
            <a:r>
              <a:rPr lang="sv-SE" dirty="0">
                <a:cs typeface="Times New Roman" panose="02020603050405020304" pitchFamily="18" charset="0"/>
              </a:rPr>
              <a:t>Begrepp</a:t>
            </a:r>
            <a:endParaRPr lang="sv-SE" altLang="sv-SE" dirty="0"/>
          </a:p>
        </p:txBody>
      </p:sp>
      <p:sp>
        <p:nvSpPr>
          <p:cNvPr id="2051" name="Rectangle 3"/>
          <p:cNvSpPr>
            <a:spLocks noGrp="1" noChangeArrowheads="1"/>
          </p:cNvSpPr>
          <p:nvPr>
            <p:ph type="body" idx="1"/>
          </p:nvPr>
        </p:nvSpPr>
        <p:spPr>
          <a:xfrm>
            <a:off x="764294" y="1315112"/>
            <a:ext cx="9658350" cy="5752438"/>
          </a:xfrm>
        </p:spPr>
        <p:txBody>
          <a:bodyPr>
            <a:noAutofit/>
          </a:bodyPr>
          <a:lstStyle/>
          <a:p>
            <a:pPr marL="0" indent="0">
              <a:lnSpc>
                <a:spcPct val="150000"/>
              </a:lnSpc>
              <a:spcBef>
                <a:spcPts val="0"/>
              </a:spcBef>
              <a:buNone/>
            </a:pPr>
            <a:r>
              <a:rPr lang="sv-SE" sz="2000" b="1" dirty="0">
                <a:cs typeface="Times New Roman" panose="02020603050405020304" pitchFamily="18" charset="0"/>
              </a:rPr>
              <a:t>KPP	K</a:t>
            </a:r>
            <a:r>
              <a:rPr lang="sv-SE" sz="2000" dirty="0">
                <a:cs typeface="Times New Roman" panose="02020603050405020304" pitchFamily="18" charset="0"/>
              </a:rPr>
              <a:t>ostnad </a:t>
            </a:r>
            <a:r>
              <a:rPr lang="sv-SE" sz="2000" b="1" dirty="0">
                <a:cs typeface="Times New Roman" panose="02020603050405020304" pitchFamily="18" charset="0"/>
              </a:rPr>
              <a:t>P</a:t>
            </a:r>
            <a:r>
              <a:rPr lang="sv-SE" sz="2000" dirty="0">
                <a:cs typeface="Times New Roman" panose="02020603050405020304" pitchFamily="18" charset="0"/>
              </a:rPr>
              <a:t>er </a:t>
            </a:r>
            <a:r>
              <a:rPr lang="sv-SE" sz="2000" b="1" dirty="0">
                <a:cs typeface="Times New Roman" panose="02020603050405020304" pitchFamily="18" charset="0"/>
              </a:rPr>
              <a:t>P</a:t>
            </a:r>
            <a:r>
              <a:rPr lang="sv-SE" sz="2000" dirty="0">
                <a:cs typeface="Times New Roman" panose="02020603050405020304" pitchFamily="18" charset="0"/>
              </a:rPr>
              <a:t>atient</a:t>
            </a:r>
            <a:r>
              <a:rPr lang="sv-SE" sz="2000" b="1" dirty="0">
                <a:cs typeface="Times New Roman" panose="02020603050405020304" pitchFamily="18" charset="0"/>
              </a:rPr>
              <a:t>- </a:t>
            </a:r>
            <a:r>
              <a:rPr lang="sv-SE" sz="2000" dirty="0"/>
              <a:t>Patientrelaterad kostnadsredovisning. SKL ansvarar. </a:t>
            </a:r>
          </a:p>
          <a:p>
            <a:pPr marL="0" indent="0">
              <a:lnSpc>
                <a:spcPct val="150000"/>
              </a:lnSpc>
              <a:spcAft>
                <a:spcPts val="2000"/>
              </a:spcAft>
              <a:buNone/>
            </a:pPr>
            <a:r>
              <a:rPr lang="sv-SE" sz="2000" b="1" dirty="0"/>
              <a:t>DRG</a:t>
            </a:r>
            <a:r>
              <a:rPr lang="sv-SE" sz="2000" dirty="0"/>
              <a:t>	</a:t>
            </a:r>
            <a:r>
              <a:rPr lang="sv-SE" sz="2000" b="1" dirty="0" err="1">
                <a:cs typeface="Times New Roman" panose="02020603050405020304" pitchFamily="18" charset="0"/>
              </a:rPr>
              <a:t>D</a:t>
            </a:r>
            <a:r>
              <a:rPr lang="sv-SE" sz="2000" dirty="0" err="1">
                <a:cs typeface="Times New Roman" panose="02020603050405020304" pitchFamily="18" charset="0"/>
              </a:rPr>
              <a:t>iagnos</a:t>
            </a:r>
            <a:r>
              <a:rPr lang="sv-SE" sz="2000" b="1" dirty="0" err="1">
                <a:cs typeface="Times New Roman" panose="02020603050405020304" pitchFamily="18" charset="0"/>
              </a:rPr>
              <a:t>R</a:t>
            </a:r>
            <a:r>
              <a:rPr lang="sv-SE" sz="2000" dirty="0" err="1">
                <a:cs typeface="Times New Roman" panose="02020603050405020304" pitchFamily="18" charset="0"/>
              </a:rPr>
              <a:t>elaterade</a:t>
            </a:r>
            <a:r>
              <a:rPr lang="sv-SE" sz="2000" dirty="0">
                <a:cs typeface="Times New Roman" panose="02020603050405020304" pitchFamily="18" charset="0"/>
              </a:rPr>
              <a:t> </a:t>
            </a:r>
            <a:r>
              <a:rPr lang="sv-SE" sz="2000" b="1" dirty="0">
                <a:cs typeface="Times New Roman" panose="02020603050405020304" pitchFamily="18" charset="0"/>
              </a:rPr>
              <a:t>G</a:t>
            </a:r>
            <a:r>
              <a:rPr lang="sv-SE" sz="2000" dirty="0">
                <a:cs typeface="Times New Roman" panose="02020603050405020304" pitchFamily="18" charset="0"/>
              </a:rPr>
              <a:t>rupper, Beskriver patientsammansättningen vid ett sjukhus, 	Socialstyrelsen ansvarar.</a:t>
            </a:r>
          </a:p>
          <a:p>
            <a:pPr marL="0" indent="0">
              <a:lnSpc>
                <a:spcPct val="120000"/>
              </a:lnSpc>
              <a:spcBef>
                <a:spcPts val="0"/>
              </a:spcBef>
              <a:buNone/>
            </a:pPr>
            <a:r>
              <a:rPr lang="sv-SE" sz="2000" b="1" dirty="0"/>
              <a:t>DRG-vikt </a:t>
            </a:r>
            <a:r>
              <a:rPr lang="sv-SE" sz="2000" dirty="0"/>
              <a:t>är ett relativt mått på vård- och behandlingskostnaden. Högre vikt 	  	 	  indikerar större kostnader. Årlig viktlista tas fram av Socialstyrelsen. </a:t>
            </a:r>
          </a:p>
          <a:p>
            <a:pPr marL="0" indent="0">
              <a:lnSpc>
                <a:spcPct val="120000"/>
              </a:lnSpc>
              <a:buNone/>
            </a:pPr>
            <a:r>
              <a:rPr lang="sv-SE" sz="2000" b="1" dirty="0"/>
              <a:t>DRG-poäng </a:t>
            </a:r>
            <a:r>
              <a:rPr lang="sv-SE" sz="2000" dirty="0"/>
              <a:t>är</a:t>
            </a:r>
            <a:r>
              <a:rPr lang="sv-SE" sz="2000" b="1" dirty="0"/>
              <a:t> </a:t>
            </a:r>
            <a:r>
              <a:rPr lang="sv-SE" sz="2000" dirty="0"/>
              <a:t>en annan benämning på DRG-vikt. Beskriver hur mycket sjukvård som 	 	   ”producerats” på ett sjukhus eller inom en region. </a:t>
            </a:r>
            <a:r>
              <a:rPr lang="sv-SE" sz="2000" dirty="0">
                <a:cs typeface="Times New Roman" panose="02020603050405020304" pitchFamily="18" charset="0"/>
              </a:rPr>
              <a:t>	</a:t>
            </a:r>
          </a:p>
          <a:p>
            <a:pPr marL="0" indent="0">
              <a:lnSpc>
                <a:spcPct val="120000"/>
              </a:lnSpc>
              <a:spcAft>
                <a:spcPts val="2000"/>
              </a:spcAft>
              <a:buNone/>
            </a:pPr>
            <a:r>
              <a:rPr lang="sv-SE" sz="2000" b="1" dirty="0">
                <a:cs typeface="Times New Roman" panose="02020603050405020304" pitchFamily="18" charset="0"/>
              </a:rPr>
              <a:t>DRG-pris</a:t>
            </a:r>
            <a:r>
              <a:rPr lang="sv-SE" sz="2000" dirty="0">
                <a:cs typeface="Times New Roman" panose="02020603050405020304" pitchFamily="18" charset="0"/>
              </a:rPr>
              <a:t>   KPP / summa DRG-poäng = Kr/DRG 1.0</a:t>
            </a:r>
          </a:p>
          <a:p>
            <a:pPr marL="0" indent="0">
              <a:lnSpc>
                <a:spcPct val="150000"/>
              </a:lnSpc>
              <a:spcBef>
                <a:spcPts val="600"/>
              </a:spcBef>
              <a:buNone/>
            </a:pPr>
            <a:r>
              <a:rPr lang="sv-SE" sz="2000" b="1" dirty="0">
                <a:cs typeface="Times New Roman" panose="02020603050405020304" pitchFamily="18" charset="0"/>
              </a:rPr>
              <a:t>Innerfall    </a:t>
            </a:r>
            <a:r>
              <a:rPr lang="sv-SE" sz="2000" dirty="0">
                <a:cs typeface="Times New Roman" panose="02020603050405020304" pitchFamily="18" charset="0"/>
              </a:rPr>
              <a:t>Vanlig prissättning – ”normalfall”.</a:t>
            </a:r>
          </a:p>
          <a:p>
            <a:pPr marL="0" indent="0">
              <a:lnSpc>
                <a:spcPct val="150000"/>
              </a:lnSpc>
              <a:spcBef>
                <a:spcPts val="600"/>
              </a:spcBef>
              <a:buNone/>
            </a:pPr>
            <a:r>
              <a:rPr lang="sv-SE" sz="2000" b="1" dirty="0" err="1">
                <a:cs typeface="Times New Roman" panose="02020603050405020304" pitchFamily="18" charset="0"/>
              </a:rPr>
              <a:t>Ytterfall</a:t>
            </a:r>
            <a:r>
              <a:rPr lang="sv-SE" sz="2000" b="1" dirty="0">
                <a:cs typeface="Times New Roman" panose="02020603050405020304" pitchFamily="18" charset="0"/>
              </a:rPr>
              <a:t>	   </a:t>
            </a:r>
            <a:r>
              <a:rPr lang="sv-SE" sz="2000" dirty="0">
                <a:cs typeface="Times New Roman" panose="02020603050405020304" pitchFamily="18" charset="0"/>
              </a:rPr>
              <a:t>Hög kostnad/lång vårdtid – Ersätts med självkostnad enligt KPP.</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23410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12380" y="-98749"/>
            <a:ext cx="10515600" cy="1325563"/>
          </a:xfrm>
          <a:noFill/>
        </p:spPr>
        <p:txBody>
          <a:bodyPr>
            <a:normAutofit fontScale="90000"/>
          </a:bodyPr>
          <a:lstStyle/>
          <a:p>
            <a:br>
              <a:rPr lang="sv-SE" altLang="sv-SE" dirty="0"/>
            </a:br>
            <a:r>
              <a:rPr lang="sv-SE" altLang="sv-SE" dirty="0"/>
              <a:t>DRG -</a:t>
            </a:r>
            <a:r>
              <a:rPr lang="sv-SE" altLang="sv-SE" b="1" dirty="0" err="1"/>
              <a:t>D</a:t>
            </a:r>
            <a:r>
              <a:rPr lang="sv-SE" altLang="sv-SE" dirty="0" err="1"/>
              <a:t>iagnos</a:t>
            </a:r>
            <a:r>
              <a:rPr lang="sv-SE" altLang="sv-SE" b="1" dirty="0" err="1"/>
              <a:t>R</a:t>
            </a:r>
            <a:r>
              <a:rPr lang="sv-SE" altLang="sv-SE" dirty="0" err="1"/>
              <a:t>elaterade</a:t>
            </a:r>
            <a:r>
              <a:rPr lang="sv-SE" altLang="sv-SE" dirty="0"/>
              <a:t> </a:t>
            </a:r>
            <a:r>
              <a:rPr lang="sv-SE" altLang="sv-SE" b="1" dirty="0"/>
              <a:t>G</a:t>
            </a:r>
            <a:r>
              <a:rPr lang="sv-SE" altLang="sv-SE" dirty="0"/>
              <a:t>rupper</a:t>
            </a:r>
            <a:br>
              <a:rPr lang="sv-SE" altLang="sv-SE" dirty="0"/>
            </a:br>
            <a:endParaRPr lang="sv-SE" altLang="sv-SE" dirty="0"/>
          </a:p>
        </p:txBody>
      </p:sp>
      <p:sp>
        <p:nvSpPr>
          <p:cNvPr id="2051" name="Rectangle 3"/>
          <p:cNvSpPr>
            <a:spLocks noGrp="1" noChangeArrowheads="1"/>
          </p:cNvSpPr>
          <p:nvPr>
            <p:ph type="body" idx="1"/>
          </p:nvPr>
        </p:nvSpPr>
        <p:spPr>
          <a:xfrm>
            <a:off x="512380" y="1253331"/>
            <a:ext cx="9853751" cy="4943188"/>
          </a:xfrm>
        </p:spPr>
        <p:txBody>
          <a:bodyPr>
            <a:normAutofit fontScale="70000" lnSpcReduction="20000"/>
          </a:bodyPr>
          <a:lstStyle/>
          <a:p>
            <a:endParaRPr lang="sv-SE" sz="1800" dirty="0"/>
          </a:p>
          <a:p>
            <a:pPr>
              <a:lnSpc>
                <a:spcPct val="120000"/>
              </a:lnSpc>
            </a:pPr>
            <a:r>
              <a:rPr lang="sv-SE" sz="3700" dirty="0"/>
              <a:t>I Sverige används </a:t>
            </a:r>
            <a:r>
              <a:rPr lang="sv-SE" sz="3700" dirty="0" err="1"/>
              <a:t>NordDRGcc</a:t>
            </a:r>
            <a:r>
              <a:rPr lang="sv-SE" sz="3700" dirty="0"/>
              <a:t> som är gemensamt för de nordiska länderna. Socialstyrelsen förvaltar och underhåller den svenska delen. </a:t>
            </a:r>
          </a:p>
          <a:p>
            <a:pPr>
              <a:lnSpc>
                <a:spcPct val="120000"/>
              </a:lnSpc>
            </a:pPr>
            <a:r>
              <a:rPr lang="sv-SE" sz="3700" dirty="0"/>
              <a:t>Patienter med likartad diagnos och resursförbrukning delas in i samma grupp. Varje DRG har en vikt enligt </a:t>
            </a:r>
            <a:r>
              <a:rPr lang="sv-SE" sz="3700" dirty="0" err="1"/>
              <a:t>NordDRGcc</a:t>
            </a:r>
            <a:r>
              <a:rPr lang="sv-SE" sz="3700" dirty="0"/>
              <a:t>.</a:t>
            </a:r>
          </a:p>
          <a:p>
            <a:pPr>
              <a:lnSpc>
                <a:spcPct val="120000"/>
              </a:lnSpc>
            </a:pPr>
            <a:r>
              <a:rPr lang="sv-SE" sz="3700" dirty="0"/>
              <a:t>Varje DRG delas i sin tur in i inner- och </a:t>
            </a:r>
            <a:r>
              <a:rPr lang="sv-SE" sz="3700" dirty="0" err="1"/>
              <a:t>ytterfall</a:t>
            </a:r>
            <a:r>
              <a:rPr lang="sv-SE" sz="3700" dirty="0"/>
              <a:t>. </a:t>
            </a:r>
            <a:r>
              <a:rPr lang="sv-SE" sz="3700" dirty="0" err="1"/>
              <a:t>Ytterfallen</a:t>
            </a:r>
            <a:r>
              <a:rPr lang="sv-SE" sz="3700" dirty="0"/>
              <a:t> kan avgränsas med hänsyn till vårdtiden och/eller kostnader. Socialstyrelsen beräknar årligen </a:t>
            </a:r>
            <a:r>
              <a:rPr lang="sv-SE" sz="3700" dirty="0" err="1"/>
              <a:t>ytterfallsgränserna</a:t>
            </a:r>
            <a:r>
              <a:rPr lang="sv-SE" sz="3700" dirty="0"/>
              <a:t> utifrån kostnaderna. Andelen </a:t>
            </a:r>
            <a:r>
              <a:rPr lang="sv-SE" sz="3700" dirty="0" err="1"/>
              <a:t>ytterfall</a:t>
            </a:r>
            <a:r>
              <a:rPr lang="sv-SE" sz="3700" dirty="0"/>
              <a:t> i sluten vård ska uppgå till 5 procent.</a:t>
            </a:r>
          </a:p>
          <a:p>
            <a:pPr>
              <a:lnSpc>
                <a:spcPct val="120000"/>
              </a:lnSpc>
            </a:pPr>
            <a:r>
              <a:rPr lang="sv-SE" altLang="sv-SE" sz="3700" dirty="0"/>
              <a:t>Debitering med DRG = DRG-vikt x DRG-pris.</a:t>
            </a:r>
            <a:endParaRPr lang="sv-SE" sz="3700"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6149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051">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051">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2051">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2051">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1183" y="319414"/>
            <a:ext cx="7474172" cy="1325563"/>
          </a:xfrm>
        </p:spPr>
        <p:txBody>
          <a:bodyPr>
            <a:normAutofit/>
          </a:bodyPr>
          <a:lstStyle/>
          <a:p>
            <a:r>
              <a:rPr lang="sv-SE" sz="3700" dirty="0"/>
              <a:t>Historik – </a:t>
            </a:r>
            <a:br>
              <a:rPr lang="sv-SE" sz="3700" dirty="0"/>
            </a:br>
            <a:r>
              <a:rPr lang="sv-SE" sz="3700" dirty="0"/>
              <a:t>Samverkansnämnden i Norra Sverige</a:t>
            </a:r>
          </a:p>
        </p:txBody>
      </p:sp>
      <p:sp>
        <p:nvSpPr>
          <p:cNvPr id="3" name="Platshållare för innehåll 2"/>
          <p:cNvSpPr>
            <a:spLocks noGrp="1"/>
          </p:cNvSpPr>
          <p:nvPr>
            <p:ph idx="1"/>
          </p:nvPr>
        </p:nvSpPr>
        <p:spPr>
          <a:xfrm>
            <a:off x="1136429" y="1953127"/>
            <a:ext cx="7128926" cy="4585459"/>
          </a:xfrm>
        </p:spPr>
        <p:txBody>
          <a:bodyPr anchor="ctr">
            <a:normAutofit/>
          </a:bodyPr>
          <a:lstStyle/>
          <a:p>
            <a:r>
              <a:rPr lang="sv-SE" sz="2000" dirty="0"/>
              <a:t>På 1980-talet tog riksdagen beslut om ny indelning i sjukvårdsvårdsregioner – verkställdes 1983</a:t>
            </a:r>
          </a:p>
          <a:p>
            <a:r>
              <a:rPr lang="sv-SE" sz="2000" dirty="0"/>
              <a:t>Då bildades en samverkansnämnd för Norra Sverige, vars främsta syfte var att samverka kring den högspecialiserade vården</a:t>
            </a:r>
          </a:p>
          <a:p>
            <a:r>
              <a:rPr lang="sv-SE" sz="2000" dirty="0"/>
              <a:t>Avtal mellan köpar- respektive säljarlandsting</a:t>
            </a:r>
          </a:p>
          <a:p>
            <a:pPr lvl="1"/>
            <a:r>
              <a:rPr lang="sv-SE" sz="2000" dirty="0"/>
              <a:t>Köpare; Västernorrlands läns landsting, Jämtlands läns landsting samt Norrbottens läns landsting</a:t>
            </a:r>
          </a:p>
          <a:p>
            <a:pPr lvl="1"/>
            <a:r>
              <a:rPr lang="sv-SE" sz="2000" dirty="0"/>
              <a:t>Säljare; Västerbottens läns landsting</a:t>
            </a:r>
          </a:p>
          <a:p>
            <a:r>
              <a:rPr lang="sv-SE" sz="2000" dirty="0"/>
              <a:t>Gemensamt avtalstecknande med andra sjukvårdsregioners universitetssjukhus</a:t>
            </a:r>
          </a:p>
          <a:p>
            <a:r>
              <a:rPr lang="sv-SE" sz="2000" dirty="0"/>
              <a:t>Samarbete fanns också kring vissa FoU frågor och transporter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79AC133-B42D-4D23-8257-B4F69EFCF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8965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52924"/>
            <a:ext cx="11353800" cy="1029833"/>
          </a:xfrm>
          <a:noFill/>
        </p:spPr>
        <p:txBody>
          <a:bodyPr>
            <a:normAutofit fontScale="90000"/>
          </a:bodyPr>
          <a:lstStyle/>
          <a:p>
            <a:br>
              <a:rPr lang="sv-SE" altLang="sv-SE" dirty="0"/>
            </a:br>
            <a:r>
              <a:rPr lang="sv-SE" sz="4200" dirty="0"/>
              <a:t>Ersättningsmodellen i den norra sjukvårdsregionen</a:t>
            </a:r>
            <a:endParaRPr lang="sv-SE" altLang="sv-SE" sz="4200" dirty="0"/>
          </a:p>
        </p:txBody>
      </p:sp>
      <p:sp>
        <p:nvSpPr>
          <p:cNvPr id="2051" name="Rectangle 3"/>
          <p:cNvSpPr>
            <a:spLocks noGrp="1" noChangeArrowheads="1"/>
          </p:cNvSpPr>
          <p:nvPr>
            <p:ph type="body" idx="1"/>
          </p:nvPr>
        </p:nvSpPr>
        <p:spPr>
          <a:xfrm>
            <a:off x="606237" y="1662534"/>
            <a:ext cx="9991655" cy="3532932"/>
          </a:xfrm>
        </p:spPr>
        <p:txBody>
          <a:bodyPr>
            <a:normAutofit/>
          </a:bodyPr>
          <a:lstStyle/>
          <a:p>
            <a:pPr>
              <a:lnSpc>
                <a:spcPct val="150000"/>
              </a:lnSpc>
            </a:pPr>
            <a:r>
              <a:rPr lang="sv-SE" dirty="0"/>
              <a:t> DRG-prissättning i möjlig utsträckning</a:t>
            </a:r>
          </a:p>
          <a:p>
            <a:pPr>
              <a:lnSpc>
                <a:spcPct val="150000"/>
              </a:lnSpc>
            </a:pPr>
            <a:r>
              <a:rPr lang="sv-SE" dirty="0"/>
              <a:t> Fast och rörlig ersättning [50% / 50%]</a:t>
            </a:r>
          </a:p>
          <a:p>
            <a:pPr>
              <a:lnSpc>
                <a:spcPct val="150000"/>
              </a:lnSpc>
            </a:pPr>
            <a:r>
              <a:rPr lang="sv-SE" dirty="0"/>
              <a:t> Riskdelning i efterreglering efter tre år (2017 – 2019)</a:t>
            </a:r>
          </a:p>
          <a:p>
            <a:pPr>
              <a:lnSpc>
                <a:spcPct val="150000"/>
              </a:lnSpc>
            </a:pPr>
            <a:r>
              <a:rPr lang="sv-SE" dirty="0"/>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42072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3CB3A4-1CD7-4C11-B66C-09733C30B5DD}"/>
              </a:ext>
            </a:extLst>
          </p:cNvPr>
          <p:cNvSpPr>
            <a:spLocks noGrp="1"/>
          </p:cNvSpPr>
          <p:nvPr>
            <p:ph type="title"/>
          </p:nvPr>
        </p:nvSpPr>
        <p:spPr>
          <a:xfrm>
            <a:off x="933450" y="0"/>
            <a:ext cx="10515600" cy="1325563"/>
          </a:xfrm>
        </p:spPr>
        <p:txBody>
          <a:bodyPr/>
          <a:lstStyle/>
          <a:p>
            <a:r>
              <a:rPr lang="sv-SE" dirty="0"/>
              <a:t>Ersättningsmodellen – fyra hörnstenar</a:t>
            </a:r>
          </a:p>
        </p:txBody>
      </p:sp>
      <p:pic>
        <p:nvPicPr>
          <p:cNvPr id="4" name="Bildobjekt 3">
            <a:extLst>
              <a:ext uri="{FF2B5EF4-FFF2-40B4-BE49-F238E27FC236}">
                <a16:creationId xmlns:a16="http://schemas.microsoft.com/office/drawing/2014/main" id="{155D9115-1524-4700-9BAC-FAF0B9576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49" y="1772135"/>
            <a:ext cx="7019215" cy="3541804"/>
          </a:xfrm>
          <a:prstGeom prst="rect">
            <a:avLst/>
          </a:prstGeom>
        </p:spPr>
      </p:pic>
      <p:sp>
        <p:nvSpPr>
          <p:cNvPr id="5" name="textruta 4">
            <a:extLst>
              <a:ext uri="{FF2B5EF4-FFF2-40B4-BE49-F238E27FC236}">
                <a16:creationId xmlns:a16="http://schemas.microsoft.com/office/drawing/2014/main" id="{1BFEAD28-4093-4535-A1D5-90713901A2AA}"/>
              </a:ext>
            </a:extLst>
          </p:cNvPr>
          <p:cNvSpPr txBox="1"/>
          <p:nvPr/>
        </p:nvSpPr>
        <p:spPr>
          <a:xfrm>
            <a:off x="2760593" y="2282855"/>
            <a:ext cx="7316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DRG</a:t>
            </a:r>
          </a:p>
        </p:txBody>
      </p:sp>
      <p:sp>
        <p:nvSpPr>
          <p:cNvPr id="6" name="textruta 5">
            <a:extLst>
              <a:ext uri="{FF2B5EF4-FFF2-40B4-BE49-F238E27FC236}">
                <a16:creationId xmlns:a16="http://schemas.microsoft.com/office/drawing/2014/main" id="{73DCE9C6-AF3A-4C4F-815B-76710EE2CC19}"/>
              </a:ext>
            </a:extLst>
          </p:cNvPr>
          <p:cNvSpPr txBox="1"/>
          <p:nvPr/>
        </p:nvSpPr>
        <p:spPr>
          <a:xfrm>
            <a:off x="4865918" y="1772135"/>
            <a:ext cx="155459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Fast-/rörlig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del</a:t>
            </a:r>
          </a:p>
        </p:txBody>
      </p:sp>
      <p:sp>
        <p:nvSpPr>
          <p:cNvPr id="7" name="textruta 6">
            <a:extLst>
              <a:ext uri="{FF2B5EF4-FFF2-40B4-BE49-F238E27FC236}">
                <a16:creationId xmlns:a16="http://schemas.microsoft.com/office/drawing/2014/main" id="{D25CCF31-2317-4753-B818-8AEE51EEDE5C}"/>
              </a:ext>
            </a:extLst>
          </p:cNvPr>
          <p:cNvSpPr txBox="1"/>
          <p:nvPr/>
        </p:nvSpPr>
        <p:spPr>
          <a:xfrm>
            <a:off x="6548786" y="2448332"/>
            <a:ext cx="18909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Efterreglering</a:t>
            </a:r>
          </a:p>
        </p:txBody>
      </p:sp>
      <p:sp>
        <p:nvSpPr>
          <p:cNvPr id="8" name="textruta 7">
            <a:extLst>
              <a:ext uri="{FF2B5EF4-FFF2-40B4-BE49-F238E27FC236}">
                <a16:creationId xmlns:a16="http://schemas.microsoft.com/office/drawing/2014/main" id="{DAA65B3B-C800-42E6-8AD8-24B0D83C493D}"/>
              </a:ext>
            </a:extLst>
          </p:cNvPr>
          <p:cNvSpPr txBox="1"/>
          <p:nvPr/>
        </p:nvSpPr>
        <p:spPr>
          <a:xfrm>
            <a:off x="3309252" y="3013501"/>
            <a:ext cx="2407327"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Krav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NUS kostnadsnivå</a:t>
            </a:r>
          </a:p>
        </p:txBody>
      </p:sp>
      <p:grpSp>
        <p:nvGrpSpPr>
          <p:cNvPr id="9" name="Grupp 8">
            <a:extLst>
              <a:ext uri="{FF2B5EF4-FFF2-40B4-BE49-F238E27FC236}">
                <a16:creationId xmlns:a16="http://schemas.microsoft.com/office/drawing/2014/main" id="{181878E9-5F48-4547-89AA-40D1863A7E59}"/>
              </a:ext>
            </a:extLst>
          </p:cNvPr>
          <p:cNvGrpSpPr/>
          <p:nvPr/>
        </p:nvGrpSpPr>
        <p:grpSpPr>
          <a:xfrm>
            <a:off x="10216222" y="186690"/>
            <a:ext cx="1789561" cy="1705232"/>
            <a:chOff x="8355339" y="421904"/>
            <a:chExt cx="1789561" cy="1705232"/>
          </a:xfrm>
        </p:grpSpPr>
        <p:sp>
          <p:nvSpPr>
            <p:cNvPr id="10" name="Ellips 9">
              <a:extLst>
                <a:ext uri="{FF2B5EF4-FFF2-40B4-BE49-F238E27FC236}">
                  <a16:creationId xmlns:a16="http://schemas.microsoft.com/office/drawing/2014/main" id="{4619753F-C89D-4035-8456-D86C302A594D}"/>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Bildobjekt 10">
              <a:extLst>
                <a:ext uri="{FF2B5EF4-FFF2-40B4-BE49-F238E27FC236}">
                  <a16:creationId xmlns:a16="http://schemas.microsoft.com/office/drawing/2014/main" id="{D173712C-EB70-4E9F-BDC2-47A650AB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4123753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dirty="0"/>
              <a:t>De fyra hörnstenarna i modellen</a:t>
            </a:r>
            <a:endParaRPr lang="sv-SE" altLang="sv-SE" dirty="0"/>
          </a:p>
        </p:txBody>
      </p:sp>
      <p:sp>
        <p:nvSpPr>
          <p:cNvPr id="2051" name="Rectangle 3"/>
          <p:cNvSpPr>
            <a:spLocks noGrp="1" noChangeArrowheads="1"/>
          </p:cNvSpPr>
          <p:nvPr>
            <p:ph type="body" idx="1"/>
          </p:nvPr>
        </p:nvSpPr>
        <p:spPr>
          <a:xfrm>
            <a:off x="706316" y="1891923"/>
            <a:ext cx="9991655" cy="3532932"/>
          </a:xfrm>
        </p:spPr>
        <p:txBody>
          <a:bodyPr>
            <a:normAutofit/>
          </a:bodyPr>
          <a:lstStyle/>
          <a:p>
            <a:pPr>
              <a:lnSpc>
                <a:spcPct val="150000"/>
              </a:lnSpc>
            </a:pPr>
            <a:r>
              <a:rPr lang="sv-SE" dirty="0"/>
              <a:t> DRG-prissättning i möjlig utsträckning</a:t>
            </a:r>
          </a:p>
          <a:p>
            <a:pPr>
              <a:lnSpc>
                <a:spcPct val="150000"/>
              </a:lnSpc>
            </a:pPr>
            <a:r>
              <a:rPr lang="sv-SE" dirty="0"/>
              <a:t> Fast och rörlig ersättning [50% / 50%]</a:t>
            </a:r>
          </a:p>
          <a:p>
            <a:pPr>
              <a:lnSpc>
                <a:spcPct val="150000"/>
              </a:lnSpc>
            </a:pPr>
            <a:r>
              <a:rPr lang="sv-SE" dirty="0"/>
              <a:t> Riskdelning i efterreglering efter tre år (2017 – 2019)</a:t>
            </a:r>
          </a:p>
          <a:p>
            <a:pPr>
              <a:lnSpc>
                <a:spcPct val="150000"/>
              </a:lnSpc>
            </a:pPr>
            <a:r>
              <a:rPr lang="sv-SE" dirty="0"/>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pic>
        <p:nvPicPr>
          <p:cNvPr id="7" name="Bildobjekt 6">
            <a:extLst>
              <a:ext uri="{FF2B5EF4-FFF2-40B4-BE49-F238E27FC236}">
                <a16:creationId xmlns:a16="http://schemas.microsoft.com/office/drawing/2014/main" id="{2F0E1939-0CEE-4B1E-B915-EEDA76DC6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9" y="5268322"/>
            <a:ext cx="2785623" cy="1405589"/>
          </a:xfrm>
          <a:prstGeom prst="rect">
            <a:avLst/>
          </a:prstGeom>
        </p:spPr>
      </p:pic>
    </p:spTree>
    <p:extLst>
      <p:ext uri="{BB962C8B-B14F-4D97-AF65-F5344CB8AC3E}">
        <p14:creationId xmlns:p14="http://schemas.microsoft.com/office/powerpoint/2010/main" val="36320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dirty="0"/>
              <a:t>De fyra hörnstenarna i modellen</a:t>
            </a:r>
            <a:endParaRPr lang="sv-SE" altLang="sv-SE" dirty="0"/>
          </a:p>
        </p:txBody>
      </p:sp>
      <p:sp>
        <p:nvSpPr>
          <p:cNvPr id="2051" name="Rectangle 3"/>
          <p:cNvSpPr>
            <a:spLocks noGrp="1" noChangeArrowheads="1"/>
          </p:cNvSpPr>
          <p:nvPr>
            <p:ph type="body" idx="1"/>
          </p:nvPr>
        </p:nvSpPr>
        <p:spPr>
          <a:xfrm>
            <a:off x="706316" y="1891923"/>
            <a:ext cx="9991655" cy="3532932"/>
          </a:xfrm>
        </p:spPr>
        <p:txBody>
          <a:bodyPr>
            <a:normAutofit/>
          </a:bodyPr>
          <a:lstStyle/>
          <a:p>
            <a:pPr>
              <a:lnSpc>
                <a:spcPct val="150000"/>
              </a:lnSpc>
            </a:pPr>
            <a:r>
              <a:rPr lang="sv-SE" dirty="0"/>
              <a:t> DRG-prissättning i möjlig utsträckning</a:t>
            </a:r>
            <a:endParaRPr lang="sv-SE" dirty="0">
              <a:solidFill>
                <a:schemeClr val="bg1">
                  <a:lumMod val="75000"/>
                </a:schemeClr>
              </a:solidFill>
            </a:endParaRPr>
          </a:p>
          <a:p>
            <a:pPr>
              <a:lnSpc>
                <a:spcPct val="150000"/>
              </a:lnSpc>
            </a:pPr>
            <a:r>
              <a:rPr lang="sv-SE" dirty="0">
                <a:solidFill>
                  <a:schemeClr val="bg1">
                    <a:lumMod val="75000"/>
                  </a:schemeClr>
                </a:solidFill>
              </a:rPr>
              <a:t> Fast och rörlig ersättning [50% / 50%]</a:t>
            </a:r>
          </a:p>
          <a:p>
            <a:pPr>
              <a:lnSpc>
                <a:spcPct val="150000"/>
              </a:lnSpc>
            </a:pPr>
            <a:r>
              <a:rPr lang="sv-SE" dirty="0">
                <a:solidFill>
                  <a:schemeClr val="bg1">
                    <a:lumMod val="75000"/>
                  </a:schemeClr>
                </a:solidFill>
              </a:rPr>
              <a:t> Riskdelning i efterreglering efter tre år (2017 – 2019)</a:t>
            </a:r>
          </a:p>
          <a:p>
            <a:pPr>
              <a:lnSpc>
                <a:spcPct val="150000"/>
              </a:lnSpc>
            </a:pPr>
            <a:r>
              <a:rPr lang="sv-SE" dirty="0">
                <a:solidFill>
                  <a:schemeClr val="bg1">
                    <a:lumMod val="75000"/>
                  </a:schemeClr>
                </a:solidFill>
              </a:rPr>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pic>
        <p:nvPicPr>
          <p:cNvPr id="7" name="Bildobjekt 6">
            <a:extLst>
              <a:ext uri="{FF2B5EF4-FFF2-40B4-BE49-F238E27FC236}">
                <a16:creationId xmlns:a16="http://schemas.microsoft.com/office/drawing/2014/main" id="{2F0E1939-0CEE-4B1E-B915-EEDA76DC6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9" y="5268322"/>
            <a:ext cx="2785623" cy="1405589"/>
          </a:xfrm>
          <a:prstGeom prst="rect">
            <a:avLst/>
          </a:prstGeom>
        </p:spPr>
      </p:pic>
    </p:spTree>
    <p:extLst>
      <p:ext uri="{BB962C8B-B14F-4D97-AF65-F5344CB8AC3E}">
        <p14:creationId xmlns:p14="http://schemas.microsoft.com/office/powerpoint/2010/main" val="1738479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2404" y="-353473"/>
            <a:ext cx="10515600" cy="1325563"/>
          </a:xfrm>
          <a:noFill/>
        </p:spPr>
        <p:txBody>
          <a:bodyPr/>
          <a:lstStyle/>
          <a:p>
            <a:br>
              <a:rPr lang="sv-SE" altLang="sv-SE" dirty="0"/>
            </a:br>
            <a:r>
              <a:rPr lang="sv-SE" dirty="0">
                <a:cs typeface="Times New Roman" panose="02020603050405020304" pitchFamily="18" charset="0"/>
              </a:rPr>
              <a:t>Principer för DRG-pris 2018-2020</a:t>
            </a:r>
            <a:endParaRPr lang="sv-SE" altLang="sv-SE" dirty="0"/>
          </a:p>
        </p:txBody>
      </p:sp>
      <p:sp>
        <p:nvSpPr>
          <p:cNvPr id="2051" name="Rectangle 3"/>
          <p:cNvSpPr>
            <a:spLocks noGrp="1" noChangeArrowheads="1"/>
          </p:cNvSpPr>
          <p:nvPr>
            <p:ph type="body" idx="1"/>
          </p:nvPr>
        </p:nvSpPr>
        <p:spPr>
          <a:xfrm>
            <a:off x="399815" y="1733588"/>
            <a:ext cx="10022829" cy="5068338"/>
          </a:xfrm>
        </p:spPr>
        <p:txBody>
          <a:bodyPr>
            <a:noAutofit/>
          </a:bodyPr>
          <a:lstStyle/>
          <a:p>
            <a:pPr>
              <a:lnSpc>
                <a:spcPct val="150000"/>
              </a:lnSpc>
            </a:pPr>
            <a:r>
              <a:rPr lang="sv-SE" sz="2000" dirty="0">
                <a:cs typeface="Times New Roman" panose="02020603050405020304" pitchFamily="18" charset="0"/>
              </a:rPr>
              <a:t>De tre regionernas vårdkonsumtion hos NUS enligt KPP är en utgångspunkt för DRG-prisberäkning samt att kravet kring produktivitet (§ 8) ska tillämpas. </a:t>
            </a:r>
            <a:r>
              <a:rPr lang="sv-SE" sz="2000" i="1" dirty="0">
                <a:cs typeface="Times New Roman" panose="02020603050405020304" pitchFamily="18" charset="0"/>
              </a:rPr>
              <a:t>Framgår av § 11</a:t>
            </a:r>
            <a:endParaRPr lang="sv-SE" sz="2000" dirty="0">
              <a:cs typeface="Times New Roman" panose="02020603050405020304" pitchFamily="18" charset="0"/>
            </a:endParaRPr>
          </a:p>
          <a:p>
            <a:pPr>
              <a:lnSpc>
                <a:spcPct val="150000"/>
              </a:lnSpc>
            </a:pPr>
            <a:r>
              <a:rPr lang="sv-SE" sz="2000" dirty="0">
                <a:cs typeface="Times New Roman" panose="02020603050405020304" pitchFamily="18" charset="0"/>
              </a:rPr>
              <a:t>DRG-priset är gemensamt för öppen- och sluten vård. </a:t>
            </a:r>
            <a:r>
              <a:rPr lang="sv-SE" sz="2000" i="1" dirty="0">
                <a:cs typeface="Times New Roman" panose="02020603050405020304" pitchFamily="18" charset="0"/>
              </a:rPr>
              <a:t>Framgår av § 1 </a:t>
            </a:r>
            <a:endParaRPr lang="sv-SE" sz="2000" dirty="0">
              <a:cs typeface="Times New Roman" panose="02020603050405020304" pitchFamily="18" charset="0"/>
            </a:endParaRPr>
          </a:p>
          <a:p>
            <a:pPr>
              <a:lnSpc>
                <a:spcPct val="150000"/>
              </a:lnSpc>
            </a:pPr>
            <a:r>
              <a:rPr lang="sv-SE" sz="2000" dirty="0">
                <a:cs typeface="Times New Roman" panose="02020603050405020304" pitchFamily="18" charset="0"/>
              </a:rPr>
              <a:t>DRG-priset baserades på år 2016 års vårdkonsumtion. </a:t>
            </a:r>
            <a:r>
              <a:rPr lang="sv-SE" sz="2000" i="1" dirty="0">
                <a:cs typeface="Times New Roman" panose="02020603050405020304" pitchFamily="18" charset="0"/>
              </a:rPr>
              <a:t>Framgår av § 5 </a:t>
            </a:r>
            <a:endParaRPr lang="sv-SE" sz="2000" dirty="0">
              <a:cs typeface="Times New Roman" panose="02020603050405020304" pitchFamily="18" charset="0"/>
            </a:endParaRPr>
          </a:p>
          <a:p>
            <a:pPr>
              <a:lnSpc>
                <a:spcPct val="150000"/>
              </a:lnSpc>
            </a:pPr>
            <a:r>
              <a:rPr lang="sv-SE" sz="2000" dirty="0">
                <a:cs typeface="Times New Roman" panose="02020603050405020304" pitchFamily="18" charset="0"/>
              </a:rPr>
              <a:t>För år 2019 och 2020 justeras priserna med index (LPIK inklusive läkemedel). </a:t>
            </a:r>
            <a:r>
              <a:rPr lang="sv-SE" sz="2000" i="1" dirty="0">
                <a:cs typeface="Times New Roman" panose="02020603050405020304" pitchFamily="18" charset="0"/>
              </a:rPr>
              <a:t>Framgår av §7</a:t>
            </a:r>
          </a:p>
          <a:p>
            <a:pPr marL="0" indent="0">
              <a:lnSpc>
                <a:spcPct val="150000"/>
              </a:lnSpc>
              <a:buNone/>
            </a:pPr>
            <a:endParaRPr lang="sv-SE" sz="2000" i="1" dirty="0">
              <a:cs typeface="Times New Roman" panose="02020603050405020304" pitchFamily="18" charset="0"/>
            </a:endParaRP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7811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00573904-DB97-4A76-808D-138E792234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8" y="4293506"/>
            <a:ext cx="1645976" cy="1355358"/>
          </a:xfrm>
          <a:prstGeom prst="rect">
            <a:avLst/>
          </a:prstGeom>
        </p:spPr>
      </p:pic>
      <p:sp>
        <p:nvSpPr>
          <p:cNvPr id="11" name="Rektangel 10">
            <a:extLst>
              <a:ext uri="{FF2B5EF4-FFF2-40B4-BE49-F238E27FC236}">
                <a16:creationId xmlns:a16="http://schemas.microsoft.com/office/drawing/2014/main" id="{F6B9ADEE-188D-4F34-9893-2D4B8B10049B}"/>
              </a:ext>
            </a:extLst>
          </p:cNvPr>
          <p:cNvSpPr/>
          <p:nvPr/>
        </p:nvSpPr>
        <p:spPr>
          <a:xfrm>
            <a:off x="1828614" y="2628943"/>
            <a:ext cx="1514479" cy="4138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0" name="Rectangle 2"/>
          <p:cNvSpPr>
            <a:spLocks noGrp="1" noChangeArrowheads="1"/>
          </p:cNvSpPr>
          <p:nvPr>
            <p:ph type="title"/>
          </p:nvPr>
        </p:nvSpPr>
        <p:spPr>
          <a:xfrm>
            <a:off x="113280" y="-33873"/>
            <a:ext cx="10515600" cy="1325563"/>
          </a:xfrm>
          <a:noFill/>
        </p:spPr>
        <p:txBody>
          <a:bodyPr/>
          <a:lstStyle/>
          <a:p>
            <a:br>
              <a:rPr lang="sv-SE" altLang="sv-SE" dirty="0"/>
            </a:br>
            <a:r>
              <a:rPr lang="sv-SE" dirty="0"/>
              <a:t>DRG-prisberäkning 2018 - 2020 </a:t>
            </a: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
        <p:nvSpPr>
          <p:cNvPr id="4" name="Rektangel 3">
            <a:extLst>
              <a:ext uri="{FF2B5EF4-FFF2-40B4-BE49-F238E27FC236}">
                <a16:creationId xmlns:a16="http://schemas.microsoft.com/office/drawing/2014/main" id="{1571D2F1-CD91-4648-86DA-2780724FFE5A}"/>
              </a:ext>
            </a:extLst>
          </p:cNvPr>
          <p:cNvSpPr/>
          <p:nvPr/>
        </p:nvSpPr>
        <p:spPr>
          <a:xfrm>
            <a:off x="16947" y="5478303"/>
            <a:ext cx="1240927" cy="39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RNB</a:t>
            </a:r>
          </a:p>
        </p:txBody>
      </p:sp>
      <p:sp>
        <p:nvSpPr>
          <p:cNvPr id="9" name="Rektangel 8">
            <a:extLst>
              <a:ext uri="{FF2B5EF4-FFF2-40B4-BE49-F238E27FC236}">
                <a16:creationId xmlns:a16="http://schemas.microsoft.com/office/drawing/2014/main" id="{CBEE15D7-FE71-453F-B31D-D9A540334D35}"/>
              </a:ext>
            </a:extLst>
          </p:cNvPr>
          <p:cNvSpPr/>
          <p:nvPr/>
        </p:nvSpPr>
        <p:spPr>
          <a:xfrm>
            <a:off x="16947" y="5942380"/>
            <a:ext cx="1240927" cy="270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RJH</a:t>
            </a:r>
          </a:p>
        </p:txBody>
      </p:sp>
      <p:sp>
        <p:nvSpPr>
          <p:cNvPr id="10" name="Rektangel 9">
            <a:extLst>
              <a:ext uri="{FF2B5EF4-FFF2-40B4-BE49-F238E27FC236}">
                <a16:creationId xmlns:a16="http://schemas.microsoft.com/office/drawing/2014/main" id="{1157DD3F-3720-4C82-9611-30F36810060B}"/>
              </a:ext>
            </a:extLst>
          </p:cNvPr>
          <p:cNvSpPr/>
          <p:nvPr/>
        </p:nvSpPr>
        <p:spPr>
          <a:xfrm>
            <a:off x="16947" y="6285151"/>
            <a:ext cx="1240927" cy="468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RVN</a:t>
            </a:r>
          </a:p>
        </p:txBody>
      </p:sp>
      <p:sp>
        <p:nvSpPr>
          <p:cNvPr id="5" name="textruta 4">
            <a:extLst>
              <a:ext uri="{FF2B5EF4-FFF2-40B4-BE49-F238E27FC236}">
                <a16:creationId xmlns:a16="http://schemas.microsoft.com/office/drawing/2014/main" id="{097D5F5B-6810-4374-AB33-38B5D84799CA}"/>
              </a:ext>
            </a:extLst>
          </p:cNvPr>
          <p:cNvSpPr txBox="1"/>
          <p:nvPr/>
        </p:nvSpPr>
        <p:spPr>
          <a:xfrm>
            <a:off x="1799081" y="2721006"/>
            <a:ext cx="154401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NUS KPP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Samt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produktion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DRG-poäng</a:t>
            </a:r>
          </a:p>
        </p:txBody>
      </p:sp>
      <p:cxnSp>
        <p:nvCxnSpPr>
          <p:cNvPr id="12" name="Rak pilkoppling 11">
            <a:extLst>
              <a:ext uri="{FF2B5EF4-FFF2-40B4-BE49-F238E27FC236}">
                <a16:creationId xmlns:a16="http://schemas.microsoft.com/office/drawing/2014/main" id="{DE532687-8CC0-447A-87C6-51BBDB45F577}"/>
              </a:ext>
            </a:extLst>
          </p:cNvPr>
          <p:cNvCxnSpPr/>
          <p:nvPr/>
        </p:nvCxnSpPr>
        <p:spPr>
          <a:xfrm>
            <a:off x="1265220" y="5673605"/>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Rak pilkoppling 14">
            <a:extLst>
              <a:ext uri="{FF2B5EF4-FFF2-40B4-BE49-F238E27FC236}">
                <a16:creationId xmlns:a16="http://schemas.microsoft.com/office/drawing/2014/main" id="{2D50E67D-C63C-4B38-8D22-F96239E43521}"/>
              </a:ext>
            </a:extLst>
          </p:cNvPr>
          <p:cNvCxnSpPr/>
          <p:nvPr/>
        </p:nvCxnSpPr>
        <p:spPr>
          <a:xfrm>
            <a:off x="1295400" y="6055705"/>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Rak pilkoppling 15">
            <a:extLst>
              <a:ext uri="{FF2B5EF4-FFF2-40B4-BE49-F238E27FC236}">
                <a16:creationId xmlns:a16="http://schemas.microsoft.com/office/drawing/2014/main" id="{8C29E2CD-3301-4DE6-A843-6686374C0FC5}"/>
              </a:ext>
            </a:extLst>
          </p:cNvPr>
          <p:cNvCxnSpPr/>
          <p:nvPr/>
        </p:nvCxnSpPr>
        <p:spPr>
          <a:xfrm>
            <a:off x="1257874" y="6519333"/>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Rak koppling 13">
            <a:extLst>
              <a:ext uri="{FF2B5EF4-FFF2-40B4-BE49-F238E27FC236}">
                <a16:creationId xmlns:a16="http://schemas.microsoft.com/office/drawing/2014/main" id="{C6D062B7-D65E-4ECD-A6EB-0B885FBDEC8D}"/>
              </a:ext>
            </a:extLst>
          </p:cNvPr>
          <p:cNvCxnSpPr/>
          <p:nvPr/>
        </p:nvCxnSpPr>
        <p:spPr>
          <a:xfrm>
            <a:off x="1828614" y="5498213"/>
            <a:ext cx="1514479" cy="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17" name="textruta 16">
            <a:extLst>
              <a:ext uri="{FF2B5EF4-FFF2-40B4-BE49-F238E27FC236}">
                <a16:creationId xmlns:a16="http://schemas.microsoft.com/office/drawing/2014/main" id="{8A2B6294-1970-49C8-B36F-6CF167CC8BE9}"/>
              </a:ext>
            </a:extLst>
          </p:cNvPr>
          <p:cNvSpPr txBox="1"/>
          <p:nvPr/>
        </p:nvSpPr>
        <p:spPr>
          <a:xfrm>
            <a:off x="1882437" y="5700102"/>
            <a:ext cx="14606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684,5 Mnkr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12 879 poäng</a:t>
            </a:r>
          </a:p>
        </p:txBody>
      </p:sp>
      <p:cxnSp>
        <p:nvCxnSpPr>
          <p:cNvPr id="22" name="Rak pilkoppling 21">
            <a:extLst>
              <a:ext uri="{FF2B5EF4-FFF2-40B4-BE49-F238E27FC236}">
                <a16:creationId xmlns:a16="http://schemas.microsoft.com/office/drawing/2014/main" id="{3A30F445-4097-4CB1-9692-F57A5AC7781C}"/>
              </a:ext>
            </a:extLst>
          </p:cNvPr>
          <p:cNvCxnSpPr/>
          <p:nvPr/>
        </p:nvCxnSpPr>
        <p:spPr>
          <a:xfrm>
            <a:off x="3466918" y="5868907"/>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ruta 19">
            <a:extLst>
              <a:ext uri="{FF2B5EF4-FFF2-40B4-BE49-F238E27FC236}">
                <a16:creationId xmlns:a16="http://schemas.microsoft.com/office/drawing/2014/main" id="{0554B2EC-226B-4B09-B8F3-B5894B635DA0}"/>
              </a:ext>
            </a:extLst>
          </p:cNvPr>
          <p:cNvSpPr txBox="1"/>
          <p:nvPr/>
        </p:nvSpPr>
        <p:spPr>
          <a:xfrm>
            <a:off x="4028138" y="5453409"/>
            <a:ext cx="2609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684,5 Mnkr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12 879 poäng</a:t>
            </a:r>
          </a:p>
        </p:txBody>
      </p:sp>
      <p:cxnSp>
        <p:nvCxnSpPr>
          <p:cNvPr id="24" name="Rak koppling 23">
            <a:extLst>
              <a:ext uri="{FF2B5EF4-FFF2-40B4-BE49-F238E27FC236}">
                <a16:creationId xmlns:a16="http://schemas.microsoft.com/office/drawing/2014/main" id="{8F22FE42-4D9F-499A-B2B2-201D38676FDD}"/>
              </a:ext>
            </a:extLst>
          </p:cNvPr>
          <p:cNvCxnSpPr>
            <a:cxnSpLocks/>
          </p:cNvCxnSpPr>
          <p:nvPr/>
        </p:nvCxnSpPr>
        <p:spPr>
          <a:xfrm>
            <a:off x="4076332" y="5851574"/>
            <a:ext cx="1628961" cy="14896"/>
          </a:xfrm>
          <a:prstGeom prst="line">
            <a:avLst/>
          </a:prstGeom>
          <a:ln w="28575">
            <a:solidFill>
              <a:srgbClr val="7030A0"/>
            </a:solidFill>
            <a:prstDash val="solid"/>
          </a:ln>
        </p:spPr>
        <p:style>
          <a:lnRef idx="1">
            <a:schemeClr val="accent2"/>
          </a:lnRef>
          <a:fillRef idx="0">
            <a:schemeClr val="accent2"/>
          </a:fillRef>
          <a:effectRef idx="0">
            <a:schemeClr val="accent2"/>
          </a:effectRef>
          <a:fontRef idx="minor">
            <a:schemeClr val="tx1"/>
          </a:fontRef>
        </p:style>
      </p:cxnSp>
      <p:cxnSp>
        <p:nvCxnSpPr>
          <p:cNvPr id="26" name="Rak pilkoppling 25">
            <a:extLst>
              <a:ext uri="{FF2B5EF4-FFF2-40B4-BE49-F238E27FC236}">
                <a16:creationId xmlns:a16="http://schemas.microsoft.com/office/drawing/2014/main" id="{0FA884ED-D904-4725-A644-229FBE4BEAE9}"/>
              </a:ext>
            </a:extLst>
          </p:cNvPr>
          <p:cNvCxnSpPr/>
          <p:nvPr/>
        </p:nvCxnSpPr>
        <p:spPr>
          <a:xfrm>
            <a:off x="5824630" y="5866470"/>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ruta 22">
            <a:extLst>
              <a:ext uri="{FF2B5EF4-FFF2-40B4-BE49-F238E27FC236}">
                <a16:creationId xmlns:a16="http://schemas.microsoft.com/office/drawing/2014/main" id="{E0F74E8B-D443-4112-A2BB-43524A6D9AF1}"/>
              </a:ext>
            </a:extLst>
          </p:cNvPr>
          <p:cNvSpPr txBox="1"/>
          <p:nvPr/>
        </p:nvSpPr>
        <p:spPr>
          <a:xfrm>
            <a:off x="1526249" y="4155517"/>
            <a:ext cx="2089675" cy="646331"/>
          </a:xfrm>
          <a:prstGeom prst="rect">
            <a:avLst/>
          </a:prstGeom>
          <a:solidFill>
            <a:schemeClr val="accent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indexuppräkning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 2018 års prisnivå</a:t>
            </a:r>
          </a:p>
        </p:txBody>
      </p:sp>
      <p:sp>
        <p:nvSpPr>
          <p:cNvPr id="27" name="Rektangel 26">
            <a:extLst>
              <a:ext uri="{FF2B5EF4-FFF2-40B4-BE49-F238E27FC236}">
                <a16:creationId xmlns:a16="http://schemas.microsoft.com/office/drawing/2014/main" id="{5EA77A39-31C4-41D3-9F73-FA7285091472}"/>
              </a:ext>
            </a:extLst>
          </p:cNvPr>
          <p:cNvSpPr/>
          <p:nvPr/>
        </p:nvSpPr>
        <p:spPr>
          <a:xfrm>
            <a:off x="6379136" y="5655094"/>
            <a:ext cx="2124262" cy="400110"/>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53 151 kr/DRG 1.0</a:t>
            </a: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EFA1DB2C-D08B-454C-A956-4B59CD8C35B4}"/>
              </a:ext>
            </a:extLst>
          </p:cNvPr>
          <p:cNvSpPr/>
          <p:nvPr/>
        </p:nvSpPr>
        <p:spPr>
          <a:xfrm>
            <a:off x="9096559" y="5204750"/>
            <a:ext cx="2609851" cy="1323439"/>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*Räknas upp med  index år 2019 &amp;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*År 2021 räknas nytt pris ut (som 2018)</a:t>
            </a: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Rak pilkoppling 30">
            <a:extLst>
              <a:ext uri="{FF2B5EF4-FFF2-40B4-BE49-F238E27FC236}">
                <a16:creationId xmlns:a16="http://schemas.microsoft.com/office/drawing/2014/main" id="{D2DD834D-9816-42A7-83CC-172E29BAF3DF}"/>
              </a:ext>
            </a:extLst>
          </p:cNvPr>
          <p:cNvCxnSpPr/>
          <p:nvPr/>
        </p:nvCxnSpPr>
        <p:spPr>
          <a:xfrm>
            <a:off x="8539255" y="5866470"/>
            <a:ext cx="485589"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36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animBg="1"/>
      <p:bldP spid="27"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9929" y="-43190"/>
            <a:ext cx="10515600" cy="967154"/>
          </a:xfrm>
          <a:noFill/>
        </p:spPr>
        <p:txBody>
          <a:bodyPr>
            <a:normAutofit fontScale="90000"/>
          </a:bodyPr>
          <a:lstStyle/>
          <a:p>
            <a:br>
              <a:rPr lang="sv-SE" altLang="sv-SE" dirty="0"/>
            </a:br>
            <a:r>
              <a:rPr lang="sv-SE" altLang="sv-SE" dirty="0"/>
              <a:t>Undantag från DRG-prissättning</a:t>
            </a:r>
          </a:p>
        </p:txBody>
      </p:sp>
      <p:sp>
        <p:nvSpPr>
          <p:cNvPr id="2051" name="Rectangle 3"/>
          <p:cNvSpPr>
            <a:spLocks noGrp="1" noChangeArrowheads="1"/>
          </p:cNvSpPr>
          <p:nvPr>
            <p:ph type="body" idx="1"/>
          </p:nvPr>
        </p:nvSpPr>
        <p:spPr>
          <a:xfrm>
            <a:off x="682255" y="1661237"/>
            <a:ext cx="10128620" cy="4351338"/>
          </a:xfrm>
        </p:spPr>
        <p:txBody>
          <a:bodyPr>
            <a:normAutofit fontScale="85000" lnSpcReduction="20000"/>
          </a:bodyPr>
          <a:lstStyle/>
          <a:p>
            <a:pPr marL="0" indent="0">
              <a:buNone/>
            </a:pPr>
            <a:r>
              <a:rPr lang="sv-SE" altLang="sv-SE" sz="2600" b="1" dirty="0"/>
              <a:t>Besöks- vårddygns- och produktpriser </a:t>
            </a:r>
          </a:p>
          <a:p>
            <a:pPr marL="0" indent="0">
              <a:buNone/>
            </a:pPr>
            <a:endParaRPr lang="sv-SE" altLang="sv-SE" sz="2600" b="1" dirty="0"/>
          </a:p>
          <a:p>
            <a:pPr marL="0" indent="0">
              <a:buNone/>
            </a:pPr>
            <a:r>
              <a:rPr lang="sv-SE" altLang="sv-SE" sz="2600" b="1" dirty="0" err="1"/>
              <a:t>Ytterfall</a:t>
            </a:r>
            <a:endParaRPr lang="sv-SE" altLang="sv-SE" sz="2600" b="1" dirty="0"/>
          </a:p>
          <a:p>
            <a:pPr>
              <a:lnSpc>
                <a:spcPct val="100000"/>
              </a:lnSpc>
            </a:pPr>
            <a:r>
              <a:rPr lang="sv-SE" altLang="sv-SE" sz="2600" dirty="0" err="1"/>
              <a:t>Ytterfall</a:t>
            </a:r>
            <a:r>
              <a:rPr lang="sv-SE" altLang="sv-SE" sz="2600" dirty="0"/>
              <a:t> i sluten vård (ej öppen vård) debiteras med faktisk kostnad enligt NUS KPP</a:t>
            </a:r>
          </a:p>
          <a:p>
            <a:pPr marL="0" indent="0">
              <a:buNone/>
            </a:pPr>
            <a:endParaRPr lang="sv-SE" altLang="sv-SE" sz="2600" b="1" dirty="0"/>
          </a:p>
          <a:p>
            <a:pPr marL="0" indent="0">
              <a:buNone/>
            </a:pPr>
            <a:r>
              <a:rPr lang="sv-SE" altLang="sv-SE" sz="2600" b="1" dirty="0"/>
              <a:t>Abonnemang</a:t>
            </a:r>
          </a:p>
          <a:p>
            <a:r>
              <a:rPr lang="sv-SE" altLang="sv-SE" sz="2600" dirty="0"/>
              <a:t>Specialistkonsultationer via videokonferens/teleradiologi </a:t>
            </a:r>
          </a:p>
          <a:p>
            <a:r>
              <a:rPr lang="sv-SE" altLang="sv-SE" sz="2600" dirty="0"/>
              <a:t>Arbets- och miljömedicinsk sjukvårdsregional verksamhet</a:t>
            </a:r>
          </a:p>
          <a:p>
            <a:pPr marL="0" indent="0">
              <a:buNone/>
            </a:pPr>
            <a:endParaRPr lang="sv-SE" altLang="sv-SE" sz="2600" dirty="0"/>
          </a:p>
          <a:p>
            <a:pPr marL="0" indent="0">
              <a:buNone/>
            </a:pPr>
            <a:r>
              <a:rPr lang="sv-SE" altLang="sv-SE" sz="2600" b="1" dirty="0"/>
              <a:t>Särdebitering läkemedel och implantat</a:t>
            </a:r>
          </a:p>
          <a:p>
            <a:pPr marL="0" indent="0">
              <a:buNone/>
            </a:pPr>
            <a:r>
              <a:rPr lang="sv-SE" altLang="sv-SE" sz="2600" dirty="0"/>
              <a:t>Särdebitering av läkemedel och implantat som inte ingick i kostnadsberäkning av DRG-priset d.v.s. vårdkostnaden för år 2016.</a:t>
            </a:r>
          </a:p>
          <a:p>
            <a:pPr marL="0" indent="0">
              <a:buNone/>
            </a:pPr>
            <a:endParaRPr lang="sv-SE" altLang="sv-SE" sz="2400" dirty="0"/>
          </a:p>
          <a:p>
            <a:pPr marL="0" indent="0">
              <a:buNone/>
            </a:pPr>
            <a:endParaRPr lang="sv-SE" altLang="sv-SE" sz="2400"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2445507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dirty="0"/>
              <a:t>De fyra hörnstenarna i modellen</a:t>
            </a:r>
            <a:endParaRPr lang="sv-SE" altLang="sv-SE" dirty="0"/>
          </a:p>
        </p:txBody>
      </p:sp>
      <p:sp>
        <p:nvSpPr>
          <p:cNvPr id="2051" name="Rectangle 3"/>
          <p:cNvSpPr>
            <a:spLocks noGrp="1" noChangeArrowheads="1"/>
          </p:cNvSpPr>
          <p:nvPr>
            <p:ph type="body" idx="1"/>
          </p:nvPr>
        </p:nvSpPr>
        <p:spPr>
          <a:xfrm>
            <a:off x="706316" y="1891923"/>
            <a:ext cx="9991655" cy="3532932"/>
          </a:xfrm>
        </p:spPr>
        <p:txBody>
          <a:bodyPr>
            <a:normAutofit/>
          </a:bodyPr>
          <a:lstStyle/>
          <a:p>
            <a:pPr>
              <a:lnSpc>
                <a:spcPct val="150000"/>
              </a:lnSpc>
            </a:pPr>
            <a:r>
              <a:rPr lang="sv-SE" dirty="0">
                <a:solidFill>
                  <a:schemeClr val="bg1">
                    <a:lumMod val="75000"/>
                  </a:schemeClr>
                </a:solidFill>
              </a:rPr>
              <a:t> DRG-prissättning i möjlig utsträckning</a:t>
            </a:r>
          </a:p>
          <a:p>
            <a:pPr>
              <a:lnSpc>
                <a:spcPct val="150000"/>
              </a:lnSpc>
            </a:pPr>
            <a:r>
              <a:rPr lang="sv-SE" dirty="0"/>
              <a:t> Fast och rörlig ersättning [50% / 50%]</a:t>
            </a:r>
          </a:p>
          <a:p>
            <a:pPr>
              <a:lnSpc>
                <a:spcPct val="150000"/>
              </a:lnSpc>
            </a:pPr>
            <a:r>
              <a:rPr lang="sv-SE" dirty="0">
                <a:solidFill>
                  <a:schemeClr val="bg1">
                    <a:lumMod val="75000"/>
                  </a:schemeClr>
                </a:solidFill>
              </a:rPr>
              <a:t> Riskdelning i efterreglering efter tre år (2017 – 2019)</a:t>
            </a:r>
          </a:p>
          <a:p>
            <a:pPr>
              <a:lnSpc>
                <a:spcPct val="150000"/>
              </a:lnSpc>
            </a:pPr>
            <a:r>
              <a:rPr lang="sv-SE" dirty="0">
                <a:solidFill>
                  <a:schemeClr val="bg1">
                    <a:lumMod val="75000"/>
                  </a:schemeClr>
                </a:solidFill>
              </a:rPr>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pic>
        <p:nvPicPr>
          <p:cNvPr id="7" name="Bildobjekt 6">
            <a:extLst>
              <a:ext uri="{FF2B5EF4-FFF2-40B4-BE49-F238E27FC236}">
                <a16:creationId xmlns:a16="http://schemas.microsoft.com/office/drawing/2014/main" id="{2F0E1939-0CEE-4B1E-B915-EEDA76DC6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9" y="5268322"/>
            <a:ext cx="2785623" cy="1405589"/>
          </a:xfrm>
          <a:prstGeom prst="rect">
            <a:avLst/>
          </a:prstGeom>
        </p:spPr>
      </p:pic>
    </p:spTree>
    <p:extLst>
      <p:ext uri="{BB962C8B-B14F-4D97-AF65-F5344CB8AC3E}">
        <p14:creationId xmlns:p14="http://schemas.microsoft.com/office/powerpoint/2010/main" val="961470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682255" y="1661236"/>
            <a:ext cx="9613537" cy="5010073"/>
          </a:xfrm>
        </p:spPr>
        <p:txBody>
          <a:bodyPr>
            <a:normAutofit/>
          </a:bodyPr>
          <a:lstStyle/>
          <a:p>
            <a:pPr>
              <a:lnSpc>
                <a:spcPct val="100000"/>
              </a:lnSpc>
            </a:pPr>
            <a:r>
              <a:rPr lang="sv-SE" altLang="sv-SE" sz="2400" dirty="0"/>
              <a:t>2018 - fasta delen 50 procent av 12 879 DRG-poäng multiplicerat med DRG-priset 53 151 kronor. </a:t>
            </a:r>
          </a:p>
          <a:p>
            <a:pPr>
              <a:lnSpc>
                <a:spcPct val="100000"/>
              </a:lnSpc>
            </a:pPr>
            <a:r>
              <a:rPr lang="sv-SE" altLang="sv-SE" sz="2400" dirty="0"/>
              <a:t>Fasta ersättningsdel 2018 – 2020 fördelas baserat på andel av den köpta vården hos NUS 2014 – 2016.</a:t>
            </a:r>
          </a:p>
          <a:p>
            <a:pPr marL="0" indent="0">
              <a:buNone/>
            </a:pPr>
            <a:endParaRPr lang="sv-SE" altLang="sv-SE" sz="2400" dirty="0"/>
          </a:p>
          <a:p>
            <a:pPr marL="0" indent="0">
              <a:buNone/>
            </a:pPr>
            <a:endParaRPr lang="sv-SE" altLang="sv-SE" sz="2400" dirty="0"/>
          </a:p>
        </p:txBody>
      </p:sp>
      <p:sp>
        <p:nvSpPr>
          <p:cNvPr id="4" name="Rektangel 3">
            <a:extLst>
              <a:ext uri="{FF2B5EF4-FFF2-40B4-BE49-F238E27FC236}">
                <a16:creationId xmlns:a16="http://schemas.microsoft.com/office/drawing/2014/main" id="{7E00E3FB-FC8D-46A7-8D6F-B0E5461A0C40}"/>
              </a:ext>
            </a:extLst>
          </p:cNvPr>
          <p:cNvSpPr/>
          <p:nvPr/>
        </p:nvSpPr>
        <p:spPr>
          <a:xfrm>
            <a:off x="2488224" y="3642080"/>
            <a:ext cx="4710244" cy="673247"/>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12 879 poäng * 53 151 pris = 684,5 Mnkr</a:t>
            </a:r>
          </a:p>
        </p:txBody>
      </p:sp>
      <p:sp>
        <p:nvSpPr>
          <p:cNvPr id="2050" name="Rectangle 2"/>
          <p:cNvSpPr>
            <a:spLocks noGrp="1" noChangeArrowheads="1"/>
          </p:cNvSpPr>
          <p:nvPr>
            <p:ph type="title"/>
          </p:nvPr>
        </p:nvSpPr>
        <p:spPr>
          <a:xfrm>
            <a:off x="459929" y="-43190"/>
            <a:ext cx="10515600" cy="967154"/>
          </a:xfrm>
          <a:noFill/>
        </p:spPr>
        <p:txBody>
          <a:bodyPr>
            <a:normAutofit fontScale="90000"/>
          </a:bodyPr>
          <a:lstStyle/>
          <a:p>
            <a:br>
              <a:rPr lang="sv-SE" altLang="sv-SE" dirty="0"/>
            </a:br>
            <a:r>
              <a:rPr lang="sv-SE" dirty="0">
                <a:solidFill>
                  <a:schemeClr val="bg1">
                    <a:lumMod val="75000"/>
                  </a:schemeClr>
                </a:solidFill>
              </a:rPr>
              <a:t> </a:t>
            </a:r>
            <a:r>
              <a:rPr lang="sv-SE" dirty="0"/>
              <a:t>Fast och rörlig ersättning [50% / 50%]</a:t>
            </a: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
        <p:nvSpPr>
          <p:cNvPr id="10" name="Rektangel 9">
            <a:extLst>
              <a:ext uri="{FF2B5EF4-FFF2-40B4-BE49-F238E27FC236}">
                <a16:creationId xmlns:a16="http://schemas.microsoft.com/office/drawing/2014/main" id="{AFF1B249-FFF9-47B8-98D6-52B54180A52E}"/>
              </a:ext>
            </a:extLst>
          </p:cNvPr>
          <p:cNvSpPr/>
          <p:nvPr/>
        </p:nvSpPr>
        <p:spPr>
          <a:xfrm>
            <a:off x="2488223" y="4315326"/>
            <a:ext cx="2354094" cy="4578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rPr>
              <a:t>342 Mnkr 50% rörlig</a:t>
            </a:r>
          </a:p>
        </p:txBody>
      </p:sp>
      <p:sp>
        <p:nvSpPr>
          <p:cNvPr id="11" name="Rektangel 10">
            <a:extLst>
              <a:ext uri="{FF2B5EF4-FFF2-40B4-BE49-F238E27FC236}">
                <a16:creationId xmlns:a16="http://schemas.microsoft.com/office/drawing/2014/main" id="{C9345CC2-BFCB-487A-BE20-1475040811B7}"/>
              </a:ext>
            </a:extLst>
          </p:cNvPr>
          <p:cNvSpPr/>
          <p:nvPr/>
        </p:nvSpPr>
        <p:spPr>
          <a:xfrm>
            <a:off x="4844374" y="4315325"/>
            <a:ext cx="2354094" cy="4578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C00000"/>
                </a:solidFill>
                <a:effectLst/>
                <a:uLnTx/>
                <a:uFillTx/>
                <a:latin typeface="Calibri" panose="020F0502020204030204"/>
                <a:ea typeface="+mn-ea"/>
                <a:cs typeface="+mn-cs"/>
              </a:rPr>
              <a:t>342 Mnkr 50% fast</a:t>
            </a:r>
          </a:p>
        </p:txBody>
      </p:sp>
      <p:sp>
        <p:nvSpPr>
          <p:cNvPr id="12" name="Rektangel 11">
            <a:extLst>
              <a:ext uri="{FF2B5EF4-FFF2-40B4-BE49-F238E27FC236}">
                <a16:creationId xmlns:a16="http://schemas.microsoft.com/office/drawing/2014/main" id="{7BBCFD20-9828-4756-A8C2-23094774F906}"/>
              </a:ext>
            </a:extLst>
          </p:cNvPr>
          <p:cNvSpPr/>
          <p:nvPr/>
        </p:nvSpPr>
        <p:spPr>
          <a:xfrm>
            <a:off x="4842317" y="5154305"/>
            <a:ext cx="2339453" cy="311366"/>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RNB 40,0% </a:t>
            </a:r>
            <a:r>
              <a:rPr kumimoji="0" lang="sv-SE" sz="1600" b="0" i="0" u="none" strike="noStrike" kern="1200" cap="none" spc="0" normalizeH="0" baseline="0" noProof="0" dirty="0">
                <a:ln>
                  <a:noFill/>
                </a:ln>
                <a:solidFill>
                  <a:srgbClr val="C00000"/>
                </a:solidFill>
                <a:effectLst/>
                <a:uLnTx/>
                <a:uFillTx/>
                <a:latin typeface="Calibri" panose="020F0502020204030204"/>
                <a:ea typeface="+mn-ea"/>
                <a:cs typeface="+mn-cs"/>
              </a:rPr>
              <a:t>137 Mnkr</a:t>
            </a:r>
          </a:p>
        </p:txBody>
      </p:sp>
      <p:sp>
        <p:nvSpPr>
          <p:cNvPr id="14" name="Rektangel 13">
            <a:extLst>
              <a:ext uri="{FF2B5EF4-FFF2-40B4-BE49-F238E27FC236}">
                <a16:creationId xmlns:a16="http://schemas.microsoft.com/office/drawing/2014/main" id="{94323D30-BD6E-470C-B000-7F2A6D036EB3}"/>
              </a:ext>
            </a:extLst>
          </p:cNvPr>
          <p:cNvSpPr/>
          <p:nvPr/>
        </p:nvSpPr>
        <p:spPr>
          <a:xfrm>
            <a:off x="4842317" y="5479655"/>
            <a:ext cx="2354094" cy="311366"/>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RJH 20,5%  </a:t>
            </a:r>
            <a:r>
              <a:rPr kumimoji="0" lang="sv-SE" sz="1600" b="0" i="0" u="none" strike="noStrike" kern="1200" cap="none" spc="0" normalizeH="0" baseline="0" noProof="0" dirty="0">
                <a:ln>
                  <a:noFill/>
                </a:ln>
                <a:solidFill>
                  <a:srgbClr val="C00000"/>
                </a:solidFill>
                <a:effectLst/>
                <a:uLnTx/>
                <a:uFillTx/>
                <a:latin typeface="Calibri" panose="020F0502020204030204"/>
                <a:ea typeface="+mn-ea"/>
                <a:cs typeface="+mn-cs"/>
              </a:rPr>
              <a:t>70 Mnkr</a:t>
            </a:r>
          </a:p>
        </p:txBody>
      </p:sp>
      <p:sp>
        <p:nvSpPr>
          <p:cNvPr id="15" name="Rektangel 14">
            <a:extLst>
              <a:ext uri="{FF2B5EF4-FFF2-40B4-BE49-F238E27FC236}">
                <a16:creationId xmlns:a16="http://schemas.microsoft.com/office/drawing/2014/main" id="{B2766F70-8FC4-4B2B-888C-B58303454502}"/>
              </a:ext>
            </a:extLst>
          </p:cNvPr>
          <p:cNvSpPr/>
          <p:nvPr/>
        </p:nvSpPr>
        <p:spPr>
          <a:xfrm>
            <a:off x="4842317" y="5797184"/>
            <a:ext cx="2354094" cy="311366"/>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RVN 39,5% </a:t>
            </a:r>
            <a:r>
              <a:rPr kumimoji="0" lang="sv-SE" sz="1600" b="0" i="0" u="none" strike="noStrike" kern="1200" cap="none" spc="0" normalizeH="0" baseline="0" noProof="0" dirty="0">
                <a:ln>
                  <a:noFill/>
                </a:ln>
                <a:solidFill>
                  <a:srgbClr val="C00000"/>
                </a:solidFill>
                <a:effectLst/>
                <a:uLnTx/>
                <a:uFillTx/>
                <a:latin typeface="Calibri" panose="020F0502020204030204"/>
                <a:ea typeface="+mn-ea"/>
                <a:cs typeface="+mn-cs"/>
              </a:rPr>
              <a:t>135 Mnkr</a:t>
            </a:r>
          </a:p>
        </p:txBody>
      </p:sp>
      <p:sp>
        <p:nvSpPr>
          <p:cNvPr id="7" name="Pil: nedåt 6">
            <a:extLst>
              <a:ext uri="{FF2B5EF4-FFF2-40B4-BE49-F238E27FC236}">
                <a16:creationId xmlns:a16="http://schemas.microsoft.com/office/drawing/2014/main" id="{35311B8E-C6BA-478D-B3CC-029D28BDC8B2}"/>
              </a:ext>
            </a:extLst>
          </p:cNvPr>
          <p:cNvSpPr/>
          <p:nvPr/>
        </p:nvSpPr>
        <p:spPr>
          <a:xfrm>
            <a:off x="5942980" y="4798681"/>
            <a:ext cx="190808" cy="389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8CDC7296-6FFC-4D39-BB70-864F23BD527A}"/>
              </a:ext>
            </a:extLst>
          </p:cNvPr>
          <p:cNvSpPr txBox="1"/>
          <p:nvPr/>
        </p:nvSpPr>
        <p:spPr>
          <a:xfrm>
            <a:off x="2488223" y="5166072"/>
            <a:ext cx="2222525" cy="92333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DRG-pris 53 151 kr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per köpt DRG-poäng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hos NUS</a:t>
            </a:r>
          </a:p>
        </p:txBody>
      </p:sp>
      <p:sp>
        <p:nvSpPr>
          <p:cNvPr id="17" name="Pil: nedåt 16">
            <a:extLst>
              <a:ext uri="{FF2B5EF4-FFF2-40B4-BE49-F238E27FC236}">
                <a16:creationId xmlns:a16="http://schemas.microsoft.com/office/drawing/2014/main" id="{C9B6B7D0-A1EE-4808-B596-B848A7EC0A6B}"/>
              </a:ext>
            </a:extLst>
          </p:cNvPr>
          <p:cNvSpPr/>
          <p:nvPr/>
        </p:nvSpPr>
        <p:spPr>
          <a:xfrm>
            <a:off x="3521135" y="4804917"/>
            <a:ext cx="190808" cy="398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2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4" grpId="0" animBg="1"/>
      <p:bldP spid="15" grpId="0" animBg="1"/>
      <p:bldP spid="7" grpId="0" animBg="1"/>
      <p:bldP spid="9"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dirty="0"/>
              <a:t>De fyra hörnstenarna i modellen</a:t>
            </a:r>
            <a:endParaRPr lang="sv-SE" altLang="sv-SE" dirty="0"/>
          </a:p>
        </p:txBody>
      </p:sp>
      <p:sp>
        <p:nvSpPr>
          <p:cNvPr id="2051" name="Rectangle 3"/>
          <p:cNvSpPr>
            <a:spLocks noGrp="1" noChangeArrowheads="1"/>
          </p:cNvSpPr>
          <p:nvPr>
            <p:ph type="body" idx="1"/>
          </p:nvPr>
        </p:nvSpPr>
        <p:spPr>
          <a:xfrm>
            <a:off x="706316" y="1891923"/>
            <a:ext cx="9991655" cy="3532932"/>
          </a:xfrm>
        </p:spPr>
        <p:txBody>
          <a:bodyPr>
            <a:normAutofit/>
          </a:bodyPr>
          <a:lstStyle/>
          <a:p>
            <a:pPr>
              <a:lnSpc>
                <a:spcPct val="150000"/>
              </a:lnSpc>
            </a:pPr>
            <a:r>
              <a:rPr lang="sv-SE" dirty="0">
                <a:solidFill>
                  <a:schemeClr val="bg1">
                    <a:lumMod val="75000"/>
                  </a:schemeClr>
                </a:solidFill>
              </a:rPr>
              <a:t> DRG-prissättning i möjlig utsträckning</a:t>
            </a:r>
          </a:p>
          <a:p>
            <a:pPr>
              <a:lnSpc>
                <a:spcPct val="150000"/>
              </a:lnSpc>
            </a:pPr>
            <a:r>
              <a:rPr lang="sv-SE" dirty="0">
                <a:solidFill>
                  <a:schemeClr val="bg1">
                    <a:lumMod val="75000"/>
                  </a:schemeClr>
                </a:solidFill>
              </a:rPr>
              <a:t> Fast och rörlig ersättning [50% / 50%]</a:t>
            </a:r>
          </a:p>
          <a:p>
            <a:pPr>
              <a:lnSpc>
                <a:spcPct val="150000"/>
              </a:lnSpc>
            </a:pPr>
            <a:r>
              <a:rPr lang="sv-SE" dirty="0"/>
              <a:t> Riskdelning i efterreglering efter tre år (2017 – 2019)</a:t>
            </a:r>
          </a:p>
          <a:p>
            <a:pPr>
              <a:lnSpc>
                <a:spcPct val="150000"/>
              </a:lnSpc>
            </a:pPr>
            <a:r>
              <a:rPr lang="sv-SE" dirty="0">
                <a:solidFill>
                  <a:schemeClr val="bg1">
                    <a:lumMod val="75000"/>
                  </a:schemeClr>
                </a:solidFill>
              </a:rPr>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pic>
        <p:nvPicPr>
          <p:cNvPr id="7" name="Bildobjekt 6">
            <a:extLst>
              <a:ext uri="{FF2B5EF4-FFF2-40B4-BE49-F238E27FC236}">
                <a16:creationId xmlns:a16="http://schemas.microsoft.com/office/drawing/2014/main" id="{2F0E1939-0CEE-4B1E-B915-EEDA76DC6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9" y="5268322"/>
            <a:ext cx="2785623" cy="1405589"/>
          </a:xfrm>
          <a:prstGeom prst="rect">
            <a:avLst/>
          </a:prstGeom>
        </p:spPr>
      </p:pic>
    </p:spTree>
    <p:extLst>
      <p:ext uri="{BB962C8B-B14F-4D97-AF65-F5344CB8AC3E}">
        <p14:creationId xmlns:p14="http://schemas.microsoft.com/office/powerpoint/2010/main" val="182167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97601" y="577460"/>
            <a:ext cx="7474172" cy="1325563"/>
          </a:xfrm>
        </p:spPr>
        <p:txBody>
          <a:bodyPr>
            <a:normAutofit/>
          </a:bodyPr>
          <a:lstStyle/>
          <a:p>
            <a:r>
              <a:rPr lang="sv-SE" dirty="0"/>
              <a:t>Norrlandstingens regionförbund</a:t>
            </a:r>
          </a:p>
        </p:txBody>
      </p:sp>
      <p:sp>
        <p:nvSpPr>
          <p:cNvPr id="3" name="Platshållare för innehåll 2"/>
          <p:cNvSpPr>
            <a:spLocks noGrp="1"/>
          </p:cNvSpPr>
          <p:nvPr>
            <p:ph idx="1"/>
          </p:nvPr>
        </p:nvSpPr>
        <p:spPr>
          <a:xfrm>
            <a:off x="671164" y="738102"/>
            <a:ext cx="7982518" cy="4954977"/>
          </a:xfrm>
        </p:spPr>
        <p:txBody>
          <a:bodyPr anchor="ctr">
            <a:normAutofit/>
          </a:bodyPr>
          <a:lstStyle/>
          <a:p>
            <a:r>
              <a:rPr lang="sv-SE" sz="2000" dirty="0"/>
              <a:t>Bildades 2005 som ett kommunalförbund i syfte att utöka samverkan  med mer jämlika villkor för medlemmarna</a:t>
            </a:r>
          </a:p>
          <a:p>
            <a:r>
              <a:rPr lang="sv-SE" sz="2000" dirty="0">
                <a:effectLst/>
              </a:rPr>
              <a:t>Förbundsordningen; Norrlandstingen har ett gemensamt ansvar för, planering och samordning av regionsjukvård, utbildning och forskning utifrån ett behovs- och befolkningsperspektiv.</a:t>
            </a:r>
            <a:r>
              <a:rPr lang="sv-SE" sz="2000" dirty="0"/>
              <a:t> </a:t>
            </a:r>
          </a:p>
          <a:p>
            <a:r>
              <a:rPr lang="sv-SE" sz="2000" dirty="0"/>
              <a:t>Successiv utveckling har skett i takt med Nationella beslut.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47BD5EAE-3E6A-4676-A32C-C61390FC7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4254240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2153" y="-88018"/>
            <a:ext cx="10583779" cy="1325563"/>
          </a:xfrm>
          <a:noFill/>
        </p:spPr>
        <p:txBody>
          <a:bodyPr>
            <a:normAutofit fontScale="90000"/>
          </a:bodyPr>
          <a:lstStyle/>
          <a:p>
            <a:br>
              <a:rPr lang="sv-SE" altLang="sv-SE" dirty="0"/>
            </a:br>
            <a:r>
              <a:rPr lang="sv-SE" dirty="0"/>
              <a:t>Riskdelning i efterreglering efter tre år (§ 10)</a:t>
            </a:r>
            <a:br>
              <a:rPr lang="sv-SE" dirty="0"/>
            </a:br>
            <a:endParaRPr lang="sv-SE" altLang="sv-SE" dirty="0"/>
          </a:p>
        </p:txBody>
      </p:sp>
      <p:sp>
        <p:nvSpPr>
          <p:cNvPr id="2051" name="Rectangle 3"/>
          <p:cNvSpPr>
            <a:spLocks noGrp="1" noChangeArrowheads="1"/>
          </p:cNvSpPr>
          <p:nvPr>
            <p:ph type="body" idx="1"/>
          </p:nvPr>
        </p:nvSpPr>
        <p:spPr>
          <a:xfrm>
            <a:off x="146111" y="1261395"/>
            <a:ext cx="9859285" cy="5596605"/>
          </a:xfrm>
        </p:spPr>
        <p:txBody>
          <a:bodyPr>
            <a:normAutofit/>
          </a:bodyPr>
          <a:lstStyle/>
          <a:p>
            <a:pPr marL="0" indent="0">
              <a:spcAft>
                <a:spcPts val="2000"/>
              </a:spcAft>
              <a:buNone/>
            </a:pPr>
            <a:r>
              <a:rPr lang="sv-SE" altLang="sv-SE" sz="2400" dirty="0">
                <a:cs typeface="Times New Roman" panose="02020603050405020304" pitchFamily="18" charset="0"/>
              </a:rPr>
              <a:t>Ersättningsmodellen gäller från och med år 2018 och omfattar även år 2019 och 2020.</a:t>
            </a:r>
          </a:p>
          <a:p>
            <a:pPr marL="0" indent="0">
              <a:spcAft>
                <a:spcPts val="2000"/>
              </a:spcAft>
              <a:buNone/>
            </a:pPr>
            <a:endParaRPr lang="sv-SE" altLang="sv-SE" sz="2400" dirty="0">
              <a:cs typeface="Times New Roman" panose="02020603050405020304" pitchFamily="18" charset="0"/>
            </a:endParaRPr>
          </a:p>
          <a:p>
            <a:pPr marL="0" indent="0">
              <a:spcAft>
                <a:spcPts val="2000"/>
              </a:spcAft>
              <a:buNone/>
            </a:pPr>
            <a:endParaRPr lang="sv-SE" altLang="sv-SE" sz="2400" dirty="0">
              <a:cs typeface="Times New Roman" panose="02020603050405020304" pitchFamily="18" charset="0"/>
            </a:endParaRPr>
          </a:p>
          <a:p>
            <a:pPr marL="0" indent="0">
              <a:buNone/>
            </a:pPr>
            <a:r>
              <a:rPr lang="sv-SE" sz="2400" dirty="0">
                <a:cs typeface="Times New Roman" panose="02020603050405020304" pitchFamily="18" charset="0"/>
              </a:rPr>
              <a:t>Uppföljningen av avtalet omfattar dock åren 2017 till 2019. Utfallet av differensen mellan fakturerat jämfört med KPP utgör ett underlag för att reglera ekonomiskt över-/underskott. Reglering mellan säljare och köpare sker under år 2019. 1/3 av över-/underskottet regleras.</a:t>
            </a:r>
          </a:p>
          <a:p>
            <a:pPr marL="0" indent="0">
              <a:spcAft>
                <a:spcPts val="2000"/>
              </a:spcAft>
              <a:buNone/>
            </a:pPr>
            <a:endParaRPr lang="sv-SE" dirty="0">
              <a:cs typeface="Times New Roman" panose="02020603050405020304" pitchFamily="18" charset="0"/>
            </a:endParaRP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
        <p:nvSpPr>
          <p:cNvPr id="9" name="Pil: höger 8">
            <a:extLst>
              <a:ext uri="{FF2B5EF4-FFF2-40B4-BE49-F238E27FC236}">
                <a16:creationId xmlns:a16="http://schemas.microsoft.com/office/drawing/2014/main" id="{052B00BF-1F65-482F-89D4-EF009E920F0A}"/>
              </a:ext>
            </a:extLst>
          </p:cNvPr>
          <p:cNvSpPr/>
          <p:nvPr/>
        </p:nvSpPr>
        <p:spPr>
          <a:xfrm>
            <a:off x="2590470" y="1989000"/>
            <a:ext cx="7165173" cy="1440000"/>
          </a:xfrm>
          <a:prstGeom prs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ruta 4">
            <a:extLst>
              <a:ext uri="{FF2B5EF4-FFF2-40B4-BE49-F238E27FC236}">
                <a16:creationId xmlns:a16="http://schemas.microsoft.com/office/drawing/2014/main" id="{BF2AB885-933A-41CD-A69A-E1F5939814F9}"/>
              </a:ext>
            </a:extLst>
          </p:cNvPr>
          <p:cNvSpPr txBox="1"/>
          <p:nvPr/>
        </p:nvSpPr>
        <p:spPr>
          <a:xfrm>
            <a:off x="2973991" y="2508945"/>
            <a:ext cx="62440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2018			2019			2020</a:t>
            </a:r>
          </a:p>
        </p:txBody>
      </p:sp>
      <p:sp>
        <p:nvSpPr>
          <p:cNvPr id="10" name="Pil: höger 9">
            <a:extLst>
              <a:ext uri="{FF2B5EF4-FFF2-40B4-BE49-F238E27FC236}">
                <a16:creationId xmlns:a16="http://schemas.microsoft.com/office/drawing/2014/main" id="{EE8F1F58-57A3-4ED3-87AE-3956EE56EE4F}"/>
              </a:ext>
            </a:extLst>
          </p:cNvPr>
          <p:cNvSpPr/>
          <p:nvPr/>
        </p:nvSpPr>
        <p:spPr>
          <a:xfrm>
            <a:off x="146111" y="5237704"/>
            <a:ext cx="7165173" cy="1440000"/>
          </a:xfrm>
          <a:prstGeom prs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ruta 10">
            <a:extLst>
              <a:ext uri="{FF2B5EF4-FFF2-40B4-BE49-F238E27FC236}">
                <a16:creationId xmlns:a16="http://schemas.microsoft.com/office/drawing/2014/main" id="{165E686E-F42F-4025-924E-5F61DAC00515}"/>
              </a:ext>
            </a:extLst>
          </p:cNvPr>
          <p:cNvSpPr txBox="1"/>
          <p:nvPr/>
        </p:nvSpPr>
        <p:spPr>
          <a:xfrm>
            <a:off x="202257" y="5757649"/>
            <a:ext cx="62440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2017			2018			2019</a:t>
            </a:r>
          </a:p>
        </p:txBody>
      </p:sp>
      <p:sp>
        <p:nvSpPr>
          <p:cNvPr id="6" name="Ellips 5">
            <a:extLst>
              <a:ext uri="{FF2B5EF4-FFF2-40B4-BE49-F238E27FC236}">
                <a16:creationId xmlns:a16="http://schemas.microsoft.com/office/drawing/2014/main" id="{A9A3BFF8-3C75-42F6-AC74-53B814CD7F20}"/>
              </a:ext>
            </a:extLst>
          </p:cNvPr>
          <p:cNvSpPr/>
          <p:nvPr/>
        </p:nvSpPr>
        <p:spPr>
          <a:xfrm>
            <a:off x="202257" y="5623109"/>
            <a:ext cx="780237" cy="680936"/>
          </a:xfrm>
          <a:prstGeom prst="ellipse">
            <a:avLst/>
          </a:pr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lips 12">
            <a:extLst>
              <a:ext uri="{FF2B5EF4-FFF2-40B4-BE49-F238E27FC236}">
                <a16:creationId xmlns:a16="http://schemas.microsoft.com/office/drawing/2014/main" id="{17C3D5CA-14A8-485A-91AE-476741756996}"/>
              </a:ext>
            </a:extLst>
          </p:cNvPr>
          <p:cNvSpPr/>
          <p:nvPr/>
        </p:nvSpPr>
        <p:spPr>
          <a:xfrm>
            <a:off x="2922767" y="5638693"/>
            <a:ext cx="780237" cy="680936"/>
          </a:xfrm>
          <a:prstGeom prst="ellipse">
            <a:avLst/>
          </a:pr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lips 13">
            <a:extLst>
              <a:ext uri="{FF2B5EF4-FFF2-40B4-BE49-F238E27FC236}">
                <a16:creationId xmlns:a16="http://schemas.microsoft.com/office/drawing/2014/main" id="{492F8A9E-47AA-469B-B0DD-BB794EA5A6C9}"/>
              </a:ext>
            </a:extLst>
          </p:cNvPr>
          <p:cNvSpPr/>
          <p:nvPr/>
        </p:nvSpPr>
        <p:spPr>
          <a:xfrm>
            <a:off x="5597883" y="5609613"/>
            <a:ext cx="780237" cy="680936"/>
          </a:xfrm>
          <a:prstGeom prst="ellipse">
            <a:avLst/>
          </a:pr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lips 14">
            <a:extLst>
              <a:ext uri="{FF2B5EF4-FFF2-40B4-BE49-F238E27FC236}">
                <a16:creationId xmlns:a16="http://schemas.microsoft.com/office/drawing/2014/main" id="{73C7878F-04A9-4DF9-8AD4-612DF4DF5BDB}"/>
              </a:ext>
            </a:extLst>
          </p:cNvPr>
          <p:cNvSpPr/>
          <p:nvPr/>
        </p:nvSpPr>
        <p:spPr>
          <a:xfrm>
            <a:off x="-6347" y="5582551"/>
            <a:ext cx="7165172" cy="680936"/>
          </a:xfrm>
          <a:prstGeom prst="ellipse">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4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88883"/>
            <a:ext cx="10515600" cy="950423"/>
          </a:xfrm>
          <a:noFill/>
        </p:spPr>
        <p:txBody>
          <a:bodyPr>
            <a:normAutofit fontScale="90000"/>
          </a:bodyPr>
          <a:lstStyle/>
          <a:p>
            <a:br>
              <a:rPr lang="sv-SE" altLang="sv-SE" dirty="0"/>
            </a:br>
            <a:r>
              <a:rPr lang="sv-SE" altLang="sv-SE" dirty="0"/>
              <a:t>Riskdelning i efterreglering, enligt § 10</a:t>
            </a:r>
          </a:p>
        </p:txBody>
      </p:sp>
      <p:sp>
        <p:nvSpPr>
          <p:cNvPr id="2051" name="Rectangle 3"/>
          <p:cNvSpPr>
            <a:spLocks noGrp="1" noChangeArrowheads="1"/>
          </p:cNvSpPr>
          <p:nvPr>
            <p:ph type="body" idx="1"/>
          </p:nvPr>
        </p:nvSpPr>
        <p:spPr>
          <a:xfrm>
            <a:off x="397861" y="1661237"/>
            <a:ext cx="10275674" cy="4351338"/>
          </a:xfrm>
        </p:spPr>
        <p:txBody>
          <a:bodyPr>
            <a:normAutofit fontScale="77500" lnSpcReduction="20000"/>
          </a:bodyPr>
          <a:lstStyle/>
          <a:p>
            <a:pPr marL="0" indent="0">
              <a:lnSpc>
                <a:spcPct val="120000"/>
              </a:lnSpc>
              <a:buNone/>
              <a:defRPr/>
            </a:pPr>
            <a:r>
              <a:rPr lang="sv-SE" altLang="sv-SE" sz="2600" dirty="0">
                <a:cs typeface="Times New Roman" panose="02020603050405020304" pitchFamily="18" charset="0"/>
              </a:rPr>
              <a:t>Efter tre år jämförs summan av det som fakturerats från NUS med summan av kostnaden per patient (KPP).</a:t>
            </a:r>
          </a:p>
          <a:p>
            <a:pPr marL="0" indent="0">
              <a:buNone/>
              <a:defRPr/>
            </a:pPr>
            <a:endParaRPr lang="sv-SE" altLang="sv-SE" sz="2600" dirty="0">
              <a:cs typeface="Times New Roman" panose="02020603050405020304" pitchFamily="18" charset="0"/>
            </a:endParaRPr>
          </a:p>
          <a:p>
            <a:pPr marL="0" indent="0">
              <a:buNone/>
              <a:defRPr/>
            </a:pPr>
            <a:r>
              <a:rPr lang="sv-SE" altLang="sv-SE" sz="2600" dirty="0">
                <a:cs typeface="Times New Roman" panose="02020603050405020304" pitchFamily="18" charset="0"/>
              </a:rPr>
              <a:t>Reglering efter tre år</a:t>
            </a:r>
          </a:p>
          <a:p>
            <a:pPr lvl="1">
              <a:lnSpc>
                <a:spcPct val="120000"/>
              </a:lnSpc>
              <a:defRPr/>
            </a:pPr>
            <a:r>
              <a:rPr lang="sv-SE" altLang="sv-SE" sz="2600" dirty="0">
                <a:cs typeface="Times New Roman" panose="02020603050405020304" pitchFamily="18" charset="0"/>
              </a:rPr>
              <a:t>Om faktureringen är lägre än KPP kan NUS få tillbaka 1/3. Resterande 2/3 står NUS för, d.v.s. den delen utgör en kostnadsreducering i förhållande till KPP för RVN, RNB och RJH.</a:t>
            </a:r>
          </a:p>
          <a:p>
            <a:pPr marL="914400" lvl="2" indent="0">
              <a:lnSpc>
                <a:spcPct val="120000"/>
              </a:lnSpc>
              <a:buNone/>
              <a:defRPr/>
            </a:pPr>
            <a:r>
              <a:rPr lang="sv-SE" altLang="sv-SE" sz="2600" dirty="0">
                <a:cs typeface="Times New Roman" panose="02020603050405020304" pitchFamily="18" charset="0"/>
              </a:rPr>
              <a:t> </a:t>
            </a:r>
          </a:p>
          <a:p>
            <a:pPr lvl="1">
              <a:lnSpc>
                <a:spcPct val="120000"/>
              </a:lnSpc>
              <a:defRPr/>
            </a:pPr>
            <a:r>
              <a:rPr lang="sv-SE" altLang="sv-SE" sz="2600" dirty="0">
                <a:cs typeface="Times New Roman" panose="02020603050405020304" pitchFamily="18" charset="0"/>
              </a:rPr>
              <a:t>Om faktureringen är högre än KPP återbetalar NUS 1/3 till RVN, RNB och RJH. Resterande 2/3 ”belastar” RVN, RNB och RJH.</a:t>
            </a:r>
          </a:p>
          <a:p>
            <a:pPr marL="457200" lvl="1" indent="0">
              <a:lnSpc>
                <a:spcPct val="120000"/>
              </a:lnSpc>
              <a:buNone/>
              <a:defRPr/>
            </a:pPr>
            <a:endParaRPr lang="sv-SE" altLang="sv-SE" sz="2600" dirty="0">
              <a:cs typeface="Times New Roman" panose="02020603050405020304" pitchFamily="18" charset="0"/>
            </a:endParaRPr>
          </a:p>
          <a:p>
            <a:pPr lvl="1">
              <a:lnSpc>
                <a:spcPct val="120000"/>
              </a:lnSpc>
              <a:defRPr/>
            </a:pPr>
            <a:r>
              <a:rPr lang="sv-SE" altLang="sv-SE" sz="2600" dirty="0">
                <a:cs typeface="Times New Roman" panose="02020603050405020304" pitchFamily="18" charset="0"/>
              </a:rPr>
              <a:t>Genomsnittet för över-/underskott för de tre åren beräknas och betalas för regionerna var för sig.</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20210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2153" y="-88018"/>
            <a:ext cx="10583779" cy="1325563"/>
          </a:xfrm>
          <a:noFill/>
        </p:spPr>
        <p:txBody>
          <a:bodyPr>
            <a:normAutofit fontScale="90000"/>
          </a:bodyPr>
          <a:lstStyle/>
          <a:p>
            <a:br>
              <a:rPr lang="sv-SE" altLang="sv-SE" dirty="0"/>
            </a:br>
            <a:r>
              <a:rPr lang="sv-SE" altLang="sv-SE" dirty="0">
                <a:cs typeface="Times New Roman" panose="02020603050405020304" pitchFamily="18" charset="0"/>
              </a:rPr>
              <a:t>Utfall KPP – Fakturerat, exempel år 2014-2016</a:t>
            </a:r>
            <a:br>
              <a:rPr lang="sv-SE" dirty="0"/>
            </a:br>
            <a:endParaRPr lang="sv-SE" altLang="sv-SE" dirty="0"/>
          </a:p>
        </p:txBody>
      </p:sp>
      <p:sp>
        <p:nvSpPr>
          <p:cNvPr id="2051" name="Rectangle 3"/>
          <p:cNvSpPr>
            <a:spLocks noGrp="1" noChangeArrowheads="1"/>
          </p:cNvSpPr>
          <p:nvPr>
            <p:ph type="body" idx="1"/>
          </p:nvPr>
        </p:nvSpPr>
        <p:spPr>
          <a:xfrm>
            <a:off x="146111" y="1261395"/>
            <a:ext cx="9859285" cy="5596605"/>
          </a:xfrm>
        </p:spPr>
        <p:txBody>
          <a:bodyPr>
            <a:normAutofit/>
          </a:bodyPr>
          <a:lstStyle/>
          <a:p>
            <a:pPr>
              <a:buNone/>
            </a:pPr>
            <a:r>
              <a:rPr lang="sv-SE" altLang="sv-SE" sz="2400" dirty="0">
                <a:cs typeface="Times New Roman" panose="02020603050405020304" pitchFamily="18" charset="0"/>
              </a:rPr>
              <a:t>   Utfallet för KPP jämfört med fakturerat belopp från NUS till de tre samverkansparterna framgår av diagrammet nedan. </a:t>
            </a:r>
          </a:p>
          <a:p>
            <a:pPr marL="0" indent="0">
              <a:spcAft>
                <a:spcPts val="2000"/>
              </a:spcAft>
              <a:buNone/>
            </a:pPr>
            <a:endParaRPr lang="sv-SE" dirty="0">
              <a:cs typeface="Times New Roman" panose="02020603050405020304" pitchFamily="18" charset="0"/>
            </a:endParaRP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graphicFrame>
        <p:nvGraphicFramePr>
          <p:cNvPr id="12" name="Diagram 11">
            <a:extLst>
              <a:ext uri="{FF2B5EF4-FFF2-40B4-BE49-F238E27FC236}">
                <a16:creationId xmlns:a16="http://schemas.microsoft.com/office/drawing/2014/main" id="{935CC475-C661-46C1-9D20-7DF1CCA3FB2D}"/>
              </a:ext>
            </a:extLst>
          </p:cNvPr>
          <p:cNvGraphicFramePr>
            <a:graphicFrameLocks/>
          </p:cNvGraphicFramePr>
          <p:nvPr>
            <p:extLst/>
          </p:nvPr>
        </p:nvGraphicFramePr>
        <p:xfrm>
          <a:off x="262153" y="2481779"/>
          <a:ext cx="8248747" cy="4281875"/>
        </p:xfrm>
        <a:graphic>
          <a:graphicData uri="http://schemas.openxmlformats.org/drawingml/2006/chart">
            <c:chart xmlns:c="http://schemas.openxmlformats.org/drawingml/2006/chart" xmlns:r="http://schemas.openxmlformats.org/officeDocument/2006/relationships" r:id="rId4"/>
          </a:graphicData>
        </a:graphic>
      </p:graphicFrame>
      <p:sp>
        <p:nvSpPr>
          <p:cNvPr id="13" name="Vänster-höger 8">
            <a:extLst>
              <a:ext uri="{FF2B5EF4-FFF2-40B4-BE49-F238E27FC236}">
                <a16:creationId xmlns:a16="http://schemas.microsoft.com/office/drawing/2014/main" id="{2424FF5E-5579-4E12-831F-7B1CCDC490C6}"/>
              </a:ext>
            </a:extLst>
          </p:cNvPr>
          <p:cNvSpPr/>
          <p:nvPr/>
        </p:nvSpPr>
        <p:spPr>
          <a:xfrm>
            <a:off x="3082661" y="6154152"/>
            <a:ext cx="3726180" cy="312420"/>
          </a:xfrm>
          <a:prstGeom prst="lef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2014-2016</a:t>
            </a:r>
          </a:p>
        </p:txBody>
      </p:sp>
      <p:sp>
        <p:nvSpPr>
          <p:cNvPr id="14" name="textruta 13">
            <a:extLst>
              <a:ext uri="{FF2B5EF4-FFF2-40B4-BE49-F238E27FC236}">
                <a16:creationId xmlns:a16="http://schemas.microsoft.com/office/drawing/2014/main" id="{283793FF-C0FD-4859-A9FD-D43F106C0D9A}"/>
              </a:ext>
            </a:extLst>
          </p:cNvPr>
          <p:cNvSpPr txBox="1"/>
          <p:nvPr/>
        </p:nvSpPr>
        <p:spPr>
          <a:xfrm>
            <a:off x="8667737" y="2525553"/>
            <a:ext cx="3378152" cy="2677656"/>
          </a:xfrm>
          <a:prstGeom prst="rect">
            <a:avLst/>
          </a:prstGeom>
          <a:noFill/>
          <a:ln cap="rnd">
            <a:solidFill>
              <a:schemeClr val="bg1">
                <a:lumMod val="65000"/>
              </a:schemeClr>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Totalt belopp som efter-regleras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-59 mnkr / 3 = ca 19,7 Mnkr</a:t>
            </a:r>
          </a:p>
        </p:txBody>
      </p:sp>
    </p:spTree>
    <p:extLst>
      <p:ext uri="{BB962C8B-B14F-4D97-AF65-F5344CB8AC3E}">
        <p14:creationId xmlns:p14="http://schemas.microsoft.com/office/powerpoint/2010/main" val="115783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dirty="0"/>
              <a:t>De fyra hörnstenarna i modellen</a:t>
            </a:r>
            <a:endParaRPr lang="sv-SE" altLang="sv-SE" dirty="0"/>
          </a:p>
        </p:txBody>
      </p:sp>
      <p:sp>
        <p:nvSpPr>
          <p:cNvPr id="2051" name="Rectangle 3"/>
          <p:cNvSpPr>
            <a:spLocks noGrp="1" noChangeArrowheads="1"/>
          </p:cNvSpPr>
          <p:nvPr>
            <p:ph type="body" idx="1"/>
          </p:nvPr>
        </p:nvSpPr>
        <p:spPr>
          <a:xfrm>
            <a:off x="706316" y="1891923"/>
            <a:ext cx="9991655" cy="3532932"/>
          </a:xfrm>
        </p:spPr>
        <p:txBody>
          <a:bodyPr>
            <a:normAutofit/>
          </a:bodyPr>
          <a:lstStyle/>
          <a:p>
            <a:pPr>
              <a:lnSpc>
                <a:spcPct val="150000"/>
              </a:lnSpc>
            </a:pPr>
            <a:r>
              <a:rPr lang="sv-SE" dirty="0">
                <a:solidFill>
                  <a:schemeClr val="bg1">
                    <a:lumMod val="75000"/>
                  </a:schemeClr>
                </a:solidFill>
              </a:rPr>
              <a:t> DRG-prissättning i möjlig utsträckning</a:t>
            </a:r>
          </a:p>
          <a:p>
            <a:pPr>
              <a:lnSpc>
                <a:spcPct val="150000"/>
              </a:lnSpc>
            </a:pPr>
            <a:r>
              <a:rPr lang="sv-SE" dirty="0">
                <a:solidFill>
                  <a:schemeClr val="bg1">
                    <a:lumMod val="75000"/>
                  </a:schemeClr>
                </a:solidFill>
              </a:rPr>
              <a:t> Fast och rörlig ersättning [50% / 50%]</a:t>
            </a:r>
          </a:p>
          <a:p>
            <a:pPr>
              <a:lnSpc>
                <a:spcPct val="150000"/>
              </a:lnSpc>
            </a:pPr>
            <a:r>
              <a:rPr lang="sv-SE" dirty="0">
                <a:solidFill>
                  <a:schemeClr val="bg1">
                    <a:lumMod val="75000"/>
                  </a:schemeClr>
                </a:solidFill>
              </a:rPr>
              <a:t> Riskdelning i efterreglering efter tre år (2017 – 2019)</a:t>
            </a:r>
          </a:p>
          <a:p>
            <a:pPr>
              <a:lnSpc>
                <a:spcPct val="150000"/>
              </a:lnSpc>
            </a:pPr>
            <a:r>
              <a:rPr lang="sv-SE" dirty="0"/>
              <a:t> Krav på NUS kostnadsnivå vid efterreglering</a:t>
            </a:r>
          </a:p>
          <a:p>
            <a:pPr marL="0" indent="0">
              <a:buNone/>
            </a:pP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pic>
        <p:nvPicPr>
          <p:cNvPr id="7" name="Bildobjekt 6">
            <a:extLst>
              <a:ext uri="{FF2B5EF4-FFF2-40B4-BE49-F238E27FC236}">
                <a16:creationId xmlns:a16="http://schemas.microsoft.com/office/drawing/2014/main" id="{2F0E1939-0CEE-4B1E-B915-EEDA76DC6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9" y="5268322"/>
            <a:ext cx="2785623" cy="1405589"/>
          </a:xfrm>
          <a:prstGeom prst="rect">
            <a:avLst/>
          </a:prstGeom>
        </p:spPr>
      </p:pic>
    </p:spTree>
    <p:extLst>
      <p:ext uri="{BB962C8B-B14F-4D97-AF65-F5344CB8AC3E}">
        <p14:creationId xmlns:p14="http://schemas.microsoft.com/office/powerpoint/2010/main" val="1542912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186690"/>
            <a:ext cx="10583779" cy="1325563"/>
          </a:xfrm>
          <a:noFill/>
        </p:spPr>
        <p:txBody>
          <a:bodyPr>
            <a:normAutofit fontScale="90000"/>
          </a:bodyPr>
          <a:lstStyle/>
          <a:p>
            <a:br>
              <a:rPr lang="sv-SE" altLang="sv-SE" dirty="0"/>
            </a:br>
            <a:r>
              <a:rPr lang="sv-SE" altLang="sv-SE" dirty="0"/>
              <a:t>Krav på NUS kostnadsnivå </a:t>
            </a:r>
            <a:r>
              <a:rPr lang="sv-SE" dirty="0"/>
              <a:t>vid efterreglering (§ 8)</a:t>
            </a:r>
            <a:br>
              <a:rPr lang="sv-SE" dirty="0"/>
            </a:br>
            <a:br>
              <a:rPr lang="sv-SE" dirty="0"/>
            </a:br>
            <a:endParaRPr lang="sv-SE" altLang="sv-SE" dirty="0"/>
          </a:p>
        </p:txBody>
      </p:sp>
      <p:sp>
        <p:nvSpPr>
          <p:cNvPr id="2051" name="Rectangle 3"/>
          <p:cNvSpPr>
            <a:spLocks noGrp="1" noChangeArrowheads="1"/>
          </p:cNvSpPr>
          <p:nvPr>
            <p:ph type="body" idx="1"/>
          </p:nvPr>
        </p:nvSpPr>
        <p:spPr>
          <a:xfrm>
            <a:off x="356937" y="1526737"/>
            <a:ext cx="9859285" cy="5596605"/>
          </a:xfrm>
        </p:spPr>
        <p:txBody>
          <a:bodyPr>
            <a:normAutofit/>
          </a:bodyPr>
          <a:lstStyle/>
          <a:p>
            <a:pPr marL="0" indent="0">
              <a:buNone/>
            </a:pPr>
            <a:r>
              <a:rPr lang="sv-SE" sz="2400" dirty="0">
                <a:cs typeface="Times New Roman" panose="02020603050405020304" pitchFamily="18" charset="0"/>
              </a:rPr>
              <a:t>Vid efterregleringen jämförs även NUS kostnad (snitt för de tre åren) för att producera DRG vikten 1.0 med övriga universitetssjukhus exklusive Karolinska och NUS (kallas ”övriga” nedan). </a:t>
            </a:r>
          </a:p>
          <a:p>
            <a:pPr marL="0" indent="0">
              <a:buNone/>
            </a:pPr>
            <a:endParaRPr lang="sv-SE" sz="2400" dirty="0">
              <a:cs typeface="Times New Roman" panose="02020603050405020304" pitchFamily="18" charset="0"/>
            </a:endParaRPr>
          </a:p>
          <a:p>
            <a:pPr marL="0" indent="0">
              <a:buNone/>
            </a:pPr>
            <a:r>
              <a:rPr lang="sv-SE" sz="2400" dirty="0">
                <a:cs typeface="Times New Roman" panose="02020603050405020304" pitchFamily="18" charset="0"/>
              </a:rPr>
              <a:t>NUS åtagande - kostnadsnivån ska inte överstiga genomsnittet jämfört med övriga. </a:t>
            </a:r>
          </a:p>
          <a:p>
            <a:pPr marL="0" indent="0">
              <a:buNone/>
            </a:pPr>
            <a:endParaRPr lang="sv-SE" sz="2400" dirty="0">
              <a:cs typeface="Times New Roman" panose="02020603050405020304" pitchFamily="18" charset="0"/>
            </a:endParaRPr>
          </a:p>
          <a:p>
            <a:pPr marL="0" indent="0">
              <a:buNone/>
            </a:pPr>
            <a:r>
              <a:rPr lang="sv-SE" sz="2400" dirty="0">
                <a:cs typeface="Times New Roman" panose="02020603050405020304" pitchFamily="18" charset="0"/>
              </a:rPr>
              <a:t>Om NUS kostnad överstiger genomsnittet reduceras eventuell återbetalning till NUS proportionellt.</a:t>
            </a:r>
            <a:endParaRPr lang="sv-SE" sz="2400" dirty="0">
              <a:latin typeface="Trebuchet MS" panose="020B0603020202020204" pitchFamily="34" charset="0"/>
              <a:cs typeface="Times New Roman" panose="02020603050405020304" pitchFamily="18" charset="0"/>
            </a:endParaRPr>
          </a:p>
          <a:p>
            <a:pPr marL="0" indent="0">
              <a:spcAft>
                <a:spcPts val="2000"/>
              </a:spcAft>
              <a:buNone/>
            </a:pPr>
            <a:endParaRPr lang="sv-SE" dirty="0">
              <a:cs typeface="Times New Roman" panose="02020603050405020304" pitchFamily="18" charset="0"/>
            </a:endParaRP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33550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874" y="376524"/>
            <a:ext cx="10303575" cy="1325563"/>
          </a:xfrm>
          <a:noFill/>
        </p:spPr>
        <p:txBody>
          <a:bodyPr>
            <a:normAutofit fontScale="90000"/>
          </a:bodyPr>
          <a:lstStyle/>
          <a:p>
            <a:br>
              <a:rPr lang="sv-SE" altLang="sv-SE" dirty="0"/>
            </a:br>
            <a:r>
              <a:rPr lang="sv-SE" sz="3600" dirty="0">
                <a:cs typeface="Times New Roman" panose="02020603050405020304" pitchFamily="18" charset="0"/>
              </a:rPr>
              <a:t>Kostnaden för att producera DRG-vikten 1,0 vid NUS, jämfört med genomsnittet för övriga universitetssjukhus</a:t>
            </a:r>
            <a:br>
              <a:rPr lang="sv-SE" dirty="0"/>
            </a:br>
            <a:br>
              <a:rPr lang="sv-SE" dirty="0"/>
            </a:b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graphicFrame>
        <p:nvGraphicFramePr>
          <p:cNvPr id="9" name="Diagram 8">
            <a:extLst>
              <a:ext uri="{FF2B5EF4-FFF2-40B4-BE49-F238E27FC236}">
                <a16:creationId xmlns:a16="http://schemas.microsoft.com/office/drawing/2014/main" id="{B4102D1B-265A-46BA-A93F-6AD1BDDA8589}"/>
              </a:ext>
            </a:extLst>
          </p:cNvPr>
          <p:cNvGraphicFramePr>
            <a:graphicFrameLocks noGrp="1"/>
          </p:cNvGraphicFramePr>
          <p:nvPr>
            <p:extLst/>
          </p:nvPr>
        </p:nvGraphicFramePr>
        <p:xfrm>
          <a:off x="0" y="1538767"/>
          <a:ext cx="8786861" cy="5319233"/>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Rak pil 5">
            <a:extLst>
              <a:ext uri="{FF2B5EF4-FFF2-40B4-BE49-F238E27FC236}">
                <a16:creationId xmlns:a16="http://schemas.microsoft.com/office/drawing/2014/main" id="{5DCF2339-F5DB-4CBF-AE71-6CB6629EE84B}"/>
              </a:ext>
            </a:extLst>
          </p:cNvPr>
          <p:cNvCxnSpPr>
            <a:cxnSpLocks/>
          </p:cNvCxnSpPr>
          <p:nvPr/>
        </p:nvCxnSpPr>
        <p:spPr>
          <a:xfrm flipH="1">
            <a:off x="8111937" y="2451370"/>
            <a:ext cx="1072262" cy="321211"/>
          </a:xfrm>
          <a:prstGeom prst="straightConnector1">
            <a:avLst/>
          </a:prstGeom>
          <a:ln w="31750">
            <a:tailEnd type="stealth"/>
          </a:ln>
        </p:spPr>
        <p:style>
          <a:lnRef idx="3">
            <a:schemeClr val="accent1"/>
          </a:lnRef>
          <a:fillRef idx="0">
            <a:schemeClr val="accent1"/>
          </a:fillRef>
          <a:effectRef idx="2">
            <a:schemeClr val="accent1"/>
          </a:effectRef>
          <a:fontRef idx="minor">
            <a:schemeClr val="tx1"/>
          </a:fontRef>
        </p:style>
      </p:cxnSp>
      <p:cxnSp>
        <p:nvCxnSpPr>
          <p:cNvPr id="12" name="Rak pil 5">
            <a:extLst>
              <a:ext uri="{FF2B5EF4-FFF2-40B4-BE49-F238E27FC236}">
                <a16:creationId xmlns:a16="http://schemas.microsoft.com/office/drawing/2014/main" id="{A6A6AB0D-6ACF-4079-8AE0-5BB665049114}"/>
              </a:ext>
            </a:extLst>
          </p:cNvPr>
          <p:cNvCxnSpPr>
            <a:cxnSpLocks/>
          </p:cNvCxnSpPr>
          <p:nvPr/>
        </p:nvCxnSpPr>
        <p:spPr>
          <a:xfrm flipH="1">
            <a:off x="7388247" y="2451370"/>
            <a:ext cx="1795952" cy="277902"/>
          </a:xfrm>
          <a:prstGeom prst="straightConnector1">
            <a:avLst/>
          </a:prstGeom>
          <a:ln w="31750">
            <a:tailEnd type="stealth"/>
          </a:ln>
        </p:spPr>
        <p:style>
          <a:lnRef idx="3">
            <a:schemeClr val="accent1"/>
          </a:lnRef>
          <a:fillRef idx="0">
            <a:schemeClr val="accent1"/>
          </a:fillRef>
          <a:effectRef idx="2">
            <a:schemeClr val="accent1"/>
          </a:effectRef>
          <a:fontRef idx="minor">
            <a:schemeClr val="tx1"/>
          </a:fontRef>
        </p:style>
      </p:cxnSp>
      <p:sp>
        <p:nvSpPr>
          <p:cNvPr id="16" name="textruta 15">
            <a:extLst>
              <a:ext uri="{FF2B5EF4-FFF2-40B4-BE49-F238E27FC236}">
                <a16:creationId xmlns:a16="http://schemas.microsoft.com/office/drawing/2014/main" id="{B80D9092-8FC1-42D4-9CC2-672D7BE81BC1}"/>
              </a:ext>
            </a:extLst>
          </p:cNvPr>
          <p:cNvSpPr txBox="1"/>
          <p:nvPr/>
        </p:nvSpPr>
        <p:spPr>
          <a:xfrm>
            <a:off x="9184199" y="2451370"/>
            <a:ext cx="2821584" cy="2862322"/>
          </a:xfrm>
          <a:prstGeom prst="rect">
            <a:avLst/>
          </a:prstGeom>
          <a:noFill/>
          <a:ln>
            <a:solidFill>
              <a:schemeClr val="accent1">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Hänsyn tas till eventuell differensen mellan NUS och övriga i samband med beräkning av efterregleringen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Om det hade varit som i detta exempel skulle NUS ha fått kompensera parterna med 16 kr/DRG-poäng i efterregleringen. </a:t>
            </a:r>
          </a:p>
        </p:txBody>
      </p:sp>
    </p:spTree>
    <p:extLst>
      <p:ext uri="{BB962C8B-B14F-4D97-AF65-F5344CB8AC3E}">
        <p14:creationId xmlns:p14="http://schemas.microsoft.com/office/powerpoint/2010/main" val="782138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960760" y="3429000"/>
            <a:ext cx="8495070" cy="1784402"/>
          </a:xfrm>
        </p:spPr>
        <p:txBody>
          <a:bodyPr anchor="b">
            <a:normAutofit/>
          </a:bodyPr>
          <a:lstStyle/>
          <a:p>
            <a:r>
              <a:rPr lang="sv-SE" altLang="sv-SE" sz="4200" b="1" dirty="0">
                <a:solidFill>
                  <a:srgbClr val="FFFFFF"/>
                </a:solidFill>
              </a:rPr>
              <a:t>NRF:s ekonomi</a:t>
            </a:r>
            <a:br>
              <a:rPr lang="sv-SE" altLang="sv-SE" sz="4200" dirty="0">
                <a:solidFill>
                  <a:srgbClr val="FFFFFF"/>
                </a:solidFill>
              </a:rPr>
            </a:br>
            <a:br>
              <a:rPr lang="sv-SE" altLang="sv-SE" sz="4200" dirty="0">
                <a:solidFill>
                  <a:srgbClr val="FFFFFF"/>
                </a:solidFill>
              </a:rPr>
            </a:br>
            <a:r>
              <a:rPr lang="sv-SE" altLang="sv-SE" sz="2700" dirty="0">
                <a:solidFill>
                  <a:srgbClr val="FFFFFF"/>
                </a:solidFill>
              </a:rPr>
              <a:t>FD 2019-03-27/28</a:t>
            </a:r>
            <a:endParaRPr lang="sv-SE" sz="27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D955F18-4D95-45AF-B457-6995692B3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50" y="1139059"/>
            <a:ext cx="1090049" cy="1483096"/>
          </a:xfrm>
          <a:prstGeom prst="rect">
            <a:avLst/>
          </a:prstGeom>
        </p:spPr>
      </p:pic>
    </p:spTree>
    <p:extLst>
      <p:ext uri="{BB962C8B-B14F-4D97-AF65-F5344CB8AC3E}">
        <p14:creationId xmlns:p14="http://schemas.microsoft.com/office/powerpoint/2010/main" val="35936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altLang="sv-SE" dirty="0"/>
              <a:t>Finansiering - NRF</a:t>
            </a:r>
          </a:p>
        </p:txBody>
      </p:sp>
      <p:sp>
        <p:nvSpPr>
          <p:cNvPr id="2051" name="Rectangle 3"/>
          <p:cNvSpPr>
            <a:spLocks noGrp="1" noChangeArrowheads="1"/>
          </p:cNvSpPr>
          <p:nvPr>
            <p:ph type="body" idx="1"/>
          </p:nvPr>
        </p:nvSpPr>
        <p:spPr>
          <a:xfrm>
            <a:off x="740924" y="1796710"/>
            <a:ext cx="9569724" cy="4351338"/>
          </a:xfrm>
        </p:spPr>
        <p:txBody>
          <a:bodyPr>
            <a:normAutofit/>
          </a:bodyPr>
          <a:lstStyle/>
          <a:p>
            <a:r>
              <a:rPr lang="sv-SE" altLang="sv-SE" dirty="0"/>
              <a:t>Finansiering via befolkningsandelen i respektive region</a:t>
            </a:r>
          </a:p>
          <a:p>
            <a:r>
              <a:rPr lang="sv-SE" altLang="sv-SE" dirty="0"/>
              <a:t>Kansliverksamhet  - Årlig uppräkning med index (LPIK exkl. läkemedel) </a:t>
            </a:r>
          </a:p>
          <a:p>
            <a:r>
              <a:rPr lang="sv-SE" altLang="sv-SE" dirty="0"/>
              <a:t>Vissa statsbidrag</a:t>
            </a:r>
          </a:p>
          <a:p>
            <a:r>
              <a:rPr lang="sv-SE" altLang="sv-SE" dirty="0"/>
              <a:t>Forskningsmedel; Visare Norr och Folke Lithner</a:t>
            </a:r>
          </a:p>
          <a:p>
            <a:r>
              <a:rPr lang="sv-SE" altLang="sv-SE" dirty="0"/>
              <a:t>Tillfälliga medel. Finansiering via avtal och finansieringsförbindelser med regionerna – ej resultatpåverkande</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2063620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0"/>
            <a:ext cx="10515600" cy="726686"/>
          </a:xfrm>
          <a:noFill/>
        </p:spPr>
        <p:txBody>
          <a:bodyPr>
            <a:normAutofit fontScale="90000"/>
          </a:bodyPr>
          <a:lstStyle/>
          <a:p>
            <a:br>
              <a:rPr lang="sv-SE" altLang="sv-SE" dirty="0"/>
            </a:br>
            <a:r>
              <a:rPr lang="sv-SE" altLang="sv-SE" dirty="0"/>
              <a:t>Budget 2019 som beslutades i dec 2018</a:t>
            </a:r>
          </a:p>
        </p:txBody>
      </p:sp>
      <p:sp>
        <p:nvSpPr>
          <p:cNvPr id="2051" name="Rectangle 3"/>
          <p:cNvSpPr>
            <a:spLocks noGrp="1" noChangeArrowheads="1"/>
          </p:cNvSpPr>
          <p:nvPr>
            <p:ph type="body" idx="1"/>
          </p:nvPr>
        </p:nvSpPr>
        <p:spPr>
          <a:xfrm>
            <a:off x="356264" y="1082757"/>
            <a:ext cx="10515600" cy="4351338"/>
          </a:xfrm>
        </p:spPr>
        <p:txBody>
          <a:bodyPr>
            <a:noAutofit/>
          </a:bodyPr>
          <a:lstStyle/>
          <a:p>
            <a:pPr marL="0" indent="0">
              <a:buNone/>
            </a:pPr>
            <a:r>
              <a:rPr lang="sv-SE" altLang="sv-SE" sz="2000" b="1" dirty="0"/>
              <a:t>Bidrag från medlemmarna</a:t>
            </a:r>
          </a:p>
          <a:p>
            <a:r>
              <a:rPr lang="sv-SE" altLang="sv-SE" sz="2000" dirty="0"/>
              <a:t>NRF:s kanslikostnader				5,3 Mnkr</a:t>
            </a:r>
          </a:p>
          <a:p>
            <a:pPr marL="0" indent="0">
              <a:buNone/>
            </a:pPr>
            <a:endParaRPr lang="sv-SE" altLang="sv-SE" sz="1000" dirty="0"/>
          </a:p>
          <a:p>
            <a:pPr marL="0" indent="0">
              <a:buNone/>
            </a:pPr>
            <a:r>
              <a:rPr lang="sv-SE" altLang="sv-SE" sz="2000" b="1" dirty="0"/>
              <a:t>Forskningsmedel</a:t>
            </a:r>
          </a:p>
          <a:p>
            <a:r>
              <a:rPr lang="sv-SE" sz="2000" dirty="0"/>
              <a:t>Forskningsanslag Visare Norr och Folke Lithner	2,4 Mnkr</a:t>
            </a:r>
          </a:p>
          <a:p>
            <a:pPr marL="0" indent="0">
              <a:buNone/>
            </a:pPr>
            <a:endParaRPr lang="sv-SE" altLang="sv-SE" sz="1000" b="1" dirty="0"/>
          </a:p>
          <a:p>
            <a:pPr marL="0" indent="0">
              <a:buNone/>
            </a:pPr>
            <a:r>
              <a:rPr lang="sv-SE" altLang="sv-SE" sz="2000" b="1" dirty="0"/>
              <a:t>Medel som är relaterade till avtal och finansieringsförbindelser</a:t>
            </a:r>
            <a:endParaRPr lang="sv-SE" altLang="sv-SE" sz="2000" dirty="0"/>
          </a:p>
          <a:p>
            <a:r>
              <a:rPr lang="sv-SE" sz="2000" dirty="0"/>
              <a:t>RCC finansiering från medlemmarna		14,5 Mnkr</a:t>
            </a:r>
          </a:p>
          <a:p>
            <a:r>
              <a:rPr lang="sv-SE" sz="2000" dirty="0"/>
              <a:t>RCC statsbidrag		  			  8 Mnkr    (statsbidrag)</a:t>
            </a:r>
          </a:p>
          <a:p>
            <a:r>
              <a:rPr lang="sv-SE" sz="2000" dirty="0"/>
              <a:t>Kunskapsstyrning 2,5 tjänst 			  2,7 Mnkr</a:t>
            </a:r>
          </a:p>
          <a:p>
            <a:r>
              <a:rPr lang="sv-SE" sz="2000" dirty="0"/>
              <a:t>Kunskapsstyrning – processledare, Psykisk hälsa 	  1 Mnkr    (statsbidrag)</a:t>
            </a:r>
          </a:p>
          <a:p>
            <a:r>
              <a:rPr lang="sv-SE" sz="2000" dirty="0"/>
              <a:t>Sjukvårdsregional donationsverksamhet	                  0,7 Mnkr</a:t>
            </a:r>
          </a:p>
          <a:p>
            <a:r>
              <a:rPr lang="sv-SE" sz="2000" dirty="0"/>
              <a:t>Försörjning apotekarprodukter		                  0,5 Mnkr</a:t>
            </a:r>
          </a:p>
          <a:p>
            <a:pPr marL="0" indent="0">
              <a:buNone/>
            </a:pPr>
            <a:r>
              <a:rPr lang="sv-SE" altLang="sv-SE" sz="2000" dirty="0"/>
              <a:t>Totalt ca 35 Mnkr (exkl. statsbidrag ca 26 Mnkr)</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cxnSp>
        <p:nvCxnSpPr>
          <p:cNvPr id="6" name="Rak koppling 5">
            <a:extLst>
              <a:ext uri="{FF2B5EF4-FFF2-40B4-BE49-F238E27FC236}">
                <a16:creationId xmlns:a16="http://schemas.microsoft.com/office/drawing/2014/main" id="{93A613AE-A116-4539-AB80-125A6EF86A02}"/>
              </a:ext>
            </a:extLst>
          </p:cNvPr>
          <p:cNvCxnSpPr>
            <a:cxnSpLocks/>
          </p:cNvCxnSpPr>
          <p:nvPr/>
        </p:nvCxnSpPr>
        <p:spPr>
          <a:xfrm>
            <a:off x="345754" y="6010464"/>
            <a:ext cx="83305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09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960760" y="3429000"/>
            <a:ext cx="8495070" cy="1784402"/>
          </a:xfrm>
        </p:spPr>
        <p:txBody>
          <a:bodyPr anchor="b">
            <a:normAutofit/>
          </a:bodyPr>
          <a:lstStyle/>
          <a:p>
            <a:r>
              <a:rPr lang="sv-SE" altLang="sv-SE" sz="4200" b="1" dirty="0">
                <a:solidFill>
                  <a:srgbClr val="FFFFFF"/>
                </a:solidFill>
              </a:rPr>
              <a:t>NRF Årsredovisning</a:t>
            </a:r>
            <a:br>
              <a:rPr lang="sv-SE" altLang="sv-SE" sz="4200" dirty="0">
                <a:solidFill>
                  <a:srgbClr val="FFFFFF"/>
                </a:solidFill>
              </a:rPr>
            </a:br>
            <a:br>
              <a:rPr lang="sv-SE" altLang="sv-SE" sz="4200" dirty="0">
                <a:solidFill>
                  <a:srgbClr val="FFFFFF"/>
                </a:solidFill>
              </a:rPr>
            </a:br>
            <a:r>
              <a:rPr lang="sv-SE" altLang="sv-SE" sz="2700" dirty="0">
                <a:solidFill>
                  <a:srgbClr val="FFFFFF"/>
                </a:solidFill>
              </a:rPr>
              <a:t>FD 2019-03-27/28</a:t>
            </a:r>
            <a:endParaRPr lang="sv-SE" sz="27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D955F18-4D95-45AF-B457-6995692B3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50" y="1139059"/>
            <a:ext cx="1090049" cy="1483096"/>
          </a:xfrm>
          <a:prstGeom prst="rect">
            <a:avLst/>
          </a:prstGeom>
        </p:spPr>
      </p:pic>
    </p:spTree>
    <p:extLst>
      <p:ext uri="{BB962C8B-B14F-4D97-AF65-F5344CB8AC3E}">
        <p14:creationId xmlns:p14="http://schemas.microsoft.com/office/powerpoint/2010/main" val="204808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35387" y="315787"/>
            <a:ext cx="7474172" cy="1325563"/>
          </a:xfrm>
        </p:spPr>
        <p:txBody>
          <a:bodyPr>
            <a:normAutofit/>
          </a:bodyPr>
          <a:lstStyle/>
          <a:p>
            <a:r>
              <a:rPr lang="sv-SE" dirty="0"/>
              <a:t>Storregion Norrland….</a:t>
            </a:r>
          </a:p>
        </p:txBody>
      </p:sp>
      <p:sp>
        <p:nvSpPr>
          <p:cNvPr id="3" name="Platshållare för innehåll 2"/>
          <p:cNvSpPr>
            <a:spLocks noGrp="1"/>
          </p:cNvSpPr>
          <p:nvPr>
            <p:ph idx="1"/>
          </p:nvPr>
        </p:nvSpPr>
        <p:spPr>
          <a:xfrm>
            <a:off x="838815" y="1467523"/>
            <a:ext cx="8076584" cy="4544970"/>
          </a:xfrm>
        </p:spPr>
        <p:txBody>
          <a:bodyPr anchor="ctr">
            <a:normAutofit/>
          </a:bodyPr>
          <a:lstStyle/>
          <a:p>
            <a:r>
              <a:rPr lang="sv-SE" sz="2000" dirty="0"/>
              <a:t>Allt fler landstings utvecklades under 2000-talet till regioner med övertagande av det regionala utvecklingsansvaret från staten</a:t>
            </a:r>
          </a:p>
          <a:p>
            <a:r>
              <a:rPr lang="sv-SE" sz="2000" dirty="0"/>
              <a:t>Flera försök har gjorts att bilda storregioner enligt den sjukvårdsregionala indelningen.</a:t>
            </a:r>
          </a:p>
          <a:p>
            <a:r>
              <a:rPr lang="sv-SE" sz="2000" dirty="0"/>
              <a:t>Norrlandstingen genomförde ett relativt omfattande arbete för att förbereda en storregion Norrland</a:t>
            </a:r>
          </a:p>
          <a:p>
            <a:r>
              <a:rPr lang="sv-SE" sz="2000" dirty="0"/>
              <a:t>Storregionreformen uteblev</a:t>
            </a:r>
          </a:p>
          <a:p>
            <a:r>
              <a:rPr lang="sv-SE" sz="2000" dirty="0" err="1"/>
              <a:t>Norrlandstingens</a:t>
            </a:r>
            <a:r>
              <a:rPr lang="sv-SE" sz="2000" dirty="0"/>
              <a:t> regionförbund fattade dock beslut om att fördjupa samverkan i sjukvårdsregionen till att omfatta alla delar i hälso- och sjukvården som kan vinna på att samverka. </a:t>
            </a:r>
          </a:p>
          <a:p>
            <a:r>
              <a:rPr lang="sv-SE" sz="2000" dirty="0"/>
              <a:t>1 januari 2019 bytte förbundet namn, då alla landsting hade blivit regioner</a:t>
            </a:r>
          </a:p>
          <a:p>
            <a:endParaRPr lang="sv-SE"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E1BDA577-A15B-4543-A478-CE61F7C42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37169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altLang="sv-SE" dirty="0"/>
              <a:t>Verksamhet 2018</a:t>
            </a:r>
          </a:p>
        </p:txBody>
      </p:sp>
      <p:sp>
        <p:nvSpPr>
          <p:cNvPr id="2051" name="Rectangle 3"/>
          <p:cNvSpPr>
            <a:spLocks noGrp="1" noChangeArrowheads="1"/>
          </p:cNvSpPr>
          <p:nvPr>
            <p:ph type="body" idx="1"/>
          </p:nvPr>
        </p:nvSpPr>
        <p:spPr>
          <a:xfrm>
            <a:off x="740923" y="1796709"/>
            <a:ext cx="9349007" cy="4814297"/>
          </a:xfrm>
        </p:spPr>
        <p:txBody>
          <a:bodyPr>
            <a:normAutofit/>
          </a:bodyPr>
          <a:lstStyle/>
          <a:p>
            <a:pPr marL="0" indent="0">
              <a:buNone/>
            </a:pPr>
            <a:r>
              <a:rPr lang="sv-SE" dirty="0"/>
              <a:t>Exempel </a:t>
            </a:r>
          </a:p>
          <a:p>
            <a:r>
              <a:rPr lang="sv-SE" dirty="0"/>
              <a:t>Kunskapsstyrning   </a:t>
            </a:r>
          </a:p>
          <a:p>
            <a:r>
              <a:rPr lang="sv-SE" altLang="sv-SE" dirty="0"/>
              <a:t>Påbörjat översyn av förbundsordningen</a:t>
            </a:r>
          </a:p>
          <a:p>
            <a:r>
              <a:rPr lang="sv-SE" altLang="sv-SE" dirty="0"/>
              <a:t>Samverkansavtal - inom och utom sjukvårdsregionen</a:t>
            </a:r>
          </a:p>
          <a:p>
            <a:r>
              <a:rPr lang="sv-SE" altLang="sv-SE" dirty="0" err="1"/>
              <a:t>Trombektomi</a:t>
            </a:r>
            <a:r>
              <a:rPr lang="sv-SE" altLang="sv-SE" dirty="0"/>
              <a:t> vid akut stroke</a:t>
            </a:r>
          </a:p>
          <a:p>
            <a:r>
              <a:rPr lang="sv-SE" altLang="sv-SE" dirty="0"/>
              <a:t>Digitalisering – vård på distans</a:t>
            </a:r>
          </a:p>
          <a:p>
            <a:r>
              <a:rPr lang="sv-SE" altLang="sv-SE" dirty="0"/>
              <a:t>Sjukvårdsregional donationsverksamhet – regionsamverkan</a:t>
            </a:r>
          </a:p>
          <a:p>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3092315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90437"/>
            <a:ext cx="10515600" cy="1325563"/>
          </a:xfrm>
          <a:noFill/>
        </p:spPr>
        <p:txBody>
          <a:bodyPr/>
          <a:lstStyle/>
          <a:p>
            <a:br>
              <a:rPr lang="sv-SE" altLang="sv-SE" dirty="0"/>
            </a:br>
            <a:r>
              <a:rPr lang="sv-SE" altLang="sv-SE" dirty="0"/>
              <a:t>Verksamhetsmål</a:t>
            </a:r>
          </a:p>
        </p:txBody>
      </p:sp>
      <p:sp>
        <p:nvSpPr>
          <p:cNvPr id="2051" name="Rectangle 3"/>
          <p:cNvSpPr>
            <a:spLocks noGrp="1" noChangeArrowheads="1"/>
          </p:cNvSpPr>
          <p:nvPr>
            <p:ph type="body" idx="1"/>
          </p:nvPr>
        </p:nvSpPr>
        <p:spPr>
          <a:xfrm>
            <a:off x="740923" y="1796709"/>
            <a:ext cx="9349007" cy="4814297"/>
          </a:xfrm>
        </p:spPr>
        <p:txBody>
          <a:bodyPr>
            <a:normAutofit/>
          </a:bodyPr>
          <a:lstStyle/>
          <a:p>
            <a:r>
              <a:rPr lang="sv-SE" altLang="sv-SE" sz="2000" dirty="0"/>
              <a:t>Målet består av sju aktiviteter varav en aktivitet utgörs av sex del-aktiviteter (a-f).</a:t>
            </a:r>
          </a:p>
          <a:p>
            <a:r>
              <a:rPr lang="sv-SE" sz="2000" dirty="0"/>
              <a:t>Följer i stort aktiviteterna planen. </a:t>
            </a:r>
          </a:p>
          <a:p>
            <a:r>
              <a:rPr lang="sv-SE" sz="2000" dirty="0"/>
              <a:t>Undantag är </a:t>
            </a:r>
          </a:p>
          <a:p>
            <a:pPr lvl="1"/>
            <a:r>
              <a:rPr lang="sv-SE" sz="1600" dirty="0"/>
              <a:t>Aktivitet 7e - rapport från screeningrådet uteblivit (98 procent). </a:t>
            </a:r>
          </a:p>
          <a:p>
            <a:pPr lvl="1"/>
            <a:r>
              <a:rPr lang="sv-SE" sz="1600" dirty="0"/>
              <a:t>Aktivitet 1, p.g.a. förlängd process kring Karolinskas samverkansavtal. </a:t>
            </a:r>
          </a:p>
          <a:p>
            <a:pPr lvl="1"/>
            <a:r>
              <a:rPr lang="sv-SE" sz="1600" dirty="0"/>
              <a:t>Aktivitet 3 - arbetet kring att utreda chefssamrådens/de regionala programområdenas framtida utformning/uppdrag, kommer att ta tid. </a:t>
            </a:r>
            <a:endParaRPr lang="sv-SE" alt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1040340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86257"/>
            <a:ext cx="10515600" cy="1325563"/>
          </a:xfrm>
          <a:noFill/>
        </p:spPr>
        <p:txBody>
          <a:bodyPr>
            <a:normAutofit fontScale="90000"/>
          </a:bodyPr>
          <a:lstStyle/>
          <a:p>
            <a:br>
              <a:rPr lang="sv-SE" altLang="sv-SE" dirty="0"/>
            </a:br>
            <a:r>
              <a:rPr lang="sv-SE" sz="4900" dirty="0"/>
              <a:t>Finansiella mål för god ekonomisk hushållning</a:t>
            </a:r>
            <a:br>
              <a:rPr lang="sv-SE" b="1" dirty="0"/>
            </a:br>
            <a:endParaRPr lang="sv-SE" altLang="sv-SE" dirty="0"/>
          </a:p>
        </p:txBody>
      </p:sp>
      <p:sp>
        <p:nvSpPr>
          <p:cNvPr id="2051" name="Rectangle 3"/>
          <p:cNvSpPr>
            <a:spLocks noGrp="1" noChangeArrowheads="1"/>
          </p:cNvSpPr>
          <p:nvPr>
            <p:ph type="body" idx="1"/>
          </p:nvPr>
        </p:nvSpPr>
        <p:spPr>
          <a:xfrm>
            <a:off x="373062" y="1039306"/>
            <a:ext cx="10063710" cy="5729356"/>
          </a:xfrm>
        </p:spPr>
        <p:txBody>
          <a:bodyPr>
            <a:normAutofit fontScale="70000" lnSpcReduction="20000"/>
          </a:bodyPr>
          <a:lstStyle/>
          <a:p>
            <a:pPr marL="0" lvl="0" indent="0">
              <a:lnSpc>
                <a:spcPct val="120000"/>
              </a:lnSpc>
              <a:buNone/>
            </a:pPr>
            <a:r>
              <a:rPr lang="sv-SE" dirty="0"/>
              <a:t>NRF ska, om inte annat beslutas i Förbundsdirektionen, uppvisa ett resultat där intäkterna överstiger kostnaderna.</a:t>
            </a:r>
            <a:r>
              <a:rPr lang="sv-SE" b="1" dirty="0"/>
              <a:t> </a:t>
            </a:r>
            <a:endParaRPr lang="sv-SE" dirty="0"/>
          </a:p>
          <a:p>
            <a:pPr marL="0" indent="0">
              <a:lnSpc>
                <a:spcPct val="120000"/>
              </a:lnSpc>
              <a:buNone/>
            </a:pPr>
            <a:r>
              <a:rPr lang="sv-SE" b="1" dirty="0"/>
              <a:t>Utfall: </a:t>
            </a:r>
            <a:r>
              <a:rPr lang="sv-SE" dirty="0"/>
              <a:t>Intäkterna överstiger kostnaderna med ca </a:t>
            </a:r>
            <a:r>
              <a:rPr lang="sv-SE" b="1" dirty="0"/>
              <a:t>190 tkr</a:t>
            </a:r>
            <a:r>
              <a:rPr lang="sv-SE" dirty="0"/>
              <a:t>. (Ett underskott, </a:t>
            </a:r>
            <a:r>
              <a:rPr lang="sv-SE" b="1" dirty="0"/>
              <a:t>-33 tkr</a:t>
            </a:r>
            <a:r>
              <a:rPr lang="sv-SE" dirty="0"/>
              <a:t>, från föregående års utgående balans har dessutom återställts).</a:t>
            </a:r>
          </a:p>
          <a:p>
            <a:pPr marL="0" indent="0">
              <a:buNone/>
            </a:pPr>
            <a:endParaRPr lang="sv-SE" dirty="0"/>
          </a:p>
          <a:p>
            <a:pPr marL="0" lvl="0" indent="0">
              <a:buNone/>
            </a:pPr>
            <a:r>
              <a:rPr lang="sv-SE" dirty="0"/>
              <a:t>Investeringar ska finansieras utan extern upplåning.</a:t>
            </a:r>
          </a:p>
          <a:p>
            <a:pPr marL="0" indent="0">
              <a:buNone/>
            </a:pPr>
            <a:r>
              <a:rPr lang="sv-SE" b="1" dirty="0"/>
              <a:t>Utfall</a:t>
            </a:r>
            <a:r>
              <a:rPr lang="sv-SE" dirty="0"/>
              <a:t>: Inga investeringar har gjorts under perioden.</a:t>
            </a:r>
          </a:p>
          <a:p>
            <a:pPr marL="0" indent="0">
              <a:buNone/>
            </a:pPr>
            <a:endParaRPr lang="sv-SE" dirty="0"/>
          </a:p>
          <a:p>
            <a:pPr marL="0" lvl="0" indent="0">
              <a:lnSpc>
                <a:spcPct val="120000"/>
              </a:lnSpc>
              <a:buNone/>
            </a:pPr>
            <a:r>
              <a:rPr lang="sv-SE" dirty="0"/>
              <a:t>För att upprätthålla en god likviditet ska saldot på bankkontot aldrig understiga 500 000 kr. Det innebär att större in- och utbetalningar måste planeras och att större utbetalningar ej ska verkställas innan likviditeten är avstämd mot detta mål. </a:t>
            </a:r>
          </a:p>
          <a:p>
            <a:pPr marL="0" indent="0">
              <a:buNone/>
            </a:pPr>
            <a:r>
              <a:rPr lang="sv-SE" b="1" dirty="0"/>
              <a:t>Utfall</a:t>
            </a:r>
            <a:r>
              <a:rPr lang="sv-SE" dirty="0"/>
              <a:t>: Under perioden har bankkontots saldo inte understigit 500 000 kr.</a:t>
            </a:r>
          </a:p>
          <a:p>
            <a:pPr marL="0" indent="0">
              <a:buNone/>
            </a:pPr>
            <a:r>
              <a:rPr lang="sv-SE" b="1" dirty="0"/>
              <a:t> </a:t>
            </a:r>
            <a:endParaRPr lang="sv-SE" dirty="0"/>
          </a:p>
          <a:p>
            <a:pPr marL="0" lvl="0" indent="0">
              <a:lnSpc>
                <a:spcPct val="120000"/>
              </a:lnSpc>
              <a:buNone/>
            </a:pPr>
            <a:r>
              <a:rPr lang="sv-SE" dirty="0"/>
              <a:t>För att ha möjlighet att hantera oförutsedda ekonomiska händelser ska det egna kapitalet ej understiga 1 000 000 kr.</a:t>
            </a:r>
          </a:p>
          <a:p>
            <a:pPr marL="0" indent="0">
              <a:buNone/>
            </a:pPr>
            <a:r>
              <a:rPr lang="sv-SE" b="1" dirty="0"/>
              <a:t>Utfall:</a:t>
            </a:r>
            <a:r>
              <a:rPr lang="sv-SE" dirty="0"/>
              <a:t> Det egna kapitalet uppgick till </a:t>
            </a:r>
            <a:r>
              <a:rPr lang="sv-SE" b="1" dirty="0"/>
              <a:t>2 412 tkr </a:t>
            </a:r>
            <a:r>
              <a:rPr lang="sv-SE" dirty="0"/>
              <a:t>2018-12-31.</a:t>
            </a:r>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416795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6217" y="-5114"/>
            <a:ext cx="10515600" cy="1325563"/>
          </a:xfrm>
          <a:noFill/>
        </p:spPr>
        <p:txBody>
          <a:bodyPr>
            <a:normAutofit fontScale="90000"/>
          </a:bodyPr>
          <a:lstStyle/>
          <a:p>
            <a:br>
              <a:rPr lang="sv-SE" altLang="sv-SE" dirty="0"/>
            </a:br>
            <a:r>
              <a:rPr lang="sv-SE" sz="4900" dirty="0"/>
              <a:t>Övrigt</a:t>
            </a:r>
            <a:br>
              <a:rPr lang="sv-SE" b="1" dirty="0"/>
            </a:br>
            <a:endParaRPr lang="sv-SE" altLang="sv-SE" dirty="0"/>
          </a:p>
        </p:txBody>
      </p:sp>
      <p:sp>
        <p:nvSpPr>
          <p:cNvPr id="2051" name="Rectangle 3"/>
          <p:cNvSpPr>
            <a:spLocks noGrp="1" noChangeArrowheads="1"/>
          </p:cNvSpPr>
          <p:nvPr>
            <p:ph type="body" idx="1"/>
          </p:nvPr>
        </p:nvSpPr>
        <p:spPr>
          <a:xfrm>
            <a:off x="339411" y="1128644"/>
            <a:ext cx="10063710" cy="5729356"/>
          </a:xfrm>
        </p:spPr>
        <p:txBody>
          <a:bodyPr>
            <a:normAutofit/>
          </a:bodyPr>
          <a:lstStyle/>
          <a:p>
            <a:pPr marL="0" lvl="0" indent="0">
              <a:lnSpc>
                <a:spcPct val="120000"/>
              </a:lnSpc>
              <a:buNone/>
            </a:pPr>
            <a:r>
              <a:rPr lang="sv-SE" i="1" dirty="0"/>
              <a:t>Omsättning</a:t>
            </a:r>
            <a:r>
              <a:rPr lang="sv-SE" dirty="0"/>
              <a:t> </a:t>
            </a:r>
          </a:p>
          <a:p>
            <a:pPr marL="0" lvl="0" indent="0">
              <a:lnSpc>
                <a:spcPct val="120000"/>
              </a:lnSpc>
              <a:buNone/>
            </a:pPr>
            <a:r>
              <a:rPr lang="sv-SE" dirty="0"/>
              <a:t>1,3 Mnkr lägre än beräknat  (processledare + projekt NORA)</a:t>
            </a:r>
          </a:p>
          <a:p>
            <a:pPr marL="0" lvl="0" indent="0">
              <a:lnSpc>
                <a:spcPct val="120000"/>
              </a:lnSpc>
              <a:buNone/>
            </a:pPr>
            <a:endParaRPr lang="sv-SE" dirty="0"/>
          </a:p>
          <a:p>
            <a:pPr marL="0" lvl="0" indent="0">
              <a:lnSpc>
                <a:spcPct val="120000"/>
              </a:lnSpc>
              <a:buNone/>
            </a:pPr>
            <a:r>
              <a:rPr lang="sv-SE" i="1" dirty="0"/>
              <a:t>Psykisk hälsa – statliga medel (balanskonto)</a:t>
            </a:r>
          </a:p>
          <a:p>
            <a:pPr marL="0" lvl="0" indent="0">
              <a:lnSpc>
                <a:spcPct val="120000"/>
              </a:lnSpc>
              <a:buNone/>
            </a:pPr>
            <a:r>
              <a:rPr lang="sv-SE" dirty="0"/>
              <a:t>5,3 Mnkr varav 1,6 Mnkr för samverkan med kommunerna</a:t>
            </a:r>
          </a:p>
          <a:p>
            <a:pPr marL="0" lvl="0" indent="0">
              <a:lnSpc>
                <a:spcPct val="120000"/>
              </a:lnSpc>
              <a:buNone/>
            </a:pPr>
            <a:endParaRPr lang="sv-SE" dirty="0"/>
          </a:p>
          <a:p>
            <a:pPr marL="0" lvl="0" indent="0">
              <a:lnSpc>
                <a:spcPct val="120000"/>
              </a:lnSpc>
              <a:buNone/>
            </a:pPr>
            <a:r>
              <a:rPr lang="sv-SE" i="1" dirty="0"/>
              <a:t>Forskningsmedel</a:t>
            </a:r>
          </a:p>
          <a:p>
            <a:pPr marL="0" lvl="0" indent="0">
              <a:lnSpc>
                <a:spcPct val="120000"/>
              </a:lnSpc>
              <a:buNone/>
            </a:pPr>
            <a:r>
              <a:rPr lang="sv-SE" i="1" dirty="0"/>
              <a:t>Visare Norr – 2,5 Mnkr (varav 0,2 tkr balanserade medel) </a:t>
            </a:r>
          </a:p>
          <a:p>
            <a:pPr marL="0" lvl="0" indent="0">
              <a:lnSpc>
                <a:spcPct val="120000"/>
              </a:lnSpc>
              <a:buNone/>
            </a:pPr>
            <a:endParaRPr lang="sv-SE" dirty="0"/>
          </a:p>
        </p:txBody>
      </p:sp>
      <p:grpSp>
        <p:nvGrpSpPr>
          <p:cNvPr id="2" name="Grupp 1">
            <a:extLst>
              <a:ext uri="{FF2B5EF4-FFF2-40B4-BE49-F238E27FC236}">
                <a16:creationId xmlns:a16="http://schemas.microsoft.com/office/drawing/2014/main" id="{DD8F7EA5-56BD-4521-9554-FC40E2071161}"/>
              </a:ext>
            </a:extLst>
          </p:cNvPr>
          <p:cNvGrpSpPr/>
          <p:nvPr/>
        </p:nvGrpSpPr>
        <p:grpSpPr>
          <a:xfrm>
            <a:off x="10216222" y="186690"/>
            <a:ext cx="1789561" cy="1705232"/>
            <a:chOff x="8355339" y="421904"/>
            <a:chExt cx="1789561" cy="1705232"/>
          </a:xfrm>
        </p:grpSpPr>
        <p:sp>
          <p:nvSpPr>
            <p:cNvPr id="8" name="Ellips 7">
              <a:extLst>
                <a:ext uri="{FF2B5EF4-FFF2-40B4-BE49-F238E27FC236}">
                  <a16:creationId xmlns:a16="http://schemas.microsoft.com/office/drawing/2014/main" id="{726E87EF-1614-4F87-B665-2595B02DF34B}"/>
                </a:ext>
              </a:extLst>
            </p:cNvPr>
            <p:cNvSpPr/>
            <p:nvPr/>
          </p:nvSpPr>
          <p:spPr>
            <a:xfrm>
              <a:off x="8355339" y="421904"/>
              <a:ext cx="1789561" cy="1705232"/>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83" y="667141"/>
              <a:ext cx="956697" cy="1301661"/>
            </a:xfrm>
            <a:prstGeom prst="rect">
              <a:avLst/>
            </a:prstGeom>
          </p:spPr>
        </p:pic>
      </p:grpSp>
    </p:spTree>
    <p:extLst>
      <p:ext uri="{BB962C8B-B14F-4D97-AF65-F5344CB8AC3E}">
        <p14:creationId xmlns:p14="http://schemas.microsoft.com/office/powerpoint/2010/main" val="328453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848465" y="3298722"/>
            <a:ext cx="8495070" cy="1784402"/>
          </a:xfrm>
        </p:spPr>
        <p:txBody>
          <a:bodyPr anchor="b">
            <a:normAutofit/>
          </a:bodyPr>
          <a:lstStyle/>
          <a:p>
            <a:r>
              <a:rPr lang="sv-SE" altLang="sv-SE" sz="4200" dirty="0">
                <a:solidFill>
                  <a:srgbClr val="FFFFFF"/>
                </a:solidFill>
              </a:rPr>
              <a:t>Kunskapsstyrning</a:t>
            </a:r>
            <a:br>
              <a:rPr lang="sv-SE" altLang="sv-SE" sz="4200" dirty="0">
                <a:solidFill>
                  <a:srgbClr val="FFFFFF"/>
                </a:solidFill>
              </a:rPr>
            </a:br>
            <a:r>
              <a:rPr lang="sv-SE" altLang="sv-SE" sz="4200" dirty="0">
                <a:solidFill>
                  <a:srgbClr val="FFFFFF"/>
                </a:solidFill>
              </a:rPr>
              <a:t>FD </a:t>
            </a:r>
            <a:r>
              <a:rPr lang="sv-SE" altLang="sv-SE" sz="2800" b="1" dirty="0">
                <a:solidFill>
                  <a:srgbClr val="FFFFFF"/>
                </a:solidFill>
              </a:rPr>
              <a:t>27 mars 2019</a:t>
            </a:r>
            <a:endParaRPr lang="sv-SE" sz="42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D955F18-4D95-45AF-B457-6995692B3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50" y="1139059"/>
            <a:ext cx="1090049" cy="1483096"/>
          </a:xfrm>
          <a:prstGeom prst="rect">
            <a:avLst/>
          </a:prstGeom>
        </p:spPr>
      </p:pic>
      <p:pic>
        <p:nvPicPr>
          <p:cNvPr id="3" name="Bildobjekt 2">
            <a:extLst>
              <a:ext uri="{FF2B5EF4-FFF2-40B4-BE49-F238E27FC236}">
                <a16:creationId xmlns:a16="http://schemas.microsoft.com/office/drawing/2014/main" id="{42F5FB51-2317-413F-91DC-51E985BFE1B6}"/>
              </a:ext>
            </a:extLst>
          </p:cNvPr>
          <p:cNvPicPr>
            <a:picLocks noChangeAspect="1"/>
          </p:cNvPicPr>
          <p:nvPr/>
        </p:nvPicPr>
        <p:blipFill>
          <a:blip r:embed="rId3"/>
          <a:stretch>
            <a:fillRect/>
          </a:stretch>
        </p:blipFill>
        <p:spPr>
          <a:xfrm>
            <a:off x="0" y="5725620"/>
            <a:ext cx="12187646" cy="1125175"/>
          </a:xfrm>
          <a:prstGeom prst="rect">
            <a:avLst/>
          </a:prstGeom>
        </p:spPr>
      </p:pic>
      <p:sp>
        <p:nvSpPr>
          <p:cNvPr id="5" name="Rektangel 4">
            <a:extLst>
              <a:ext uri="{FF2B5EF4-FFF2-40B4-BE49-F238E27FC236}">
                <a16:creationId xmlns:a16="http://schemas.microsoft.com/office/drawing/2014/main" id="{B744865B-2955-4246-966C-9BAC4955AE26}"/>
              </a:ext>
            </a:extLst>
          </p:cNvPr>
          <p:cNvSpPr/>
          <p:nvPr/>
        </p:nvSpPr>
        <p:spPr>
          <a:xfrm flipV="1">
            <a:off x="0" y="5679226"/>
            <a:ext cx="1218764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56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370667" y="2187743"/>
            <a:ext cx="5293449" cy="2482515"/>
          </a:xfrm>
        </p:spPr>
        <p:txBody>
          <a:bodyPr anchor="ctr">
            <a:normAutofit/>
          </a:bodyPr>
          <a:lstStyle/>
          <a:p>
            <a:pPr algn="l"/>
            <a:r>
              <a:rPr lang="sv-SE" sz="4200"/>
              <a:t>Samverkan för en mer </a:t>
            </a:r>
            <a:br>
              <a:rPr lang="sv-SE" sz="4200"/>
            </a:br>
            <a:r>
              <a:rPr lang="sv-SE" sz="4200"/>
              <a:t>kunskapsbaserad, jämlik och resurseffektiv vård</a:t>
            </a:r>
          </a:p>
        </p:txBody>
      </p:sp>
      <p:pic>
        <p:nvPicPr>
          <p:cNvPr id="14" name="Graphic 13">
            <a:extLst>
              <a:ext uri="{FF2B5EF4-FFF2-40B4-BE49-F238E27FC236}">
                <a16:creationId xmlns:a16="http://schemas.microsoft.com/office/drawing/2014/main" id="{3A60A814-8670-4EF7-A580-EFA34F771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16" name="Graphic 15">
            <a:extLst>
              <a:ext uri="{FF2B5EF4-FFF2-40B4-BE49-F238E27FC236}">
                <a16:creationId xmlns:a16="http://schemas.microsoft.com/office/drawing/2014/main" id="{42A9CEAA-814A-4013-9B38-2FA03328A3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3" name="Bildobjekt 2">
            <a:extLst>
              <a:ext uri="{FF2B5EF4-FFF2-40B4-BE49-F238E27FC236}">
                <a16:creationId xmlns:a16="http://schemas.microsoft.com/office/drawing/2014/main" id="{195505B5-1493-4952-B10F-1577A0B7DD20}"/>
              </a:ext>
            </a:extLst>
          </p:cNvPr>
          <p:cNvPicPr>
            <a:picLocks noChangeAspect="1"/>
          </p:cNvPicPr>
          <p:nvPr/>
        </p:nvPicPr>
        <p:blipFill>
          <a:blip r:embed="rId4"/>
          <a:stretch>
            <a:fillRect/>
          </a:stretch>
        </p:blipFill>
        <p:spPr>
          <a:xfrm>
            <a:off x="1" y="5732423"/>
            <a:ext cx="12192000" cy="1125577"/>
          </a:xfrm>
          <a:prstGeom prst="rect">
            <a:avLst/>
          </a:prstGeom>
        </p:spPr>
      </p:pic>
      <p:pic>
        <p:nvPicPr>
          <p:cNvPr id="5" name="Bildobjekt 4">
            <a:extLst>
              <a:ext uri="{FF2B5EF4-FFF2-40B4-BE49-F238E27FC236}">
                <a16:creationId xmlns:a16="http://schemas.microsoft.com/office/drawing/2014/main" id="{FE08AFC1-D615-4DBA-BB41-342D0A2EC18E}"/>
              </a:ext>
            </a:extLst>
          </p:cNvPr>
          <p:cNvPicPr>
            <a:picLocks noChangeAspect="1"/>
          </p:cNvPicPr>
          <p:nvPr/>
        </p:nvPicPr>
        <p:blipFill>
          <a:blip r:embed="rId5"/>
          <a:stretch>
            <a:fillRect/>
          </a:stretch>
        </p:blipFill>
        <p:spPr>
          <a:xfrm>
            <a:off x="11131204" y="93897"/>
            <a:ext cx="1060796" cy="1444877"/>
          </a:xfrm>
          <a:prstGeom prst="rect">
            <a:avLst/>
          </a:prstGeom>
        </p:spPr>
      </p:pic>
    </p:spTree>
    <p:extLst>
      <p:ext uri="{BB962C8B-B14F-4D97-AF65-F5344CB8AC3E}">
        <p14:creationId xmlns:p14="http://schemas.microsoft.com/office/powerpoint/2010/main" val="736400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627564"/>
            <a:ext cx="8746958" cy="1325563"/>
          </a:xfrm>
        </p:spPr>
        <p:txBody>
          <a:bodyPr anchor="t">
            <a:noAutofit/>
          </a:bodyPr>
          <a:lstStyle/>
          <a:p>
            <a:br>
              <a:rPr lang="sv-SE" altLang="sv-SE" sz="2000" dirty="0"/>
            </a:br>
            <a:r>
              <a:rPr lang="sv-SE" dirty="0"/>
              <a:t>Målområden – </a:t>
            </a:r>
            <a:r>
              <a:rPr lang="sv-SE" b="1" dirty="0"/>
              <a:t>God vård</a:t>
            </a:r>
            <a:endParaRPr lang="sv-SE" altLang="sv-SE" sz="3600" b="1" dirty="0"/>
          </a:p>
        </p:txBody>
      </p:sp>
      <p:sp>
        <p:nvSpPr>
          <p:cNvPr id="2051" name="Rectangle 3"/>
          <p:cNvSpPr>
            <a:spLocks noGrp="1" noChangeArrowheads="1"/>
          </p:cNvSpPr>
          <p:nvPr>
            <p:ph type="body" idx="1"/>
          </p:nvPr>
        </p:nvSpPr>
        <p:spPr>
          <a:xfrm>
            <a:off x="1638300" y="2037347"/>
            <a:ext cx="6551195" cy="4389579"/>
          </a:xfrm>
        </p:spPr>
        <p:txBody>
          <a:bodyPr anchor="t">
            <a:normAutofit/>
          </a:bodyPr>
          <a:lstStyle/>
          <a:p>
            <a:r>
              <a:rPr lang="sv-SE" dirty="0"/>
              <a:t>Kunskapsbaserad</a:t>
            </a:r>
          </a:p>
          <a:p>
            <a:r>
              <a:rPr lang="sv-SE" dirty="0"/>
              <a:t>Säker</a:t>
            </a:r>
          </a:p>
          <a:p>
            <a:r>
              <a:rPr lang="sv-SE" dirty="0"/>
              <a:t>Individanpassad</a:t>
            </a:r>
          </a:p>
          <a:p>
            <a:r>
              <a:rPr lang="sv-SE" dirty="0"/>
              <a:t>Jämlik</a:t>
            </a:r>
          </a:p>
          <a:p>
            <a:r>
              <a:rPr lang="sv-SE" dirty="0"/>
              <a:t>Tillgänglig</a:t>
            </a:r>
          </a:p>
          <a:p>
            <a:r>
              <a:rPr lang="sv-SE" dirty="0"/>
              <a:t>Effektiv</a:t>
            </a:r>
          </a:p>
          <a:p>
            <a:endParaRPr lang="sv-SE" dirty="0"/>
          </a:p>
          <a:p>
            <a:pPr marL="0" indent="0">
              <a:buNone/>
            </a:pPr>
            <a:r>
              <a:rPr lang="sv-SE" sz="1500" i="1" dirty="0"/>
              <a:t>God vård, enligt Socialstyrelsen</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2465977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CA8D45-0DF5-43FC-B78F-23949A6A69E7}"/>
              </a:ext>
            </a:extLst>
          </p:cNvPr>
          <p:cNvSpPr/>
          <p:nvPr/>
        </p:nvSpPr>
        <p:spPr>
          <a:xfrm>
            <a:off x="1523999" y="3429001"/>
            <a:ext cx="6000859" cy="1325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Rectangle 2"/>
          <p:cNvSpPr>
            <a:spLocks noGrp="1" noChangeArrowheads="1"/>
          </p:cNvSpPr>
          <p:nvPr>
            <p:ph type="title"/>
          </p:nvPr>
        </p:nvSpPr>
        <p:spPr>
          <a:xfrm>
            <a:off x="1136428" y="627564"/>
            <a:ext cx="7474172" cy="1325563"/>
          </a:xfrm>
        </p:spPr>
        <p:txBody>
          <a:bodyPr>
            <a:normAutofit/>
          </a:bodyPr>
          <a:lstStyle/>
          <a:p>
            <a:br>
              <a:rPr lang="sv-SE" altLang="sv-SE" sz="2800" dirty="0"/>
            </a:br>
            <a:r>
              <a:rPr lang="sv-SE" sz="5400" dirty="0"/>
              <a:t>Kunskapsstyrning</a:t>
            </a:r>
            <a:endParaRPr lang="sv-SE" altLang="sv-SE" sz="4900" b="1" dirty="0"/>
          </a:p>
        </p:txBody>
      </p:sp>
      <p:sp>
        <p:nvSpPr>
          <p:cNvPr id="2051" name="Rectangle 3"/>
          <p:cNvSpPr>
            <a:spLocks noGrp="1" noChangeArrowheads="1"/>
          </p:cNvSpPr>
          <p:nvPr>
            <p:ph type="body" idx="1"/>
          </p:nvPr>
        </p:nvSpPr>
        <p:spPr>
          <a:xfrm>
            <a:off x="1203157" y="1953127"/>
            <a:ext cx="6575815" cy="4277309"/>
          </a:xfrm>
        </p:spPr>
        <p:txBody>
          <a:bodyPr anchor="ctr">
            <a:normAutofit fontScale="92500" lnSpcReduction="10000"/>
          </a:bodyPr>
          <a:lstStyle/>
          <a:p>
            <a:pPr marL="0" eaLnBrk="1" hangingPunct="1">
              <a:buFontTx/>
              <a:buNone/>
              <a:defRPr/>
            </a:pPr>
            <a:endParaRPr lang="sv-SE" altLang="sv-SE" sz="2400" dirty="0">
              <a:latin typeface="Times New Roman" panose="02020603050405020304" pitchFamily="18" charset="0"/>
            </a:endParaRPr>
          </a:p>
          <a:p>
            <a:r>
              <a:rPr lang="sv-SE" sz="2600" dirty="0"/>
              <a:t>Samtliga regioner i Sverige har antagit en rekommendation om att bygga system för kunskapsstyrning</a:t>
            </a:r>
          </a:p>
          <a:p>
            <a:pPr marL="0" indent="0">
              <a:buNone/>
            </a:pPr>
            <a:br>
              <a:rPr lang="sv-SE" sz="2400" dirty="0"/>
            </a:br>
            <a:r>
              <a:rPr lang="sv-SE" sz="2400" dirty="0">
                <a:solidFill>
                  <a:schemeClr val="bg1"/>
                </a:solidFill>
              </a:rPr>
              <a:t>      Syfte: </a:t>
            </a:r>
            <a:br>
              <a:rPr lang="sv-SE" sz="2400" dirty="0">
                <a:solidFill>
                  <a:schemeClr val="bg1"/>
                </a:solidFill>
              </a:rPr>
            </a:br>
            <a:r>
              <a:rPr lang="sv-SE" sz="2400" dirty="0">
                <a:solidFill>
                  <a:schemeClr val="bg1"/>
                </a:solidFill>
              </a:rPr>
              <a:t>      att skapa en mer likvärdig och effektiv vård </a:t>
            </a:r>
            <a:br>
              <a:rPr lang="sv-SE" sz="2400" dirty="0">
                <a:solidFill>
                  <a:schemeClr val="bg1"/>
                </a:solidFill>
              </a:rPr>
            </a:br>
            <a:r>
              <a:rPr lang="sv-SE" sz="2400" dirty="0">
                <a:solidFill>
                  <a:schemeClr val="bg1"/>
                </a:solidFill>
              </a:rPr>
              <a:t>      med högre kvalitet</a:t>
            </a:r>
          </a:p>
          <a:p>
            <a:pPr marL="0"/>
            <a:endParaRPr lang="sv-SE" sz="2400" dirty="0">
              <a:solidFill>
                <a:schemeClr val="bg1"/>
              </a:solidFill>
            </a:endParaRPr>
          </a:p>
          <a:p>
            <a:pPr marL="0" indent="0">
              <a:buNone/>
            </a:pPr>
            <a:endParaRPr lang="sv-SE" sz="1800" dirty="0">
              <a:solidFill>
                <a:schemeClr val="accent1">
                  <a:lumMod val="50000"/>
                </a:schemeClr>
              </a:solidFill>
            </a:endParaRPr>
          </a:p>
          <a:p>
            <a:r>
              <a:rPr lang="sv-SE" sz="2600" dirty="0"/>
              <a:t>NRF har fått i uppgift att samordna den sjukvårdsregionala delen av uppbyggnaden i norr.</a:t>
            </a:r>
          </a:p>
          <a:p>
            <a:pPr marL="571500" indent="-342900">
              <a:defRPr/>
            </a:pPr>
            <a:endParaRPr lang="sv-SE" altLang="sv-SE" sz="2400"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291756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73100" y="627564"/>
            <a:ext cx="9415780" cy="1325563"/>
          </a:xfrm>
        </p:spPr>
        <p:txBody>
          <a:bodyPr anchor="t">
            <a:noAutofit/>
          </a:bodyPr>
          <a:lstStyle/>
          <a:p>
            <a:br>
              <a:rPr lang="sv-SE" altLang="sv-SE" sz="2000" dirty="0"/>
            </a:br>
            <a:r>
              <a:rPr lang="sv-SE" dirty="0"/>
              <a:t>Regionernas beslut i korthet</a:t>
            </a:r>
            <a:endParaRPr lang="sv-SE" altLang="sv-SE" sz="3600" b="1" dirty="0"/>
          </a:p>
        </p:txBody>
      </p:sp>
      <p:sp>
        <p:nvSpPr>
          <p:cNvPr id="2051" name="Rectangle 3"/>
          <p:cNvSpPr>
            <a:spLocks noGrp="1" noChangeArrowheads="1"/>
          </p:cNvSpPr>
          <p:nvPr>
            <p:ph type="body" idx="1"/>
          </p:nvPr>
        </p:nvSpPr>
        <p:spPr>
          <a:xfrm>
            <a:off x="673100" y="1846907"/>
            <a:ext cx="8095360" cy="4780231"/>
          </a:xfrm>
        </p:spPr>
        <p:txBody>
          <a:bodyPr anchor="t">
            <a:normAutofit/>
          </a:bodyPr>
          <a:lstStyle/>
          <a:p>
            <a:pPr marL="0" indent="0">
              <a:buNone/>
            </a:pPr>
            <a:r>
              <a:rPr lang="sv-SE" sz="2400" b="1" dirty="0"/>
              <a:t>Alla regioner ska:</a:t>
            </a:r>
          </a:p>
          <a:p>
            <a:r>
              <a:rPr lang="sv-SE" sz="2400" dirty="0"/>
              <a:t>Arbeta utifrån den gemensamma visionen</a:t>
            </a:r>
          </a:p>
          <a:p>
            <a:r>
              <a:rPr lang="sv-SE" sz="2400" dirty="0"/>
              <a:t>Samarbeta inom den gemensamma strukturen för kunskapsstyrning</a:t>
            </a:r>
          </a:p>
          <a:p>
            <a:r>
              <a:rPr lang="sv-SE" sz="2400" dirty="0"/>
              <a:t>Anpassa sin sjukvårdsregionala och lokala kunskapsorganisation till den nationella programområdes- och samverkansstrukturen </a:t>
            </a:r>
          </a:p>
          <a:p>
            <a:r>
              <a:rPr lang="sv-SE" sz="2400" dirty="0"/>
              <a:t>Långsiktigt säkra en sjukvårdsregional och lokal kunskapsorganisation</a:t>
            </a:r>
          </a:p>
          <a:p>
            <a:r>
              <a:rPr lang="sv-SE" sz="2400" dirty="0"/>
              <a:t>Avsätta resurser sjukvårdsregionalt </a:t>
            </a:r>
            <a:br>
              <a:rPr lang="sv-SE" sz="2400" dirty="0"/>
            </a:br>
            <a:r>
              <a:rPr lang="sv-SE" sz="2400" i="1" dirty="0"/>
              <a:t>– åta sig värdskap för programområden, ordförandeskap, processledare samt experter i NPO, NAG och NSG</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2392042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749300"/>
            <a:ext cx="8746958" cy="1203827"/>
          </a:xfrm>
        </p:spPr>
        <p:txBody>
          <a:bodyPr anchor="t">
            <a:noAutofit/>
          </a:bodyPr>
          <a:lstStyle/>
          <a:p>
            <a:r>
              <a:rPr lang="sv-SE" dirty="0"/>
              <a:t>Varför gör vi om systemet?</a:t>
            </a:r>
            <a:endParaRPr lang="sv-SE" altLang="sv-SE" sz="3600" b="1" dirty="0"/>
          </a:p>
        </p:txBody>
      </p:sp>
      <p:sp>
        <p:nvSpPr>
          <p:cNvPr id="2051" name="Rectangle 3"/>
          <p:cNvSpPr>
            <a:spLocks noGrp="1" noChangeArrowheads="1"/>
          </p:cNvSpPr>
          <p:nvPr>
            <p:ph type="body" idx="1"/>
          </p:nvPr>
        </p:nvSpPr>
        <p:spPr>
          <a:xfrm>
            <a:off x="966652" y="1802297"/>
            <a:ext cx="8618506" cy="4441750"/>
          </a:xfrm>
        </p:spPr>
        <p:txBody>
          <a:bodyPr anchor="t">
            <a:noAutofit/>
          </a:bodyPr>
          <a:lstStyle/>
          <a:p>
            <a:pPr marL="0" indent="0">
              <a:buNone/>
            </a:pPr>
            <a:r>
              <a:rPr lang="sv-SE" sz="2400" dirty="0"/>
              <a:t>Det är inte rimligt att…</a:t>
            </a:r>
          </a:p>
          <a:p>
            <a:r>
              <a:rPr lang="sv-SE" sz="2400" dirty="0"/>
              <a:t>Vi har så stora skillnader mellan och inom regioner</a:t>
            </a:r>
          </a:p>
          <a:p>
            <a:r>
              <a:rPr lang="sv-SE" sz="2400" dirty="0"/>
              <a:t>Det tar så lång tid att implementera ny kunskap</a:t>
            </a:r>
          </a:p>
          <a:p>
            <a:r>
              <a:rPr lang="sv-SE" sz="2400" dirty="0"/>
              <a:t>Vi inte använder alla data vi har i förbättringsarbete</a:t>
            </a:r>
          </a:p>
          <a:p>
            <a:r>
              <a:rPr lang="sv-SE" sz="2400" dirty="0"/>
              <a:t>Beslut på olika nivåer i sjukvården inte fattas baserat </a:t>
            </a:r>
            <a:br>
              <a:rPr lang="sv-SE" sz="2400" dirty="0"/>
            </a:br>
            <a:r>
              <a:rPr lang="sv-SE" sz="2400" dirty="0"/>
              <a:t>på bästa kunskap och data om kvalitet</a:t>
            </a:r>
          </a:p>
          <a:p>
            <a:pPr marL="0" indent="0">
              <a:buNone/>
            </a:pPr>
            <a:endParaRPr lang="sv-SE" sz="2400" dirty="0"/>
          </a:p>
          <a:p>
            <a:pPr>
              <a:buFont typeface="Wingdings" panose="05000000000000000000" pitchFamily="2" charset="2"/>
              <a:buChar char="Ø"/>
            </a:pPr>
            <a:r>
              <a:rPr lang="sv-SE" sz="2400" dirty="0"/>
              <a:t>Kunskapsmassan växer snabbt, digitalisering ger nya möjligheter</a:t>
            </a:r>
          </a:p>
          <a:p>
            <a:pPr>
              <a:buFont typeface="Wingdings" panose="05000000000000000000" pitchFamily="2" charset="2"/>
              <a:buChar char="Ø"/>
            </a:pPr>
            <a:r>
              <a:rPr lang="sv-SE" sz="2400" dirty="0"/>
              <a:t>Kunskapsstyrning kan frigöra resurser</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392230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848465" y="3298722"/>
            <a:ext cx="8495070" cy="1784402"/>
          </a:xfrm>
        </p:spPr>
        <p:txBody>
          <a:bodyPr anchor="b">
            <a:normAutofit/>
          </a:bodyPr>
          <a:lstStyle/>
          <a:p>
            <a:r>
              <a:rPr lang="sv-SE" altLang="sv-SE" sz="4200" dirty="0">
                <a:solidFill>
                  <a:srgbClr val="FFFFFF"/>
                </a:solidFill>
              </a:rPr>
              <a:t>Presentation av </a:t>
            </a:r>
            <a:br>
              <a:rPr lang="sv-SE" altLang="sv-SE" sz="4200" dirty="0">
                <a:solidFill>
                  <a:srgbClr val="FFFFFF"/>
                </a:solidFill>
              </a:rPr>
            </a:br>
            <a:r>
              <a:rPr lang="sv-SE" altLang="sv-SE" sz="4200" b="1" dirty="0">
                <a:solidFill>
                  <a:srgbClr val="FFFFFF"/>
                </a:solidFill>
              </a:rPr>
              <a:t>Norra Sjukvårdsregionförbundet (NRF)</a:t>
            </a:r>
            <a:endParaRPr lang="sv-SE" sz="4200" b="1" dirty="0">
              <a:solidFill>
                <a:srgbClr val="FFFFFF"/>
              </a:solidFill>
              <a:latin typeface="Trebuchet MS" panose="020B0603020202020204" pitchFamily="34" charset="0"/>
            </a:endParaRPr>
          </a:p>
        </p:txBody>
      </p:sp>
      <p:pic>
        <p:nvPicPr>
          <p:cNvPr id="5" name="Bildobjekt 4">
            <a:extLst>
              <a:ext uri="{FF2B5EF4-FFF2-40B4-BE49-F238E27FC236}">
                <a16:creationId xmlns:a16="http://schemas.microsoft.com/office/drawing/2014/main" id="{00D06518-2AC7-4B21-98C7-7F71AE55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745" y="819150"/>
            <a:ext cx="4019857" cy="5219700"/>
          </a:xfrm>
          <a:prstGeom prst="rect">
            <a:avLst/>
          </a:prstGeom>
        </p:spPr>
      </p:pic>
    </p:spTree>
    <p:extLst>
      <p:ext uri="{BB962C8B-B14F-4D97-AF65-F5344CB8AC3E}">
        <p14:creationId xmlns:p14="http://schemas.microsoft.com/office/powerpoint/2010/main" val="2837113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749300"/>
            <a:ext cx="8746958" cy="1203827"/>
          </a:xfrm>
        </p:spPr>
        <p:txBody>
          <a:bodyPr anchor="t">
            <a:noAutofit/>
          </a:bodyPr>
          <a:lstStyle/>
          <a:p>
            <a:r>
              <a:rPr lang="sv-SE" dirty="0"/>
              <a:t>Kunskapsstyrning för varje vårdgivare</a:t>
            </a:r>
            <a:endParaRPr lang="sv-SE" altLang="sv-SE" sz="3600" b="1" dirty="0"/>
          </a:p>
        </p:txBody>
      </p:sp>
      <p:sp>
        <p:nvSpPr>
          <p:cNvPr id="2051" name="Rectangle 3"/>
          <p:cNvSpPr>
            <a:spLocks noGrp="1" noChangeArrowheads="1"/>
          </p:cNvSpPr>
          <p:nvPr>
            <p:ph type="body" idx="1"/>
          </p:nvPr>
        </p:nvSpPr>
        <p:spPr>
          <a:xfrm>
            <a:off x="966652" y="1749287"/>
            <a:ext cx="8618506" cy="4494759"/>
          </a:xfrm>
        </p:spPr>
        <p:txBody>
          <a:bodyPr anchor="t">
            <a:noAutofit/>
          </a:bodyPr>
          <a:lstStyle/>
          <a:p>
            <a:r>
              <a:rPr lang="sv-SE" sz="2400" dirty="0"/>
              <a:t>Implementera aktuella kunskapsstöd</a:t>
            </a:r>
          </a:p>
          <a:p>
            <a:r>
              <a:rPr lang="sv-SE" sz="2400" dirty="0"/>
              <a:t>Regelbundet analysera sina resultat</a:t>
            </a:r>
          </a:p>
          <a:p>
            <a:r>
              <a:rPr lang="sv-SE" sz="2400" dirty="0"/>
              <a:t>Sätta mål</a:t>
            </a:r>
          </a:p>
          <a:p>
            <a:r>
              <a:rPr lang="sv-SE" sz="2400" dirty="0"/>
              <a:t>Jobba med ständiga förbättringar</a:t>
            </a:r>
          </a:p>
          <a:p>
            <a:r>
              <a:rPr lang="sv-SE" sz="2400" dirty="0"/>
              <a:t>Anpassa arbetet efter patienternas behov</a:t>
            </a:r>
          </a:p>
          <a:p>
            <a:r>
              <a:rPr lang="sv-SE" sz="2400" dirty="0"/>
              <a:t>Samarbeta med berörda verksamheter i vårdkedjan</a:t>
            </a:r>
          </a:p>
          <a:p>
            <a:r>
              <a:rPr lang="sv-SE" sz="2400" dirty="0"/>
              <a:t>Efterfråga stöd när man har behov</a:t>
            </a:r>
          </a:p>
          <a:p>
            <a:r>
              <a:rPr lang="sv-SE" sz="2400" dirty="0"/>
              <a:t>Lära och inspireras av andra </a:t>
            </a:r>
          </a:p>
          <a:p>
            <a:r>
              <a:rPr lang="sv-SE" sz="2400" dirty="0"/>
              <a:t>Sprida goda erfarenheter vidare </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1138704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4826" y="475766"/>
            <a:ext cx="10515600" cy="848533"/>
          </a:xfrm>
        </p:spPr>
        <p:txBody>
          <a:bodyPr>
            <a:normAutofit/>
          </a:bodyPr>
          <a:lstStyle/>
          <a:p>
            <a:r>
              <a:rPr lang="sv-SE" b="1" dirty="0"/>
              <a:t>Kunskapsstyrning</a:t>
            </a:r>
            <a:r>
              <a:rPr lang="sv-SE" dirty="0"/>
              <a:t> = kunskapen ska styra</a:t>
            </a:r>
          </a:p>
        </p:txBody>
      </p:sp>
      <p:sp>
        <p:nvSpPr>
          <p:cNvPr id="3" name="Platshållare för innehåll 2"/>
          <p:cNvSpPr>
            <a:spLocks noGrp="1"/>
          </p:cNvSpPr>
          <p:nvPr>
            <p:ph idx="1"/>
          </p:nvPr>
        </p:nvSpPr>
        <p:spPr>
          <a:xfrm>
            <a:off x="838200" y="1430206"/>
            <a:ext cx="10515600" cy="4038057"/>
          </a:xfrm>
        </p:spPr>
        <p:txBody>
          <a:bodyPr>
            <a:normAutofit/>
          </a:bodyPr>
          <a:lstStyle/>
          <a:p>
            <a:r>
              <a:rPr lang="sv-SE" dirty="0"/>
              <a:t>Att utveckla, sprida och använda bästa kunskap</a:t>
            </a:r>
          </a:p>
          <a:p>
            <a:r>
              <a:rPr lang="sv-SE" dirty="0"/>
              <a:t>Målet – bästa kunskap ska finnas tillgänglig </a:t>
            </a:r>
            <a:br>
              <a:rPr lang="sv-SE" dirty="0"/>
            </a:br>
            <a:r>
              <a:rPr lang="sv-SE" dirty="0"/>
              <a:t>och användas i varje patientmöte</a:t>
            </a:r>
          </a:p>
          <a:p>
            <a:r>
              <a:rPr lang="sv-SE" dirty="0"/>
              <a:t>I nationell kunskapsstyrning ingår:</a:t>
            </a:r>
          </a:p>
          <a:p>
            <a:pPr lvl="1">
              <a:buFont typeface="Wingdings" panose="05000000000000000000" pitchFamily="2" charset="2"/>
              <a:buChar char="ü"/>
            </a:pPr>
            <a:r>
              <a:rPr lang="sv-SE" dirty="0"/>
              <a:t>Kunskapsstöd</a:t>
            </a:r>
          </a:p>
          <a:p>
            <a:pPr lvl="1">
              <a:buFont typeface="Wingdings" panose="05000000000000000000" pitchFamily="2" charset="2"/>
              <a:buChar char="ü"/>
            </a:pPr>
            <a:r>
              <a:rPr lang="sv-SE" dirty="0"/>
              <a:t>Stöd till uppföljning och analys </a:t>
            </a:r>
          </a:p>
          <a:p>
            <a:pPr lvl="1">
              <a:buFont typeface="Wingdings" panose="05000000000000000000" pitchFamily="2" charset="2"/>
              <a:buChar char="ü"/>
            </a:pPr>
            <a:r>
              <a:rPr lang="sv-SE" dirty="0"/>
              <a:t>Stöd till verksamhetsutveckling </a:t>
            </a:r>
          </a:p>
          <a:p>
            <a:pPr lvl="1">
              <a:buFont typeface="Wingdings" panose="05000000000000000000" pitchFamily="2" charset="2"/>
              <a:buChar char="ü"/>
            </a:pPr>
            <a:r>
              <a:rPr lang="sv-SE" dirty="0"/>
              <a:t>Stöd till ledarskapet</a:t>
            </a:r>
          </a:p>
          <a:p>
            <a:r>
              <a:rPr lang="sv-SE" dirty="0"/>
              <a:t>Bidrar till att utveckla ett lärande system </a:t>
            </a:r>
          </a:p>
        </p:txBody>
      </p:sp>
      <p:pic>
        <p:nvPicPr>
          <p:cNvPr id="7" name="Bildobjekt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8227" y="2099270"/>
            <a:ext cx="3193773" cy="4758730"/>
          </a:xfrm>
          <a:prstGeom prst="rect">
            <a:avLst/>
          </a:prstGeom>
        </p:spPr>
      </p:pic>
      <p:sp>
        <p:nvSpPr>
          <p:cNvPr id="5" name="textruta 4"/>
          <p:cNvSpPr txBox="1"/>
          <p:nvPr/>
        </p:nvSpPr>
        <p:spPr>
          <a:xfrm>
            <a:off x="838200" y="6300597"/>
            <a:ext cx="73983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Källa: Kunskapsbaserad och jämlik vård – Förutsättningar för en lärande hälso- och sjukvård (Sofia Wallström, 2017) </a:t>
            </a:r>
          </a:p>
        </p:txBody>
      </p:sp>
      <p:pic>
        <p:nvPicPr>
          <p:cNvPr id="6" name="Bildobjekt 5">
            <a:extLst>
              <a:ext uri="{FF2B5EF4-FFF2-40B4-BE49-F238E27FC236}">
                <a16:creationId xmlns:a16="http://schemas.microsoft.com/office/drawing/2014/main" id="{9B37A242-1710-491E-A9E5-2D4DB0EE0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779" y="302558"/>
            <a:ext cx="1062790" cy="1446008"/>
          </a:xfrm>
          <a:prstGeom prst="rect">
            <a:avLst/>
          </a:prstGeom>
        </p:spPr>
      </p:pic>
    </p:spTree>
    <p:extLst>
      <p:ext uri="{BB962C8B-B14F-4D97-AF65-F5344CB8AC3E}">
        <p14:creationId xmlns:p14="http://schemas.microsoft.com/office/powerpoint/2010/main" val="391760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749300"/>
            <a:ext cx="8746958" cy="1203827"/>
          </a:xfrm>
        </p:spPr>
        <p:txBody>
          <a:bodyPr anchor="t">
            <a:noAutofit/>
          </a:bodyPr>
          <a:lstStyle/>
          <a:p>
            <a:r>
              <a:rPr lang="sv-SE" dirty="0"/>
              <a:t>Målbild</a:t>
            </a:r>
            <a:endParaRPr lang="sv-SE" altLang="sv-SE" sz="3600" b="1" dirty="0"/>
          </a:p>
        </p:txBody>
      </p:sp>
      <p:sp>
        <p:nvSpPr>
          <p:cNvPr id="2051" name="Rectangle 3"/>
          <p:cNvSpPr>
            <a:spLocks noGrp="1" noChangeArrowheads="1"/>
          </p:cNvSpPr>
          <p:nvPr>
            <p:ph type="body" idx="1"/>
          </p:nvPr>
        </p:nvSpPr>
        <p:spPr>
          <a:xfrm>
            <a:off x="977030" y="1841327"/>
            <a:ext cx="7975422" cy="3887460"/>
          </a:xfrm>
        </p:spPr>
        <p:txBody>
          <a:bodyPr anchor="t">
            <a:normAutofit lnSpcReduction="10000"/>
          </a:bodyPr>
          <a:lstStyle/>
          <a:p>
            <a:r>
              <a:rPr lang="sv-SE" dirty="0"/>
              <a:t>Vi </a:t>
            </a:r>
            <a:r>
              <a:rPr lang="sv-SE" b="1" dirty="0"/>
              <a:t>använder</a:t>
            </a:r>
            <a:r>
              <a:rPr lang="sv-SE" dirty="0"/>
              <a:t> den bästa tillgängliga </a:t>
            </a:r>
            <a:r>
              <a:rPr lang="sv-SE" b="1" dirty="0"/>
              <a:t>kunskapen</a:t>
            </a:r>
            <a:r>
              <a:rPr lang="sv-SE" dirty="0"/>
              <a:t> som finns i varje möte</a:t>
            </a:r>
          </a:p>
          <a:p>
            <a:r>
              <a:rPr lang="sv-SE" dirty="0"/>
              <a:t>Mötet </a:t>
            </a:r>
            <a:r>
              <a:rPr lang="sv-SE" b="1" dirty="0"/>
              <a:t>följs upp och analyseras </a:t>
            </a:r>
            <a:r>
              <a:rPr lang="sv-SE" dirty="0"/>
              <a:t>både på </a:t>
            </a:r>
            <a:br>
              <a:rPr lang="sv-SE" dirty="0"/>
            </a:br>
            <a:r>
              <a:rPr lang="sv-SE" dirty="0"/>
              <a:t>individnivå och gruppnivå</a:t>
            </a:r>
          </a:p>
          <a:p>
            <a:r>
              <a:rPr lang="sv-SE" b="1" dirty="0"/>
              <a:t>Ny kunskap </a:t>
            </a:r>
            <a:r>
              <a:rPr lang="sv-SE" dirty="0"/>
              <a:t>kan snabbt omsättas och ny </a:t>
            </a:r>
            <a:br>
              <a:rPr lang="sv-SE" dirty="0"/>
            </a:br>
            <a:r>
              <a:rPr lang="sv-SE" dirty="0"/>
              <a:t>kunskap genereras och systematiseras</a:t>
            </a:r>
          </a:p>
          <a:p>
            <a:r>
              <a:rPr lang="sv-SE" dirty="0"/>
              <a:t>Identifiera och prioritera </a:t>
            </a:r>
            <a:r>
              <a:rPr lang="sv-SE" b="1" dirty="0"/>
              <a:t>förbättringsområden</a:t>
            </a:r>
            <a:r>
              <a:rPr lang="sv-SE" dirty="0"/>
              <a:t> tillsammans med patienten är en del av vardagen</a:t>
            </a:r>
          </a:p>
          <a:p>
            <a:r>
              <a:rPr lang="sv-SE" dirty="0"/>
              <a:t>Det är </a:t>
            </a:r>
            <a:r>
              <a:rPr lang="sv-SE" b="1" dirty="0"/>
              <a:t>enkelt</a:t>
            </a:r>
            <a:r>
              <a:rPr lang="sv-SE" dirty="0"/>
              <a:t> att jobba kunskapsbaserat</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1853317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749300"/>
            <a:ext cx="8746958" cy="1203827"/>
          </a:xfrm>
        </p:spPr>
        <p:txBody>
          <a:bodyPr anchor="t">
            <a:noAutofit/>
          </a:bodyPr>
          <a:lstStyle/>
          <a:p>
            <a:r>
              <a:rPr lang="sv-SE" dirty="0"/>
              <a:t>Bikupa</a:t>
            </a:r>
            <a:endParaRPr lang="sv-SE" altLang="sv-SE" sz="3600" b="1" dirty="0"/>
          </a:p>
        </p:txBody>
      </p:sp>
      <p:sp>
        <p:nvSpPr>
          <p:cNvPr id="2051" name="Rectangle 3"/>
          <p:cNvSpPr>
            <a:spLocks noGrp="1" noChangeArrowheads="1"/>
          </p:cNvSpPr>
          <p:nvPr>
            <p:ph type="body" idx="1"/>
          </p:nvPr>
        </p:nvSpPr>
        <p:spPr>
          <a:xfrm>
            <a:off x="977030" y="3059289"/>
            <a:ext cx="7975422" cy="2669498"/>
          </a:xfrm>
        </p:spPr>
        <p:txBody>
          <a:bodyPr anchor="t">
            <a:normAutofit/>
          </a:bodyPr>
          <a:lstStyle/>
          <a:p>
            <a:r>
              <a:rPr lang="sv-SE" dirty="0"/>
              <a:t>Vad har vi hört?</a:t>
            </a:r>
          </a:p>
          <a:p>
            <a:r>
              <a:rPr lang="sv-SE" dirty="0"/>
              <a:t>Samla ihop frågor </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24539990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43592" y="365125"/>
            <a:ext cx="9672007" cy="1325563"/>
          </a:xfrm>
        </p:spPr>
        <p:txBody>
          <a:bodyPr/>
          <a:lstStyle/>
          <a:p>
            <a:r>
              <a:rPr lang="sv-SE" dirty="0"/>
              <a:t>Inte göra mera – bara mera tillsammans! </a:t>
            </a:r>
          </a:p>
        </p:txBody>
      </p:sp>
      <p:sp>
        <p:nvSpPr>
          <p:cNvPr id="15" name="Flödesschema: Koppling 14"/>
          <p:cNvSpPr/>
          <p:nvPr/>
        </p:nvSpPr>
        <p:spPr>
          <a:xfrm>
            <a:off x="7449947" y="2621744"/>
            <a:ext cx="3217096" cy="3217096"/>
          </a:xfrm>
          <a:prstGeom prst="flowChartConnector">
            <a:avLst/>
          </a:prstGeom>
          <a:solidFill>
            <a:schemeClr val="bg1"/>
          </a:solidFill>
          <a:ln w="333375">
            <a:solidFill>
              <a:srgbClr val="377D7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lips 15"/>
          <p:cNvSpPr/>
          <p:nvPr/>
        </p:nvSpPr>
        <p:spPr>
          <a:xfrm>
            <a:off x="8242497" y="2197679"/>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 16"/>
          <p:cNvSpPr/>
          <p:nvPr/>
        </p:nvSpPr>
        <p:spPr>
          <a:xfrm>
            <a:off x="7032539" y="4541248"/>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 17"/>
          <p:cNvSpPr/>
          <p:nvPr/>
        </p:nvSpPr>
        <p:spPr>
          <a:xfrm>
            <a:off x="9430525" y="4541248"/>
            <a:ext cx="1838036" cy="1246909"/>
          </a:xfrm>
          <a:prstGeom prst="ellipse">
            <a:avLst/>
          </a:prstGeom>
          <a:solidFill>
            <a:schemeClr val="accent1"/>
          </a:solidFill>
          <a:ln w="15875">
            <a:solidFill>
              <a:schemeClr val="bg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llips 18"/>
          <p:cNvSpPr/>
          <p:nvPr/>
        </p:nvSpPr>
        <p:spPr>
          <a:xfrm>
            <a:off x="7982705" y="3331509"/>
            <a:ext cx="2377258" cy="1612713"/>
          </a:xfrm>
          <a:prstGeom prst="ellipse">
            <a:avLst/>
          </a:prstGeom>
          <a:solidFill>
            <a:srgbClr val="00B0F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ruta 19"/>
          <p:cNvSpPr txBox="1"/>
          <p:nvPr/>
        </p:nvSpPr>
        <p:spPr>
          <a:xfrm>
            <a:off x="8440557" y="2580962"/>
            <a:ext cx="146155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Kunskapsstöd</a:t>
            </a:r>
          </a:p>
        </p:txBody>
      </p:sp>
      <p:sp>
        <p:nvSpPr>
          <p:cNvPr id="21" name="textruta 20"/>
          <p:cNvSpPr txBox="1"/>
          <p:nvPr/>
        </p:nvSpPr>
        <p:spPr>
          <a:xfrm>
            <a:off x="9683422" y="4806860"/>
            <a:ext cx="13530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FFFF"/>
                </a:solidFill>
                <a:effectLst/>
                <a:uLnTx/>
                <a:uFillTx/>
                <a:latin typeface="Calibri" panose="020F0502020204030204"/>
                <a:ea typeface="+mn-ea"/>
                <a:cs typeface="+mn-cs"/>
              </a:rPr>
              <a:t>Stöd för utveckling</a:t>
            </a:r>
          </a:p>
        </p:txBody>
      </p:sp>
      <p:sp>
        <p:nvSpPr>
          <p:cNvPr id="22" name="textruta 21"/>
          <p:cNvSpPr txBox="1"/>
          <p:nvPr/>
        </p:nvSpPr>
        <p:spPr>
          <a:xfrm>
            <a:off x="6984302" y="4541381"/>
            <a:ext cx="1883144"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Stöd för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uppföljning,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Öppna jämförelser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och analys</a:t>
            </a:r>
          </a:p>
        </p:txBody>
      </p:sp>
      <p:sp>
        <p:nvSpPr>
          <p:cNvPr id="23" name="textruta 22"/>
          <p:cNvSpPr txBox="1"/>
          <p:nvPr/>
        </p:nvSpPr>
        <p:spPr>
          <a:xfrm>
            <a:off x="8210773" y="3646838"/>
            <a:ext cx="190148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En sammanhållen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struktur för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kunskapsstyrning</a:t>
            </a:r>
          </a:p>
        </p:txBody>
      </p:sp>
      <p:sp>
        <p:nvSpPr>
          <p:cNvPr id="25" name="Ellips 24"/>
          <p:cNvSpPr/>
          <p:nvPr/>
        </p:nvSpPr>
        <p:spPr>
          <a:xfrm>
            <a:off x="2112963" y="2197679"/>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ruta 25"/>
          <p:cNvSpPr txBox="1"/>
          <p:nvPr/>
        </p:nvSpPr>
        <p:spPr>
          <a:xfrm>
            <a:off x="2308898" y="2487256"/>
            <a:ext cx="144616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Många olika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kunskapsstöd</a:t>
            </a:r>
          </a:p>
        </p:txBody>
      </p:sp>
      <p:sp>
        <p:nvSpPr>
          <p:cNvPr id="28" name="Ellips 27"/>
          <p:cNvSpPr/>
          <p:nvPr/>
        </p:nvSpPr>
        <p:spPr>
          <a:xfrm>
            <a:off x="3343429" y="4603668"/>
            <a:ext cx="1838036" cy="1246909"/>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ruta 28"/>
          <p:cNvSpPr txBox="1"/>
          <p:nvPr/>
        </p:nvSpPr>
        <p:spPr>
          <a:xfrm>
            <a:off x="3596326" y="4869280"/>
            <a:ext cx="13530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Stöd för utveckling</a:t>
            </a:r>
          </a:p>
        </p:txBody>
      </p:sp>
      <p:sp>
        <p:nvSpPr>
          <p:cNvPr id="31" name="Ellips 30"/>
          <p:cNvSpPr/>
          <p:nvPr/>
        </p:nvSpPr>
        <p:spPr>
          <a:xfrm>
            <a:off x="843592" y="4598067"/>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ruta 31"/>
          <p:cNvSpPr txBox="1"/>
          <p:nvPr/>
        </p:nvSpPr>
        <p:spPr>
          <a:xfrm>
            <a:off x="828664" y="4589546"/>
            <a:ext cx="1883144"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Stöd för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uppföljning,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Öppna jämförelser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och analys</a:t>
            </a:r>
          </a:p>
        </p:txBody>
      </p:sp>
      <p:sp>
        <p:nvSpPr>
          <p:cNvPr id="33" name="Högerpil 32"/>
          <p:cNvSpPr/>
          <p:nvPr/>
        </p:nvSpPr>
        <p:spPr>
          <a:xfrm>
            <a:off x="5351481" y="3466614"/>
            <a:ext cx="1231925" cy="856615"/>
          </a:xfrm>
          <a:prstGeom prst="rightArrow">
            <a:avLst/>
          </a:prstGeom>
          <a:solidFill>
            <a:schemeClr val="bg1"/>
          </a:solidFill>
          <a:ln>
            <a:solidFill>
              <a:srgbClr val="2A6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Bildobjekt 23">
            <a:extLst>
              <a:ext uri="{FF2B5EF4-FFF2-40B4-BE49-F238E27FC236}">
                <a16:creationId xmlns:a16="http://schemas.microsoft.com/office/drawing/2014/main" id="{22939572-2924-4976-B2E9-06BCB4F38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79" y="302558"/>
            <a:ext cx="1062790" cy="1446008"/>
          </a:xfrm>
          <a:prstGeom prst="rect">
            <a:avLst/>
          </a:prstGeom>
        </p:spPr>
      </p:pic>
    </p:spTree>
    <p:extLst>
      <p:ext uri="{BB962C8B-B14F-4D97-AF65-F5344CB8AC3E}">
        <p14:creationId xmlns:p14="http://schemas.microsoft.com/office/powerpoint/2010/main" val="3219316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9389" y="383468"/>
            <a:ext cx="9055769" cy="1264263"/>
          </a:xfrm>
        </p:spPr>
        <p:txBody>
          <a:bodyPr>
            <a:noAutofit/>
          </a:bodyPr>
          <a:lstStyle/>
          <a:p>
            <a:br>
              <a:rPr lang="sv-SE" altLang="sv-SE" sz="2000" dirty="0"/>
            </a:br>
            <a:r>
              <a:rPr lang="sv-SE" dirty="0"/>
              <a:t>Systemet tillvaratar tidigare arbete </a:t>
            </a:r>
            <a:br>
              <a:rPr lang="sv-SE" dirty="0"/>
            </a:br>
            <a:r>
              <a:rPr lang="sv-SE" dirty="0"/>
              <a:t>och erfarenheter</a:t>
            </a:r>
            <a:endParaRPr lang="sv-SE" altLang="sv-SE" sz="3600" b="1" dirty="0"/>
          </a:p>
        </p:txBody>
      </p:sp>
      <p:sp>
        <p:nvSpPr>
          <p:cNvPr id="2051" name="Rectangle 3"/>
          <p:cNvSpPr>
            <a:spLocks noGrp="1" noChangeArrowheads="1"/>
          </p:cNvSpPr>
          <p:nvPr>
            <p:ph type="body" idx="1"/>
          </p:nvPr>
        </p:nvSpPr>
        <p:spPr>
          <a:xfrm>
            <a:off x="622300" y="1981200"/>
            <a:ext cx="8330152" cy="3709280"/>
          </a:xfrm>
        </p:spPr>
        <p:txBody>
          <a:bodyPr anchor="t">
            <a:normAutofit/>
          </a:bodyPr>
          <a:lstStyle/>
          <a:p>
            <a:r>
              <a:rPr lang="sv-SE" b="1" dirty="0"/>
              <a:t>Regionala cancercentrum </a:t>
            </a:r>
            <a:r>
              <a:rPr lang="sv-SE" dirty="0"/>
              <a:t>(RCC) i samverkan är en förbild (start 2010)</a:t>
            </a:r>
          </a:p>
          <a:p>
            <a:r>
              <a:rPr lang="sv-SE" b="1" dirty="0"/>
              <a:t>Programråd</a:t>
            </a:r>
            <a:r>
              <a:rPr lang="sv-SE" dirty="0"/>
              <a:t> finns sedan tidigare för att öka användandet av bästa tillgängliga kunskap</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10" name="Rektangel 9">
            <a:extLst>
              <a:ext uri="{FF2B5EF4-FFF2-40B4-BE49-F238E27FC236}">
                <a16:creationId xmlns:a16="http://schemas.microsoft.com/office/drawing/2014/main" id="{45A1A358-7B4C-46C3-BE53-09A7024784D2}"/>
              </a:ext>
            </a:extLst>
          </p:cNvPr>
          <p:cNvSpPr/>
          <p:nvPr/>
        </p:nvSpPr>
        <p:spPr>
          <a:xfrm>
            <a:off x="787400" y="4699001"/>
            <a:ext cx="8128000" cy="1569660"/>
          </a:xfrm>
          <a:prstGeom prst="rect">
            <a:avLst/>
          </a:prstGeom>
          <a:solidFill>
            <a:schemeClr val="accent1"/>
          </a:solidFill>
        </p:spPr>
        <p:txBody>
          <a:bodyPr wrap="square">
            <a:spAutoFit/>
          </a:bodyPr>
          <a:lstStyle/>
          <a:p>
            <a:pPr marL="0" marR="0" lvl="0" indent="30162"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Socialstyrelsens uppdrag inom kunskapsstyrning</a:t>
            </a:r>
            <a:b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Fokus på att ta fram riktlinjer för vad som är bästa tillgängliga kunskap, samt följa upp och utvärdera hälso- och sjukvård.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1" u="none" strike="noStrike" kern="1200" cap="none" spc="0" normalizeH="0" baseline="0" noProof="0" dirty="0">
                <a:ln>
                  <a:noFill/>
                </a:ln>
                <a:solidFill>
                  <a:prstClr val="white"/>
                </a:solidFill>
                <a:effectLst/>
                <a:uLnTx/>
                <a:uFillTx/>
                <a:latin typeface="Calibri" panose="020F0502020204030204"/>
                <a:ea typeface="+mn-ea"/>
                <a:cs typeface="+mn-cs"/>
              </a:rPr>
              <a:t>Inte stöd för hur kunskapen ska implementeras i vården. </a:t>
            </a:r>
          </a:p>
        </p:txBody>
      </p:sp>
    </p:spTree>
    <p:extLst>
      <p:ext uri="{BB962C8B-B14F-4D97-AF65-F5344CB8AC3E}">
        <p14:creationId xmlns:p14="http://schemas.microsoft.com/office/powerpoint/2010/main" val="30811116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1368" y="627564"/>
            <a:ext cx="9079832" cy="1325563"/>
          </a:xfrm>
        </p:spPr>
        <p:txBody>
          <a:bodyPr>
            <a:normAutofit fontScale="90000"/>
          </a:bodyPr>
          <a:lstStyle/>
          <a:p>
            <a:r>
              <a:rPr lang="sv-SE" altLang="sv-SE" sz="5400" dirty="0">
                <a:ea typeface="Arial" panose="020B0604020202020204" pitchFamily="34" charset="0"/>
                <a:cs typeface="Times New Roman" panose="02020603050405020304" pitchFamily="18" charset="0"/>
              </a:rPr>
              <a:t>Samspel för kunskapsstyrning</a:t>
            </a:r>
            <a:br>
              <a:rPr lang="sv-SE" altLang="sv-SE" sz="5300" dirty="0">
                <a:ea typeface="Arial" panose="020B0604020202020204" pitchFamily="34" charset="0"/>
                <a:cs typeface="Times New Roman" panose="02020603050405020304" pitchFamily="18" charset="0"/>
              </a:rPr>
            </a:br>
            <a:endParaRPr lang="sv-SE" altLang="sv-SE" sz="4900" b="1"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7" name="Platshållare för innehåll 27">
            <a:extLst>
              <a:ext uri="{FF2B5EF4-FFF2-40B4-BE49-F238E27FC236}">
                <a16:creationId xmlns:a16="http://schemas.microsoft.com/office/drawing/2014/main" id="{04C163BA-B259-4DB0-BEDB-5E529304FD18}"/>
              </a:ext>
            </a:extLst>
          </p:cNvPr>
          <p:cNvSpPr txBox="1">
            <a:spLocks/>
          </p:cNvSpPr>
          <p:nvPr/>
        </p:nvSpPr>
        <p:spPr>
          <a:xfrm>
            <a:off x="838200" y="1996356"/>
            <a:ext cx="10696576" cy="4566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Bildobjekt 36">
            <a:extLst>
              <a:ext uri="{FF2B5EF4-FFF2-40B4-BE49-F238E27FC236}">
                <a16:creationId xmlns:a16="http://schemas.microsoft.com/office/drawing/2014/main" id="{B5109244-4A17-41FC-9370-0359D1080841}"/>
              </a:ext>
            </a:extLst>
          </p:cNvPr>
          <p:cNvPicPr>
            <a:picLocks noChangeAspect="1"/>
          </p:cNvPicPr>
          <p:nvPr/>
        </p:nvPicPr>
        <p:blipFill>
          <a:blip r:embed="rId4"/>
          <a:stretch>
            <a:fillRect/>
          </a:stretch>
        </p:blipFill>
        <p:spPr>
          <a:xfrm>
            <a:off x="2341536" y="1840526"/>
            <a:ext cx="5439495" cy="4217913"/>
          </a:xfrm>
          <a:prstGeom prst="rect">
            <a:avLst/>
          </a:prstGeom>
        </p:spPr>
      </p:pic>
    </p:spTree>
    <p:extLst>
      <p:ext uri="{BB962C8B-B14F-4D97-AF65-F5344CB8AC3E}">
        <p14:creationId xmlns:p14="http://schemas.microsoft.com/office/powerpoint/2010/main" val="3882169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44265" y="321831"/>
            <a:ext cx="10197521" cy="986270"/>
          </a:xfrm>
        </p:spPr>
        <p:txBody>
          <a:bodyPr>
            <a:normAutofit/>
          </a:bodyPr>
          <a:lstStyle/>
          <a:p>
            <a:r>
              <a:rPr lang="sv-SE" sz="4000" dirty="0"/>
              <a:t>Nationella programområden (NPO) uppdrag </a:t>
            </a:r>
            <a:endParaRPr lang="sv-SE" altLang="sv-SE" sz="4900" b="1"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7" name="Platshållare för innehåll 27">
            <a:extLst>
              <a:ext uri="{FF2B5EF4-FFF2-40B4-BE49-F238E27FC236}">
                <a16:creationId xmlns:a16="http://schemas.microsoft.com/office/drawing/2014/main" id="{04C163BA-B259-4DB0-BEDB-5E529304FD18}"/>
              </a:ext>
            </a:extLst>
          </p:cNvPr>
          <p:cNvSpPr txBox="1">
            <a:spLocks/>
          </p:cNvSpPr>
          <p:nvPr/>
        </p:nvSpPr>
        <p:spPr>
          <a:xfrm>
            <a:off x="838200" y="1996356"/>
            <a:ext cx="10696576" cy="4566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Platshållare för innehåll 2">
            <a:extLst>
              <a:ext uri="{FF2B5EF4-FFF2-40B4-BE49-F238E27FC236}">
                <a16:creationId xmlns:a16="http://schemas.microsoft.com/office/drawing/2014/main" id="{9C986D66-0A84-4AF7-B01F-BCCE639A45F7}"/>
              </a:ext>
            </a:extLst>
          </p:cNvPr>
          <p:cNvSpPr>
            <a:spLocks noGrp="1"/>
          </p:cNvSpPr>
          <p:nvPr>
            <p:ph idx="1"/>
          </p:nvPr>
        </p:nvSpPr>
        <p:spPr>
          <a:xfrm>
            <a:off x="647188" y="1308101"/>
            <a:ext cx="9796223" cy="5168045"/>
          </a:xfrm>
        </p:spPr>
        <p:txBody>
          <a:bodyPr>
            <a:noAutofit/>
          </a:bodyPr>
          <a:lstStyle/>
          <a:p>
            <a:r>
              <a:rPr lang="sv-SE" sz="2400" dirty="0"/>
              <a:t>Hur ser det ut idag?  </a:t>
            </a:r>
            <a:r>
              <a:rPr lang="sv-SE" sz="2400" i="1" dirty="0"/>
              <a:t>Behovs- och gapanalys.</a:t>
            </a:r>
          </a:p>
          <a:p>
            <a:r>
              <a:rPr lang="sv-SE" sz="2400" dirty="0"/>
              <a:t>Utse nationella arbetsgrupper (NAG)</a:t>
            </a:r>
          </a:p>
          <a:p>
            <a:r>
              <a:rPr lang="sv-SE" sz="2400" dirty="0"/>
              <a:t>Omvärldsbevakning</a:t>
            </a:r>
          </a:p>
          <a:p>
            <a:r>
              <a:rPr lang="sv-SE" sz="2400" dirty="0"/>
              <a:t>Kunskapsstöd för jämlik hälsa och vård </a:t>
            </a:r>
          </a:p>
          <a:p>
            <a:r>
              <a:rPr lang="sv-SE" sz="2400" dirty="0"/>
              <a:t>Kvalitetsregister</a:t>
            </a:r>
          </a:p>
          <a:p>
            <a:r>
              <a:rPr lang="sv-SE" sz="2400" dirty="0"/>
              <a:t>Ordnat införande/ordnad utfasning</a:t>
            </a:r>
          </a:p>
          <a:p>
            <a:r>
              <a:rPr lang="sv-SE" sz="2400" dirty="0"/>
              <a:t>Nivåstrukturering</a:t>
            </a:r>
          </a:p>
          <a:p>
            <a:r>
              <a:rPr lang="sv-SE" sz="2400" dirty="0"/>
              <a:t>Samverka med myndigheter inom aktuellt område</a:t>
            </a:r>
          </a:p>
          <a:p>
            <a:r>
              <a:rPr lang="sv-SE" sz="2400" dirty="0"/>
              <a:t>Annat t ex e-hälsa, kompetensutveckling</a:t>
            </a:r>
          </a:p>
        </p:txBody>
      </p:sp>
      <p:sp>
        <p:nvSpPr>
          <p:cNvPr id="14" name="textruta 13">
            <a:extLst>
              <a:ext uri="{FF2B5EF4-FFF2-40B4-BE49-F238E27FC236}">
                <a16:creationId xmlns:a16="http://schemas.microsoft.com/office/drawing/2014/main" id="{C2D697D5-5BF5-4B60-B280-A83B91D7640A}"/>
              </a:ext>
            </a:extLst>
          </p:cNvPr>
          <p:cNvSpPr txBox="1"/>
          <p:nvPr/>
        </p:nvSpPr>
        <p:spPr>
          <a:xfrm>
            <a:off x="796501" y="5652093"/>
            <a:ext cx="8966200" cy="923330"/>
          </a:xfrm>
          <a:prstGeom prst="rect">
            <a:avLst/>
          </a:prstGeom>
          <a:solidFill>
            <a:schemeClr val="accent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En grupp per </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programområde med representation från samtliga sex sjukvårdsregioner </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Sjukvårdsregionalt värdskap för NPO</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Stödresurser: processledare från </a:t>
            </a:r>
            <a:r>
              <a:rPr kumimoji="0" lang="sv-SE" sz="1800" b="0" i="0" u="none" strike="noStrike" kern="0" cap="none" spc="0" normalizeH="0" baseline="0" noProof="0" dirty="0" err="1">
                <a:ln>
                  <a:noFill/>
                </a:ln>
                <a:solidFill>
                  <a:prstClr val="white"/>
                </a:solidFill>
                <a:effectLst/>
                <a:uLnTx/>
                <a:uFillTx/>
                <a:latin typeface="Calibri" panose="020F0502020204030204"/>
                <a:ea typeface="+mn-ea"/>
                <a:cs typeface="+mn-cs"/>
              </a:rPr>
              <a:t>värdregion</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 metodstöd, statistik- och analysstöd, annat</a:t>
            </a:r>
          </a:p>
        </p:txBody>
      </p:sp>
    </p:spTree>
    <p:extLst>
      <p:ext uri="{BB962C8B-B14F-4D97-AF65-F5344CB8AC3E}">
        <p14:creationId xmlns:p14="http://schemas.microsoft.com/office/powerpoint/2010/main" val="26759179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234" y="412988"/>
            <a:ext cx="1691727" cy="493203"/>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4058" y="255351"/>
            <a:ext cx="1980447" cy="761113"/>
          </a:xfrm>
          <a:prstGeom prst="rect">
            <a:avLst/>
          </a:prstGeom>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712" y="428724"/>
            <a:ext cx="1726720" cy="401396"/>
          </a:xfrm>
          <a:prstGeom prst="rect">
            <a:avLst/>
          </a:prstGeom>
        </p:spPr>
      </p:pic>
      <p:pic>
        <p:nvPicPr>
          <p:cNvPr id="9" name="Bildobjekt 8">
            <a:extLst>
              <a:ext uri="{FF2B5EF4-FFF2-40B4-BE49-F238E27FC236}">
                <a16:creationId xmlns:a16="http://schemas.microsoft.com/office/drawing/2014/main" id="{7333BBD1-A7C5-47A2-93B2-6BC13831FB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856" y="193892"/>
            <a:ext cx="713752" cy="862426"/>
          </a:xfrm>
          <a:prstGeom prst="rect">
            <a:avLst/>
          </a:prstGeom>
        </p:spPr>
      </p:pic>
      <p:pic>
        <p:nvPicPr>
          <p:cNvPr id="10" name="Bildobjekt 9">
            <a:extLst>
              <a:ext uri="{FF2B5EF4-FFF2-40B4-BE49-F238E27FC236}">
                <a16:creationId xmlns:a16="http://schemas.microsoft.com/office/drawing/2014/main" id="{62A62447-FE7D-4176-8018-52C2A914BD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1587" y="435774"/>
            <a:ext cx="1754499" cy="400266"/>
          </a:xfrm>
          <a:prstGeom prst="rect">
            <a:avLst/>
          </a:prstGeom>
        </p:spPr>
      </p:pic>
      <p:graphicFrame>
        <p:nvGraphicFramePr>
          <p:cNvPr id="11" name="Tabell 10">
            <a:extLst>
              <a:ext uri="{FF2B5EF4-FFF2-40B4-BE49-F238E27FC236}">
                <a16:creationId xmlns:a16="http://schemas.microsoft.com/office/drawing/2014/main" id="{B1F3A152-BC65-434B-A67D-CDEFFD09B7D6}"/>
              </a:ext>
            </a:extLst>
          </p:cNvPr>
          <p:cNvGraphicFramePr>
            <a:graphicFrameLocks noGrp="1"/>
          </p:cNvGraphicFramePr>
          <p:nvPr>
            <p:extLst/>
          </p:nvPr>
        </p:nvGraphicFramePr>
        <p:xfrm>
          <a:off x="0" y="977774"/>
          <a:ext cx="12192001" cy="6265736"/>
        </p:xfrm>
        <a:graphic>
          <a:graphicData uri="http://schemas.openxmlformats.org/drawingml/2006/table">
            <a:tbl>
              <a:tblPr firstRow="1" bandRow="1">
                <a:tableStyleId>{5C22544A-7EE6-4342-B048-85BDC9FD1C3A}</a:tableStyleId>
              </a:tblPr>
              <a:tblGrid>
                <a:gridCol w="454316">
                  <a:extLst>
                    <a:ext uri="{9D8B030D-6E8A-4147-A177-3AD203B41FA5}">
                      <a16:colId xmlns:a16="http://schemas.microsoft.com/office/drawing/2014/main" val="20001"/>
                    </a:ext>
                  </a:extLst>
                </a:gridCol>
                <a:gridCol w="514318">
                  <a:extLst>
                    <a:ext uri="{9D8B030D-6E8A-4147-A177-3AD203B41FA5}">
                      <a16:colId xmlns:a16="http://schemas.microsoft.com/office/drawing/2014/main" val="20002"/>
                    </a:ext>
                  </a:extLst>
                </a:gridCol>
                <a:gridCol w="720110">
                  <a:extLst>
                    <a:ext uri="{9D8B030D-6E8A-4147-A177-3AD203B41FA5}">
                      <a16:colId xmlns:a16="http://schemas.microsoft.com/office/drawing/2014/main" val="20003"/>
                    </a:ext>
                  </a:extLst>
                </a:gridCol>
                <a:gridCol w="377105">
                  <a:extLst>
                    <a:ext uri="{9D8B030D-6E8A-4147-A177-3AD203B41FA5}">
                      <a16:colId xmlns:a16="http://schemas.microsoft.com/office/drawing/2014/main" val="20004"/>
                    </a:ext>
                  </a:extLst>
                </a:gridCol>
                <a:gridCol w="574326">
                  <a:extLst>
                    <a:ext uri="{9D8B030D-6E8A-4147-A177-3AD203B41FA5}">
                      <a16:colId xmlns:a16="http://schemas.microsoft.com/office/drawing/2014/main" val="20005"/>
                    </a:ext>
                  </a:extLst>
                </a:gridCol>
                <a:gridCol w="522889">
                  <a:extLst>
                    <a:ext uri="{9D8B030D-6E8A-4147-A177-3AD203B41FA5}">
                      <a16:colId xmlns:a16="http://schemas.microsoft.com/office/drawing/2014/main" val="20006"/>
                    </a:ext>
                  </a:extLst>
                </a:gridCol>
                <a:gridCol w="514319">
                  <a:extLst>
                    <a:ext uri="{9D8B030D-6E8A-4147-A177-3AD203B41FA5}">
                      <a16:colId xmlns:a16="http://schemas.microsoft.com/office/drawing/2014/main" val="20007"/>
                    </a:ext>
                  </a:extLst>
                </a:gridCol>
                <a:gridCol w="574325">
                  <a:extLst>
                    <a:ext uri="{9D8B030D-6E8A-4147-A177-3AD203B41FA5}">
                      <a16:colId xmlns:a16="http://schemas.microsoft.com/office/drawing/2014/main" val="20008"/>
                    </a:ext>
                  </a:extLst>
                </a:gridCol>
                <a:gridCol w="363846">
                  <a:extLst>
                    <a:ext uri="{9D8B030D-6E8A-4147-A177-3AD203B41FA5}">
                      <a16:colId xmlns:a16="http://schemas.microsoft.com/office/drawing/2014/main" val="20009"/>
                    </a:ext>
                  </a:extLst>
                </a:gridCol>
                <a:gridCol w="490600">
                  <a:extLst>
                    <a:ext uri="{9D8B030D-6E8A-4147-A177-3AD203B41FA5}">
                      <a16:colId xmlns:a16="http://schemas.microsoft.com/office/drawing/2014/main" val="20010"/>
                    </a:ext>
                  </a:extLst>
                </a:gridCol>
                <a:gridCol w="615636">
                  <a:extLst>
                    <a:ext uri="{9D8B030D-6E8A-4147-A177-3AD203B41FA5}">
                      <a16:colId xmlns:a16="http://schemas.microsoft.com/office/drawing/2014/main" val="20011"/>
                    </a:ext>
                  </a:extLst>
                </a:gridCol>
                <a:gridCol w="750066">
                  <a:extLst>
                    <a:ext uri="{9D8B030D-6E8A-4147-A177-3AD203B41FA5}">
                      <a16:colId xmlns:a16="http://schemas.microsoft.com/office/drawing/2014/main" val="20012"/>
                    </a:ext>
                  </a:extLst>
                </a:gridCol>
                <a:gridCol w="582895">
                  <a:extLst>
                    <a:ext uri="{9D8B030D-6E8A-4147-A177-3AD203B41FA5}">
                      <a16:colId xmlns:a16="http://schemas.microsoft.com/office/drawing/2014/main" val="20013"/>
                    </a:ext>
                  </a:extLst>
                </a:gridCol>
                <a:gridCol w="454188">
                  <a:extLst>
                    <a:ext uri="{9D8B030D-6E8A-4147-A177-3AD203B41FA5}">
                      <a16:colId xmlns:a16="http://schemas.microsoft.com/office/drawing/2014/main" val="20014"/>
                    </a:ext>
                  </a:extLst>
                </a:gridCol>
                <a:gridCol w="405845">
                  <a:extLst>
                    <a:ext uri="{9D8B030D-6E8A-4147-A177-3AD203B41FA5}">
                      <a16:colId xmlns:a16="http://schemas.microsoft.com/office/drawing/2014/main" val="20015"/>
                    </a:ext>
                  </a:extLst>
                </a:gridCol>
                <a:gridCol w="765573">
                  <a:extLst>
                    <a:ext uri="{9D8B030D-6E8A-4147-A177-3AD203B41FA5}">
                      <a16:colId xmlns:a16="http://schemas.microsoft.com/office/drawing/2014/main" val="20016"/>
                    </a:ext>
                  </a:extLst>
                </a:gridCol>
                <a:gridCol w="534538">
                  <a:extLst>
                    <a:ext uri="{9D8B030D-6E8A-4147-A177-3AD203B41FA5}">
                      <a16:colId xmlns:a16="http://schemas.microsoft.com/office/drawing/2014/main" val="1956462772"/>
                    </a:ext>
                  </a:extLst>
                </a:gridCol>
                <a:gridCol w="618433">
                  <a:extLst>
                    <a:ext uri="{9D8B030D-6E8A-4147-A177-3AD203B41FA5}">
                      <a16:colId xmlns:a16="http://schemas.microsoft.com/office/drawing/2014/main" val="20017"/>
                    </a:ext>
                  </a:extLst>
                </a:gridCol>
                <a:gridCol w="461188">
                  <a:extLst>
                    <a:ext uri="{9D8B030D-6E8A-4147-A177-3AD203B41FA5}">
                      <a16:colId xmlns:a16="http://schemas.microsoft.com/office/drawing/2014/main" val="20018"/>
                    </a:ext>
                  </a:extLst>
                </a:gridCol>
                <a:gridCol w="479636">
                  <a:extLst>
                    <a:ext uri="{9D8B030D-6E8A-4147-A177-3AD203B41FA5}">
                      <a16:colId xmlns:a16="http://schemas.microsoft.com/office/drawing/2014/main" val="1385379159"/>
                    </a:ext>
                  </a:extLst>
                </a:gridCol>
                <a:gridCol w="396622">
                  <a:extLst>
                    <a:ext uri="{9D8B030D-6E8A-4147-A177-3AD203B41FA5}">
                      <a16:colId xmlns:a16="http://schemas.microsoft.com/office/drawing/2014/main" val="2773580905"/>
                    </a:ext>
                  </a:extLst>
                </a:gridCol>
                <a:gridCol w="442741">
                  <a:extLst>
                    <a:ext uri="{9D8B030D-6E8A-4147-A177-3AD203B41FA5}">
                      <a16:colId xmlns:a16="http://schemas.microsoft.com/office/drawing/2014/main" val="3616307915"/>
                    </a:ext>
                  </a:extLst>
                </a:gridCol>
                <a:gridCol w="578486">
                  <a:extLst>
                    <a:ext uri="{9D8B030D-6E8A-4147-A177-3AD203B41FA5}">
                      <a16:colId xmlns:a16="http://schemas.microsoft.com/office/drawing/2014/main" val="2521640188"/>
                    </a:ext>
                  </a:extLst>
                </a:gridCol>
              </a:tblGrid>
              <a:tr h="686584">
                <a:tc gridSpan="23">
                  <a:txBody>
                    <a:bodyPr/>
                    <a:lstStyle/>
                    <a:p>
                      <a:pPr algn="l" defTabSz="454025"/>
                      <a:r>
                        <a:rPr lang="sv-SE" sz="1600" dirty="0"/>
                        <a:t>Nationella Programområden (NPO)               </a:t>
                      </a:r>
                      <a:r>
                        <a:rPr lang="sv-SE" sz="1400" b="0" dirty="0"/>
                        <a:t>Respektive NPO speglar hela vårdkedjan: prevention, primärvård, specialistvård, </a:t>
                      </a:r>
                      <a:br>
                        <a:rPr lang="sv-SE" sz="1600" dirty="0"/>
                      </a:br>
                      <a:r>
                        <a:rPr lang="sv-SE" sz="1400" b="0" dirty="0">
                          <a:solidFill>
                            <a:schemeClr val="bg1"/>
                          </a:solidFill>
                        </a:rPr>
                        <a:t>(Regionalt värdskap)                                                     </a:t>
                      </a:r>
                      <a:r>
                        <a:rPr lang="sv-SE" sz="1400" b="0" baseline="0" dirty="0">
                          <a:solidFill>
                            <a:schemeClr val="bg1"/>
                          </a:solidFill>
                        </a:rPr>
                        <a:t> </a:t>
                      </a:r>
                      <a:r>
                        <a:rPr lang="sv-SE" sz="1400" b="0" dirty="0">
                          <a:solidFill>
                            <a:schemeClr val="bg1"/>
                          </a:solidFill>
                        </a:rPr>
                        <a:t>rehabilitering, </a:t>
                      </a:r>
                      <a:r>
                        <a:rPr lang="sv-SE" sz="1400" b="0" baseline="0" dirty="0">
                          <a:solidFill>
                            <a:schemeClr val="bg1"/>
                          </a:solidFill>
                        </a:rPr>
                        <a:t>omvårdnad etc.</a:t>
                      </a:r>
                      <a:endParaRPr lang="sv-SE" sz="1400" b="0" dirty="0">
                        <a:solidFill>
                          <a:schemeClr val="bg1"/>
                        </a:solidFill>
                      </a:endParaRPr>
                    </a:p>
                  </a:txBody>
                  <a:tcPr marL="91187" marR="91187" marT="45594" marB="45594">
                    <a:solidFill>
                      <a:srgbClr val="377D7A"/>
                    </a:solidFill>
                  </a:tcPr>
                </a:tc>
                <a:tc hMerge="1">
                  <a:txBody>
                    <a:bodyPr/>
                    <a:lstStyle/>
                    <a:p>
                      <a:endParaRPr lang="sv-SE"/>
                    </a:p>
                  </a:txBody>
                  <a:tcPr/>
                </a:tc>
                <a:tc hMerge="1">
                  <a:txBody>
                    <a:bodyPr/>
                    <a:lstStyle/>
                    <a:p>
                      <a:endParaRPr lang="sv-SE"/>
                    </a:p>
                  </a:txBody>
                  <a:tcPr/>
                </a:tc>
                <a:tc hMerge="1">
                  <a:txBody>
                    <a:bodyPr/>
                    <a:lstStyle/>
                    <a:p>
                      <a:endParaRPr lang="sv-SE" sz="800" dirty="0"/>
                    </a:p>
                  </a:txBody>
                  <a:tcPr/>
                </a:tc>
                <a:tc hMerge="1">
                  <a:txBody>
                    <a:bodyPr/>
                    <a:lstStyle/>
                    <a:p>
                      <a:endParaRPr lang="sv-SE"/>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sz="800" dirty="0"/>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algn="l" defTabSz="454025"/>
                      <a:endParaRPr lang="sv-SE" sz="1400" b="0" dirty="0">
                        <a:solidFill>
                          <a:schemeClr val="bg1"/>
                        </a:solidFill>
                      </a:endParaRPr>
                    </a:p>
                  </a:txBody>
                  <a:tcPr>
                    <a:solidFill>
                      <a:srgbClr val="377D7A"/>
                    </a:solidFill>
                  </a:tcPr>
                </a:tc>
                <a:tc hMerge="1">
                  <a:txBody>
                    <a:bodyPr/>
                    <a:lstStyle/>
                    <a:p>
                      <a:pPr algn="l" defTabSz="454025"/>
                      <a:endParaRPr lang="sv-SE" sz="1400" b="0" dirty="0">
                        <a:solidFill>
                          <a:schemeClr val="bg1"/>
                        </a:solidFill>
                      </a:endParaRPr>
                    </a:p>
                  </a:txBody>
                  <a:tcPr>
                    <a:solidFill>
                      <a:srgbClr val="377D7A"/>
                    </a:solidFill>
                  </a:tcPr>
                </a:tc>
                <a:tc hMerge="1">
                  <a:txBody>
                    <a:bodyPr/>
                    <a:lstStyle/>
                    <a:p>
                      <a:pPr algn="l" defTabSz="454025"/>
                      <a:endParaRPr lang="sv-SE" sz="1400" b="0" dirty="0">
                        <a:solidFill>
                          <a:schemeClr val="bg1"/>
                        </a:solidFill>
                      </a:endParaRPr>
                    </a:p>
                  </a:txBody>
                  <a:tcPr>
                    <a:solidFill>
                      <a:srgbClr val="377D7A"/>
                    </a:solidFill>
                  </a:tcPr>
                </a:tc>
                <a:tc hMerge="1">
                  <a:txBody>
                    <a:bodyPr/>
                    <a:lstStyle/>
                    <a:p>
                      <a:pPr algn="l" defTabSz="454025"/>
                      <a:endParaRPr lang="sv-SE" sz="1400" b="0" dirty="0">
                        <a:solidFill>
                          <a:schemeClr val="bg1"/>
                        </a:solidFill>
                      </a:endParaRPr>
                    </a:p>
                  </a:txBody>
                  <a:tcPr marL="91187" marR="91187" marT="45594" marB="45594">
                    <a:solidFill>
                      <a:srgbClr val="377D7A"/>
                    </a:solidFill>
                  </a:tcPr>
                </a:tc>
                <a:extLst>
                  <a:ext uri="{0D108BD9-81ED-4DB2-BD59-A6C34878D82A}">
                    <a16:rowId xmlns:a16="http://schemas.microsoft.com/office/drawing/2014/main" val="10000"/>
                  </a:ext>
                </a:extLst>
              </a:tr>
              <a:tr h="2441360">
                <a:tc>
                  <a:txBody>
                    <a:bodyPr/>
                    <a:lstStyle/>
                    <a:p>
                      <a:pPr lvl="1" algn="r"/>
                      <a:r>
                        <a:rPr lang="sv-SE" sz="1400" b="1" dirty="0">
                          <a:solidFill>
                            <a:schemeClr val="tx1"/>
                          </a:solidFill>
                        </a:rPr>
                        <a:t>Akut vård</a:t>
                      </a:r>
                    </a:p>
                  </a:txBody>
                  <a:tcPr marL="91187" marR="91187" marT="45594" marB="45594" vert="vert270" anchor="b"/>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sv-SE" sz="1400" b="1" dirty="0"/>
                        <a:t>Barn och ungdomars hälsa</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sv-SE" sz="1400" dirty="0"/>
                    </a:p>
                    <a:p>
                      <a:pPr marL="457200" marR="0" lvl="1" indent="0" algn="r" defTabSz="914400" rtl="0" eaLnBrk="1" fontAlgn="auto" latinLnBrk="0" hangingPunct="1">
                        <a:lnSpc>
                          <a:spcPct val="100000"/>
                        </a:lnSpc>
                        <a:spcBef>
                          <a:spcPts val="0"/>
                        </a:spcBef>
                        <a:spcAft>
                          <a:spcPts val="0"/>
                        </a:spcAft>
                        <a:buClrTx/>
                        <a:buSzTx/>
                        <a:buFontTx/>
                        <a:buNone/>
                        <a:tabLst/>
                        <a:defRPr/>
                      </a:pPr>
                      <a:endParaRPr lang="sv-SE" sz="1400" dirty="0"/>
                    </a:p>
                  </a:txBody>
                  <a:tcPr marL="91187" marR="91187" marT="45594" marB="45594" vert="vert270"/>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Cancersjukdomar</a:t>
                      </a:r>
                      <a:r>
                        <a:rPr lang="sv-SE" sz="1400" dirty="0"/>
                        <a:t> </a:t>
                      </a:r>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dirty="0"/>
                        <a:t>(</a:t>
                      </a:r>
                      <a:r>
                        <a:rPr lang="sv-SE" sz="1200" dirty="0"/>
                        <a:t>utgörs av RCC i samverkan )</a:t>
                      </a:r>
                      <a:endParaRPr lang="sv-SE" sz="1400" dirty="0">
                        <a:solidFill>
                          <a:schemeClr val="tx1"/>
                        </a:solidFill>
                      </a:endParaRP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Endokrina sjukdomar</a:t>
                      </a:r>
                      <a:endParaRPr lang="sv-SE" sz="1400" b="1" dirty="0">
                        <a:solidFill>
                          <a:schemeClr val="tx1"/>
                        </a:solidFill>
                      </a:endParaRP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400" b="1" dirty="0"/>
                        <a:t>Hjärt-</a:t>
                      </a:r>
                      <a:r>
                        <a:rPr lang="sv-SE" sz="1400" b="1" baseline="0" dirty="0"/>
                        <a:t> och </a:t>
                      </a:r>
                      <a:r>
                        <a:rPr lang="sv-SE" sz="1400" b="1" dirty="0"/>
                        <a:t>kärlsjukdomar</a:t>
                      </a: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400" dirty="0">
                        <a:solidFill>
                          <a:schemeClr val="tx1"/>
                        </a:solidFill>
                      </a:endParaRP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Hud- och könssjukdomar</a:t>
                      </a:r>
                    </a:p>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solidFill>
                          <a:schemeClr val="tx1"/>
                        </a:solidFill>
                      </a:endParaRP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solidFill>
                            <a:schemeClr val="tx1"/>
                          </a:solidFill>
                        </a:rPr>
                        <a:t>Infektionssjukdomar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Kvinnosjukdomar och förlossning</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400" b="1" dirty="0"/>
                        <a:t>Levnadsvanor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Lung- och allergisjukdomar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p>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 typeface="+mj-lt"/>
                        <a:buNone/>
                        <a:tabLst/>
                        <a:defRPr/>
                      </a:pPr>
                      <a:r>
                        <a:rPr lang="sv-SE" sz="1400" b="1" dirty="0"/>
                        <a:t>Nervsystemets sjukdomar</a:t>
                      </a: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400" b="1" dirty="0">
                        <a:solidFill>
                          <a:schemeClr val="tx1"/>
                        </a:solidFill>
                      </a:endParaRPr>
                    </a:p>
                    <a:p>
                      <a:pPr marL="457200" marR="0" lvl="1" indent="0" algn="r" defTabSz="457200" rtl="0" eaLnBrk="1" fontAlgn="auto" latinLnBrk="0" hangingPunct="1">
                        <a:lnSpc>
                          <a:spcPct val="100000"/>
                        </a:lnSpc>
                        <a:spcBef>
                          <a:spcPts val="0"/>
                        </a:spcBef>
                        <a:spcAft>
                          <a:spcPts val="0"/>
                        </a:spcAft>
                        <a:buClrTx/>
                        <a:buSzTx/>
                        <a:buFont typeface="+mj-lt"/>
                        <a:buNone/>
                        <a:tabLst/>
                        <a:defRPr/>
                      </a:pPr>
                      <a:endParaRPr lang="sv-SE" sz="1400" b="1" dirty="0"/>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Njur- och urinvägs</a:t>
                      </a:r>
                      <a:r>
                        <a:rPr lang="sv-SE" sz="1400" b="1" baseline="0" dirty="0"/>
                        <a:t>sjukdomar</a:t>
                      </a:r>
                      <a:endParaRPr lang="sv-SE" sz="1400" b="1" dirty="0"/>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Mag- och tarmsjukdomar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Medicinsk diagnostik</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Psykisk hälsa</a:t>
                      </a:r>
                    </a:p>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solidFill>
                          <a:schemeClr val="tx1"/>
                        </a:solidFill>
                      </a:endParaRPr>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Rehabilitering, habilitering och försäkringsmedicin</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Reumatologiska</a:t>
                      </a:r>
                      <a:r>
                        <a:rPr lang="sv-SE" sz="1400" b="1" baseline="0" dirty="0"/>
                        <a:t> sjukdomar</a:t>
                      </a:r>
                      <a:endParaRPr lang="sv-SE" sz="1400" b="1" dirty="0"/>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Rörelseorganens 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Sällsynta 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Tandvård</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endParaRPr lang="sv-SE" sz="1400" b="1" dirty="0"/>
                    </a:p>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Äldres hälsa</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Ögonsjukdomar</a:t>
                      </a:r>
                    </a:p>
                  </a:txBody>
                  <a:tcPr marL="91187" marR="91187" marT="45594" marB="45594" vert="vert270" anchor="b"/>
                </a:tc>
                <a:tc>
                  <a:txBody>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lang="sv-SE" sz="1400" b="1" dirty="0"/>
                        <a:t>Öron-,</a:t>
                      </a:r>
                      <a:r>
                        <a:rPr lang="sv-SE" sz="1400" b="1" baseline="0" dirty="0"/>
                        <a:t> </a:t>
                      </a:r>
                      <a:r>
                        <a:rPr lang="sv-SE" sz="1400" b="1" dirty="0"/>
                        <a:t>näsa-</a:t>
                      </a:r>
                      <a:r>
                        <a:rPr lang="sv-SE" sz="1400" b="1" baseline="0" dirty="0"/>
                        <a:t> och </a:t>
                      </a:r>
                      <a:r>
                        <a:rPr lang="sv-SE" sz="1400" b="1" dirty="0"/>
                        <a:t>halssjukdomar</a:t>
                      </a:r>
                      <a:endParaRPr lang="sv-SE" sz="1400" b="1" dirty="0">
                        <a:solidFill>
                          <a:schemeClr val="tx1"/>
                        </a:solidFill>
                      </a:endParaRPr>
                    </a:p>
                  </a:txBody>
                  <a:tcPr marL="91187" marR="91187" marT="45594" marB="45594" vert="vert270" anchor="b"/>
                </a:tc>
                <a:extLst>
                  <a:ext uri="{0D108BD9-81ED-4DB2-BD59-A6C34878D82A}">
                    <a16:rowId xmlns:a16="http://schemas.microsoft.com/office/drawing/2014/main" val="10001"/>
                  </a:ext>
                </a:extLst>
              </a:tr>
              <a:tr h="396860">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bg1"/>
                          </a:solidFill>
                        </a:rPr>
                        <a:t>Nationella samverkansgrupper (NSG)</a:t>
                      </a:r>
                      <a:endParaRPr lang="sv-SE" sz="1600" b="1" dirty="0">
                        <a:solidFill>
                          <a:schemeClr val="bg1"/>
                        </a:solidFill>
                        <a:latin typeface="+mn-lt"/>
                      </a:endParaRPr>
                    </a:p>
                  </a:txBody>
                  <a:tcPr marL="91187" marR="91187" marT="45594" marB="45594">
                    <a:solidFill>
                      <a:srgbClr val="BF9BAA"/>
                    </a:solidFill>
                  </a:tcPr>
                </a:tc>
                <a:tc hMerge="1">
                  <a:txBody>
                    <a:bodyPr/>
                    <a:lstStyle/>
                    <a:p>
                      <a:endParaRPr lang="sv-SE"/>
                    </a:p>
                  </a:txBody>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endParaRPr lang="sv-SE" sz="800" dirty="0"/>
                    </a:p>
                  </a:txBody>
                  <a:tcPr>
                    <a:lnT w="12700" cap="flat" cmpd="sng" algn="ctr">
                      <a:solidFill>
                        <a:schemeClr val="tx1"/>
                      </a:solidFill>
                      <a:prstDash val="solid"/>
                      <a:round/>
                      <a:headEnd type="none" w="med" len="med"/>
                      <a:tailEnd type="none" w="med" len="med"/>
                    </a:lnT>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chemeClr val="bg1"/>
                        </a:solidFill>
                        <a:latin typeface="+mn-lt"/>
                      </a:endParaRPr>
                    </a:p>
                  </a:txBody>
                  <a:tcPr>
                    <a:solidFill>
                      <a:srgbClr val="BF9BA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chemeClr val="bg1"/>
                        </a:solidFill>
                        <a:latin typeface="+mn-lt"/>
                      </a:endParaRPr>
                    </a:p>
                  </a:txBody>
                  <a:tcPr marL="91187" marR="91187" marT="45594" marB="45594">
                    <a:solidFill>
                      <a:srgbClr val="BF9BAA"/>
                    </a:solidFill>
                  </a:tcPr>
                </a:tc>
                <a:extLst>
                  <a:ext uri="{0D108BD9-81ED-4DB2-BD59-A6C34878D82A}">
                    <a16:rowId xmlns:a16="http://schemas.microsoft.com/office/drawing/2014/main" val="10002"/>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Metoder för kunskapsstöd</a:t>
                      </a: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txBody>
                  <a:tcPr marL="91187" marR="91187" marT="45594" marB="45594">
                    <a:solidFill>
                      <a:srgbClr val="377D7A">
                        <a:alpha val="10000"/>
                      </a:srgbClr>
                    </a:solidFill>
                  </a:tcPr>
                </a:tc>
                <a:extLst>
                  <a:ext uri="{0D108BD9-81ED-4DB2-BD59-A6C34878D82A}">
                    <a16:rowId xmlns:a16="http://schemas.microsoft.com/office/drawing/2014/main" val="10003"/>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Kvalitetsregister</a:t>
                      </a:r>
                      <a:endParaRPr lang="sv-SE" sz="1400" dirty="0">
                        <a:latin typeface="+mn-lt"/>
                      </a:endParaRP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sz="80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4"/>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Uppföljning och analys </a:t>
                      </a:r>
                      <a:endParaRPr lang="sv-SE" sz="1400" dirty="0">
                        <a:latin typeface="+mn-lt"/>
                      </a:endParaRP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5"/>
                  </a:ext>
                </a:extLst>
              </a:tr>
              <a:tr h="295413">
                <a:tc gridSpan="2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Läkemedel/medicinteknik</a:t>
                      </a:r>
                      <a:endParaRPr lang="sv-SE" sz="1400" dirty="0">
                        <a:latin typeface="+mn-lt"/>
                      </a:endParaRP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6"/>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Forskning/Life Science</a:t>
                      </a:r>
                      <a:endParaRPr lang="sv-SE" sz="1400" dirty="0">
                        <a:latin typeface="+mn-lt"/>
                      </a:endParaRP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7"/>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latin typeface="+mn-lt"/>
                        </a:rPr>
                        <a:t>Patientsäkerhet</a:t>
                      </a: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endParaRPr lang="sv-SE" sz="800" dirty="0"/>
                    </a:p>
                  </a:txBody>
                  <a:tcPr>
                    <a:solidFill>
                      <a:schemeClr val="accent2">
                        <a:lumMod val="60000"/>
                        <a:lumOff val="40000"/>
                      </a:schemeClr>
                    </a:solidFill>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8"/>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latin typeface="+mn-lt"/>
                        </a:rPr>
                        <a:t>Strukturerad vårdinformation</a:t>
                      </a:r>
                    </a:p>
                  </a:txBody>
                  <a:tcPr marL="91187" marR="91187" marT="45594" marB="45594">
                    <a:solidFill>
                      <a:srgbClr val="377D7A">
                        <a:alpha val="10000"/>
                      </a:srgbClr>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0009"/>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Tillfälliga satsningar</a:t>
                      </a:r>
                      <a:endParaRPr lang="sv-SE" sz="1400" dirty="0">
                        <a:latin typeface="+mn-lt"/>
                      </a:endParaRPr>
                    </a:p>
                  </a:txBody>
                  <a:tcPr marL="91187" marR="91187" marT="45594" marB="45594">
                    <a:solidFill>
                      <a:srgbClr val="EBF2F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2856751506"/>
                  </a:ext>
                </a:extLst>
              </a:tr>
              <a:tr h="295413">
                <a:tc gridSpan="2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EBF2F1"/>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latin typeface="+mn-lt"/>
                      </a:endParaRPr>
                    </a:p>
                  </a:txBody>
                  <a:tcPr marL="91187" marR="91187" marT="45594" marB="45594">
                    <a:solidFill>
                      <a:srgbClr val="377D7A">
                        <a:alpha val="10000"/>
                      </a:srgbClr>
                    </a:solidFill>
                  </a:tcPr>
                </a:tc>
                <a:extLst>
                  <a:ext uri="{0D108BD9-81ED-4DB2-BD59-A6C34878D82A}">
                    <a16:rowId xmlns:a16="http://schemas.microsoft.com/office/drawing/2014/main" val="1433965673"/>
                  </a:ext>
                </a:extLst>
              </a:tr>
            </a:tbl>
          </a:graphicData>
        </a:graphic>
      </p:graphicFrame>
      <p:sp>
        <p:nvSpPr>
          <p:cNvPr id="13" name="textruta 12">
            <a:extLst>
              <a:ext uri="{FF2B5EF4-FFF2-40B4-BE49-F238E27FC236}">
                <a16:creationId xmlns:a16="http://schemas.microsoft.com/office/drawing/2014/main" id="{1576BBEA-1A06-4A39-8BC2-EF1C41D3DD70}"/>
              </a:ext>
            </a:extLst>
          </p:cNvPr>
          <p:cNvSpPr txBox="1"/>
          <p:nvPr/>
        </p:nvSpPr>
        <p:spPr>
          <a:xfrm>
            <a:off x="17326" y="3738324"/>
            <a:ext cx="12192000" cy="307777"/>
          </a:xfrm>
          <a:prstGeom prst="rect">
            <a:avLst/>
          </a:prstGeom>
          <a:solidFill>
            <a:schemeClr val="bg1">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1" i="0" u="none" strike="noStrike" kern="1200" cap="none" spc="0" normalizeH="0" baseline="0" noProof="0" dirty="0">
                <a:ln>
                  <a:noFill/>
                </a:ln>
                <a:solidFill>
                  <a:prstClr val="black"/>
                </a:solidFill>
                <a:effectLst/>
                <a:uLnTx/>
                <a:uFillTx/>
                <a:latin typeface="Calibri" panose="020F0502020204030204"/>
                <a:ea typeface="+mn-ea"/>
                <a:cs typeface="+mn-cs"/>
              </a:rPr>
              <a:t>Nationella primärvårdsrådet</a:t>
            </a:r>
          </a:p>
        </p:txBody>
      </p:sp>
      <p:cxnSp>
        <p:nvCxnSpPr>
          <p:cNvPr id="14" name="Rak pilkoppling 13">
            <a:extLst>
              <a:ext uri="{FF2B5EF4-FFF2-40B4-BE49-F238E27FC236}">
                <a16:creationId xmlns:a16="http://schemas.microsoft.com/office/drawing/2014/main" id="{99E741FE-A850-474D-B822-3E979F1FD8D4}"/>
              </a:ext>
            </a:extLst>
          </p:cNvPr>
          <p:cNvCxnSpPr/>
          <p:nvPr/>
        </p:nvCxnSpPr>
        <p:spPr>
          <a:xfrm>
            <a:off x="2942227" y="3892212"/>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6064D383-26DE-406A-BDD0-0E519FDAA89D}"/>
              </a:ext>
            </a:extLst>
          </p:cNvPr>
          <p:cNvCxnSpPr/>
          <p:nvPr/>
        </p:nvCxnSpPr>
        <p:spPr>
          <a:xfrm>
            <a:off x="5960467" y="3897021"/>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E9AFE036-4138-4691-8810-D1A6E7F63704}"/>
              </a:ext>
            </a:extLst>
          </p:cNvPr>
          <p:cNvCxnSpPr/>
          <p:nvPr/>
        </p:nvCxnSpPr>
        <p:spPr>
          <a:xfrm>
            <a:off x="9469900" y="3906074"/>
            <a:ext cx="2084605" cy="0"/>
          </a:xfrm>
          <a:prstGeom prst="straightConnector1">
            <a:avLst/>
          </a:prstGeom>
          <a:ln w="22225">
            <a:solidFill>
              <a:srgbClr val="377D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97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04561" y="455964"/>
            <a:ext cx="9001142" cy="949842"/>
          </a:xfrm>
        </p:spPr>
        <p:txBody>
          <a:bodyPr>
            <a:normAutofit fontScale="90000"/>
          </a:bodyPr>
          <a:lstStyle/>
          <a:p>
            <a:br>
              <a:rPr lang="sv-SE" altLang="sv-SE" sz="2800" dirty="0"/>
            </a:br>
            <a:r>
              <a:rPr lang="sv-SE" sz="4000" dirty="0"/>
              <a:t>Sammansättning nationella programområden och nationella arbetsgrupper</a:t>
            </a:r>
            <a:endParaRPr lang="sv-SE" altLang="sv-SE" sz="4900" b="1"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7" name="Platshållare för innehåll 27">
            <a:extLst>
              <a:ext uri="{FF2B5EF4-FFF2-40B4-BE49-F238E27FC236}">
                <a16:creationId xmlns:a16="http://schemas.microsoft.com/office/drawing/2014/main" id="{04C163BA-B259-4DB0-BEDB-5E529304FD18}"/>
              </a:ext>
            </a:extLst>
          </p:cNvPr>
          <p:cNvSpPr txBox="1">
            <a:spLocks/>
          </p:cNvSpPr>
          <p:nvPr/>
        </p:nvSpPr>
        <p:spPr>
          <a:xfrm>
            <a:off x="838200" y="1996356"/>
            <a:ext cx="10696576" cy="4566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7" name="Diagram 36">
            <a:extLst>
              <a:ext uri="{FF2B5EF4-FFF2-40B4-BE49-F238E27FC236}">
                <a16:creationId xmlns:a16="http://schemas.microsoft.com/office/drawing/2014/main" id="{21410088-D2F1-444A-A98B-0BF14CC8643E}"/>
              </a:ext>
            </a:extLst>
          </p:cNvPr>
          <p:cNvGraphicFramePr/>
          <p:nvPr>
            <p:extLst/>
          </p:nvPr>
        </p:nvGraphicFramePr>
        <p:xfrm>
          <a:off x="-235355" y="2245270"/>
          <a:ext cx="7338252" cy="1859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Platshållare för innehåll 2">
            <a:extLst>
              <a:ext uri="{FF2B5EF4-FFF2-40B4-BE49-F238E27FC236}">
                <a16:creationId xmlns:a16="http://schemas.microsoft.com/office/drawing/2014/main" id="{6F70E111-E754-4233-8762-084D23E3ACCE}"/>
              </a:ext>
            </a:extLst>
          </p:cNvPr>
          <p:cNvSpPr>
            <a:spLocks noGrp="1"/>
          </p:cNvSpPr>
          <p:nvPr>
            <p:ph idx="1"/>
          </p:nvPr>
        </p:nvSpPr>
        <p:spPr>
          <a:xfrm>
            <a:off x="6226520" y="2245270"/>
            <a:ext cx="2663479" cy="1868928"/>
          </a:xfrm>
          <a:solidFill>
            <a:schemeClr val="accent1">
              <a:alpha val="40000"/>
            </a:schemeClr>
          </a:solidFill>
        </p:spPr>
        <p:txBody>
          <a:bodyPr>
            <a:noAutofit/>
          </a:bodyPr>
          <a:lstStyle/>
          <a:p>
            <a:pPr marL="0" indent="0">
              <a:buNone/>
            </a:pPr>
            <a:br>
              <a:rPr lang="sv-SE" sz="400" b="1" dirty="0"/>
            </a:br>
            <a:r>
              <a:rPr lang="sv-SE" sz="1800" b="1" dirty="0"/>
              <a:t>Sammansättning NPO</a:t>
            </a:r>
          </a:p>
          <a:p>
            <a:r>
              <a:rPr lang="sv-SE" sz="1400" dirty="0"/>
              <a:t>6 sjukvårdsregionala representanter och en processledare</a:t>
            </a:r>
          </a:p>
          <a:p>
            <a:r>
              <a:rPr lang="sv-SE" sz="1400" dirty="0"/>
              <a:t>Bred professionell kompetens inom fältet och med ett sjukvårdregionalt mandat</a:t>
            </a:r>
          </a:p>
          <a:p>
            <a:endParaRPr lang="sv-SE" sz="1400" dirty="0"/>
          </a:p>
        </p:txBody>
      </p:sp>
      <p:sp>
        <p:nvSpPr>
          <p:cNvPr id="45" name="Platshållare för innehåll 2">
            <a:extLst>
              <a:ext uri="{FF2B5EF4-FFF2-40B4-BE49-F238E27FC236}">
                <a16:creationId xmlns:a16="http://schemas.microsoft.com/office/drawing/2014/main" id="{C274C5B9-B6B9-401C-9024-93E8D438C103}"/>
              </a:ext>
            </a:extLst>
          </p:cNvPr>
          <p:cNvSpPr txBox="1">
            <a:spLocks/>
          </p:cNvSpPr>
          <p:nvPr/>
        </p:nvSpPr>
        <p:spPr>
          <a:xfrm>
            <a:off x="838199" y="4414074"/>
            <a:ext cx="8051800" cy="2140173"/>
          </a:xfrm>
          <a:prstGeom prst="rect">
            <a:avLst/>
          </a:prstGeom>
          <a:solidFill>
            <a:schemeClr val="accent1">
              <a:alpha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kumimoji="0" lang="sv-SE" sz="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Sammansättning nationella arbetsgrupper (NAG)</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Experter (primär- och specialistvård)</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Kvalitetsregister</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Patientföreträdare</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Vårdprogram</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Om relevant: kommunrepresentant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latshållare för innehåll 2">
            <a:extLst>
              <a:ext uri="{FF2B5EF4-FFF2-40B4-BE49-F238E27FC236}">
                <a16:creationId xmlns:a16="http://schemas.microsoft.com/office/drawing/2014/main" id="{B3C848B4-11AB-4873-8F19-DDCDEC31D2BA}"/>
              </a:ext>
            </a:extLst>
          </p:cNvPr>
          <p:cNvSpPr txBox="1">
            <a:spLocks/>
          </p:cNvSpPr>
          <p:nvPr/>
        </p:nvSpPr>
        <p:spPr>
          <a:xfrm>
            <a:off x="4621592" y="4851400"/>
            <a:ext cx="3823907" cy="183971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Arbetet stöds av processledaren för NPO samt stödfunktion vid SKL</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Representation från samtliga sjukvårdsregioner</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Jämn könsfördelning ska eftersträvas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Multiprofessionell sammansättning samt representativitet från primärvård och sjukhus</a:t>
            </a:r>
          </a:p>
        </p:txBody>
      </p:sp>
    </p:spTree>
    <p:extLst>
      <p:ext uri="{BB962C8B-B14F-4D97-AF65-F5344CB8AC3E}">
        <p14:creationId xmlns:p14="http://schemas.microsoft.com/office/powerpoint/2010/main" val="317051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2860" y="523591"/>
            <a:ext cx="7474172" cy="1325563"/>
          </a:xfrm>
        </p:spPr>
        <p:txBody>
          <a:bodyPr>
            <a:normAutofit/>
          </a:bodyPr>
          <a:lstStyle/>
          <a:p>
            <a:r>
              <a:rPr lang="sv-SE" dirty="0"/>
              <a:t>Exempel på utvecklingsområden</a:t>
            </a:r>
          </a:p>
        </p:txBody>
      </p:sp>
      <p:sp>
        <p:nvSpPr>
          <p:cNvPr id="3" name="Platshållare för innehåll 2"/>
          <p:cNvSpPr>
            <a:spLocks noGrp="1"/>
          </p:cNvSpPr>
          <p:nvPr>
            <p:ph idx="1"/>
          </p:nvPr>
        </p:nvSpPr>
        <p:spPr>
          <a:xfrm>
            <a:off x="1140338" y="1849154"/>
            <a:ext cx="7606738" cy="4210309"/>
          </a:xfrm>
        </p:spPr>
        <p:txBody>
          <a:bodyPr anchor="ctr">
            <a:normAutofit/>
          </a:bodyPr>
          <a:lstStyle/>
          <a:p>
            <a:r>
              <a:rPr lang="sv-SE" sz="2000" dirty="0"/>
              <a:t>Regionaliserad läkarutbildning RLU</a:t>
            </a:r>
          </a:p>
          <a:p>
            <a:pPr lvl="1"/>
            <a:r>
              <a:rPr lang="sv-SE" sz="2000" dirty="0"/>
              <a:t>Startade 2009 i projektform och utvecklades till </a:t>
            </a:r>
          </a:p>
          <a:p>
            <a:pPr lvl="1"/>
            <a:r>
              <a:rPr lang="sv-SE" sz="2000" dirty="0"/>
              <a:t>Permanent verksamhet</a:t>
            </a:r>
          </a:p>
          <a:p>
            <a:r>
              <a:rPr lang="sv-SE" sz="2000" dirty="0"/>
              <a:t>Regionalt cancercentrum</a:t>
            </a:r>
          </a:p>
          <a:p>
            <a:pPr lvl="1"/>
            <a:r>
              <a:rPr lang="sv-SE" sz="2000" dirty="0"/>
              <a:t>Successiv uppbyggnad från ca 2010 med gemensamma handlingsplaner och utveckling av cancersjukvården</a:t>
            </a:r>
          </a:p>
          <a:p>
            <a:r>
              <a:rPr lang="sv-SE" sz="2000" dirty="0"/>
              <a:t>Nationell kunskapsstyrning</a:t>
            </a:r>
          </a:p>
          <a:p>
            <a:pPr lvl="1"/>
            <a:r>
              <a:rPr lang="sv-SE" sz="2000" dirty="0"/>
              <a:t>2017 skrevs ett nationellt dokument med avsiktsförklaring kring nya former för nationell kunskapsstyrning som undertecknades av samtliga landsting i Sverige – i syfte att åstadkomma en mer jämlik hälso- och sjukvård</a:t>
            </a:r>
          </a:p>
          <a:p>
            <a:endParaRPr lang="sv-SE" sz="17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542E74EB-B526-4F6A-BDDB-78AB21D8F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444" y="2857501"/>
            <a:ext cx="840083" cy="1142998"/>
          </a:xfrm>
          <a:prstGeom prst="rect">
            <a:avLst/>
          </a:prstGeom>
        </p:spPr>
      </p:pic>
    </p:spTree>
    <p:extLst>
      <p:ext uri="{BB962C8B-B14F-4D97-AF65-F5344CB8AC3E}">
        <p14:creationId xmlns:p14="http://schemas.microsoft.com/office/powerpoint/2010/main" val="21038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36428" y="1507958"/>
            <a:ext cx="7474172" cy="4203729"/>
          </a:xfrm>
        </p:spPr>
        <p:txBody>
          <a:bodyPr>
            <a:normAutofit/>
          </a:bodyPr>
          <a:lstStyle/>
          <a:p>
            <a:pPr algn="ctr"/>
            <a:br>
              <a:rPr lang="sv-SE" altLang="sv-SE" sz="2800" dirty="0"/>
            </a:br>
            <a:r>
              <a:rPr lang="sv-SE" b="1" dirty="0"/>
              <a:t>Varför ska vi arbeta med kunskapsstyrning?</a:t>
            </a:r>
            <a:br>
              <a:rPr lang="sv-SE" b="1" dirty="0"/>
            </a:br>
            <a:br>
              <a:rPr lang="sv-SE" sz="4000" dirty="0"/>
            </a:br>
            <a:r>
              <a:rPr lang="sv-SE" b="1" i="1" dirty="0"/>
              <a:t>Gör vi inte redan det???</a:t>
            </a:r>
            <a:br>
              <a:rPr lang="sv-SE" b="1" dirty="0"/>
            </a:br>
            <a:endParaRPr lang="sv-SE" altLang="sv-SE" sz="4900" b="1"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3395572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168501" y="527152"/>
            <a:ext cx="8386316" cy="981178"/>
          </a:xfrm>
        </p:spPr>
        <p:txBody>
          <a:bodyPr>
            <a:normAutofit/>
          </a:bodyPr>
          <a:lstStyle/>
          <a:p>
            <a:r>
              <a:rPr lang="sv-SE" sz="4000" b="1" dirty="0"/>
              <a:t>Göra  nytt eller göra på nytt sätt?</a:t>
            </a:r>
            <a:endParaRPr lang="sv-SE" altLang="sv-SE" sz="4000" b="1" dirty="0"/>
          </a:p>
        </p:txBody>
      </p:sp>
      <p:grpSp>
        <p:nvGrpSpPr>
          <p:cNvPr id="2" name="Grupp 1">
            <a:extLst>
              <a:ext uri="{FF2B5EF4-FFF2-40B4-BE49-F238E27FC236}">
                <a16:creationId xmlns:a16="http://schemas.microsoft.com/office/drawing/2014/main" id="{686D3952-9DF1-4997-BE13-D1389D406EF8}"/>
              </a:ext>
            </a:extLst>
          </p:cNvPr>
          <p:cNvGrpSpPr/>
          <p:nvPr/>
        </p:nvGrpSpPr>
        <p:grpSpPr>
          <a:xfrm>
            <a:off x="-159026" y="2050343"/>
            <a:ext cx="12068175" cy="5638801"/>
            <a:chOff x="0" y="496195"/>
            <a:chExt cx="12068175" cy="5638801"/>
          </a:xfrm>
        </p:grpSpPr>
        <p:sp>
          <p:nvSpPr>
            <p:cNvPr id="3" name="Rektangel 2">
              <a:extLst>
                <a:ext uri="{FF2B5EF4-FFF2-40B4-BE49-F238E27FC236}">
                  <a16:creationId xmlns:a16="http://schemas.microsoft.com/office/drawing/2014/main" id="{3F8B7EE1-DF27-43EA-9F65-F48E2339AA22}"/>
                </a:ext>
              </a:extLst>
            </p:cNvPr>
            <p:cNvSpPr/>
            <p:nvPr/>
          </p:nvSpPr>
          <p:spPr>
            <a:xfrm>
              <a:off x="0" y="496195"/>
              <a:ext cx="12068175" cy="5638801"/>
            </a:xfrm>
            <a:prstGeom prst="rect">
              <a:avLst/>
            </a:prstGeom>
            <a:noFill/>
          </p:spPr>
        </p:sp>
        <p:sp>
          <p:nvSpPr>
            <p:cNvPr id="5" name="Frihandsfigur: Form 4">
              <a:extLst>
                <a:ext uri="{FF2B5EF4-FFF2-40B4-BE49-F238E27FC236}">
                  <a16:creationId xmlns:a16="http://schemas.microsoft.com/office/drawing/2014/main" id="{7540E74C-4BB7-4DE3-81ED-F5787D304BFE}"/>
                </a:ext>
              </a:extLst>
            </p:cNvPr>
            <p:cNvSpPr/>
            <p:nvPr/>
          </p:nvSpPr>
          <p:spPr>
            <a:xfrm>
              <a:off x="1558484" y="1700426"/>
              <a:ext cx="3379220" cy="1113606"/>
            </a:xfrm>
            <a:custGeom>
              <a:avLst/>
              <a:gdLst>
                <a:gd name="connsiteX0" fmla="*/ 0 w 3379220"/>
                <a:gd name="connsiteY0" fmla="*/ 0 h 1113606"/>
                <a:gd name="connsiteX1" fmla="*/ 3379220 w 3379220"/>
                <a:gd name="connsiteY1" fmla="*/ 0 h 1113606"/>
                <a:gd name="connsiteX2" fmla="*/ 3379220 w 3379220"/>
                <a:gd name="connsiteY2" fmla="*/ 1113606 h 1113606"/>
                <a:gd name="connsiteX3" fmla="*/ 0 w 3379220"/>
                <a:gd name="connsiteY3" fmla="*/ 1113606 h 1113606"/>
                <a:gd name="connsiteX4" fmla="*/ 0 w 3379220"/>
                <a:gd name="connsiteY4" fmla="*/ 0 h 111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220" h="1113606">
                  <a:moveTo>
                    <a:pt x="0" y="0"/>
                  </a:moveTo>
                  <a:lnTo>
                    <a:pt x="3379220" y="0"/>
                  </a:lnTo>
                  <a:lnTo>
                    <a:pt x="3379220" y="1113606"/>
                  </a:lnTo>
                  <a:lnTo>
                    <a:pt x="0" y="11136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Personcentrerad vård, nära vård, Rätt Använd Kompetens, NPO, ICD, klagomålslagen, patientnämnden,  patienter som medskapande osv. </a:t>
              </a:r>
            </a:p>
          </p:txBody>
        </p:sp>
        <p:sp>
          <p:nvSpPr>
            <p:cNvPr id="8" name="Ellips 7">
              <a:extLst>
                <a:ext uri="{FF2B5EF4-FFF2-40B4-BE49-F238E27FC236}">
                  <a16:creationId xmlns:a16="http://schemas.microsoft.com/office/drawing/2014/main" id="{052FABEC-15A5-432E-88DA-B2704E2F25D9}"/>
                </a:ext>
              </a:extLst>
            </p:cNvPr>
            <p:cNvSpPr/>
            <p:nvPr/>
          </p:nvSpPr>
          <p:spPr>
            <a:xfrm>
              <a:off x="1554644" y="1361736"/>
              <a:ext cx="268801" cy="268801"/>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9" name="Ellips 8">
              <a:extLst>
                <a:ext uri="{FF2B5EF4-FFF2-40B4-BE49-F238E27FC236}">
                  <a16:creationId xmlns:a16="http://schemas.microsoft.com/office/drawing/2014/main" id="{778299CE-120D-43F6-9FD8-1A23133FDD67}"/>
                </a:ext>
              </a:extLst>
            </p:cNvPr>
            <p:cNvSpPr/>
            <p:nvPr/>
          </p:nvSpPr>
          <p:spPr>
            <a:xfrm>
              <a:off x="1761114" y="948800"/>
              <a:ext cx="268801" cy="268801"/>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375475"/>
                <a:satOff val="-968"/>
                <a:lumOff val="-654"/>
                <a:alphaOff val="0"/>
              </a:schemeClr>
            </a:effectRef>
            <a:fontRef idx="minor">
              <a:schemeClr val="lt1"/>
            </a:fontRef>
          </p:style>
        </p:sp>
        <p:sp>
          <p:nvSpPr>
            <p:cNvPr id="10" name="Ellips 9">
              <a:extLst>
                <a:ext uri="{FF2B5EF4-FFF2-40B4-BE49-F238E27FC236}">
                  <a16:creationId xmlns:a16="http://schemas.microsoft.com/office/drawing/2014/main" id="{B5E22BC8-88EF-424F-A1BC-8FBBB80792FD}"/>
                </a:ext>
              </a:extLst>
            </p:cNvPr>
            <p:cNvSpPr/>
            <p:nvPr/>
          </p:nvSpPr>
          <p:spPr>
            <a:xfrm>
              <a:off x="2194392" y="1060678"/>
              <a:ext cx="422402" cy="422402"/>
            </a:xfrm>
            <a:prstGeom prst="ellipse">
              <a:avLst/>
            </a:prstGeom>
          </p:spPr>
          <p:style>
            <a:lnRef idx="2">
              <a:schemeClr val="lt1">
                <a:hueOff val="0"/>
                <a:satOff val="0"/>
                <a:lumOff val="0"/>
                <a:alphaOff val="0"/>
              </a:schemeClr>
            </a:lnRef>
            <a:fillRef idx="1">
              <a:schemeClr val="accent5">
                <a:hueOff val="-750949"/>
                <a:satOff val="-1935"/>
                <a:lumOff val="-1307"/>
                <a:alphaOff val="0"/>
              </a:schemeClr>
            </a:fillRef>
            <a:effectRef idx="0">
              <a:schemeClr val="accent5">
                <a:hueOff val="-750949"/>
                <a:satOff val="-1935"/>
                <a:lumOff val="-1307"/>
                <a:alphaOff val="0"/>
              </a:schemeClr>
            </a:effectRef>
            <a:fontRef idx="minor">
              <a:schemeClr val="lt1"/>
            </a:fontRef>
          </p:style>
        </p:sp>
        <p:sp>
          <p:nvSpPr>
            <p:cNvPr id="11" name="Ellips 10">
              <a:extLst>
                <a:ext uri="{FF2B5EF4-FFF2-40B4-BE49-F238E27FC236}">
                  <a16:creationId xmlns:a16="http://schemas.microsoft.com/office/drawing/2014/main" id="{6A65A162-620B-4C95-B6DF-012339A4225D}"/>
                </a:ext>
              </a:extLst>
            </p:cNvPr>
            <p:cNvSpPr/>
            <p:nvPr/>
          </p:nvSpPr>
          <p:spPr>
            <a:xfrm>
              <a:off x="2570715" y="646723"/>
              <a:ext cx="268801" cy="268801"/>
            </a:xfrm>
            <a:prstGeom prst="ellipse">
              <a:avLst/>
            </a:prstGeom>
          </p:spPr>
          <p:style>
            <a:lnRef idx="2">
              <a:schemeClr val="lt1">
                <a:hueOff val="0"/>
                <a:satOff val="0"/>
                <a:lumOff val="0"/>
                <a:alphaOff val="0"/>
              </a:schemeClr>
            </a:lnRef>
            <a:fillRef idx="1">
              <a:schemeClr val="accent5">
                <a:hueOff val="-1126424"/>
                <a:satOff val="-2903"/>
                <a:lumOff val="-1961"/>
                <a:alphaOff val="0"/>
              </a:schemeClr>
            </a:fillRef>
            <a:effectRef idx="0">
              <a:schemeClr val="accent5">
                <a:hueOff val="-1126424"/>
                <a:satOff val="-2903"/>
                <a:lumOff val="-1961"/>
                <a:alphaOff val="0"/>
              </a:schemeClr>
            </a:effectRef>
            <a:fontRef idx="minor">
              <a:schemeClr val="lt1"/>
            </a:fontRef>
          </p:style>
        </p:sp>
        <p:sp>
          <p:nvSpPr>
            <p:cNvPr id="12" name="Ellips 11">
              <a:extLst>
                <a:ext uri="{FF2B5EF4-FFF2-40B4-BE49-F238E27FC236}">
                  <a16:creationId xmlns:a16="http://schemas.microsoft.com/office/drawing/2014/main" id="{6A58F3CF-22BA-427A-A650-3D95DB892AA3}"/>
                </a:ext>
              </a:extLst>
            </p:cNvPr>
            <p:cNvSpPr/>
            <p:nvPr/>
          </p:nvSpPr>
          <p:spPr>
            <a:xfrm>
              <a:off x="3059934" y="496195"/>
              <a:ext cx="268801" cy="268801"/>
            </a:xfrm>
            <a:prstGeom prst="ellipse">
              <a:avLst/>
            </a:prstGeom>
          </p:spPr>
          <p:style>
            <a:lnRef idx="2">
              <a:schemeClr val="lt1">
                <a:hueOff val="0"/>
                <a:satOff val="0"/>
                <a:lumOff val="0"/>
                <a:alphaOff val="0"/>
              </a:schemeClr>
            </a:lnRef>
            <a:fillRef idx="1">
              <a:schemeClr val="accent5">
                <a:hueOff val="-1501898"/>
                <a:satOff val="-3871"/>
                <a:lumOff val="-2614"/>
                <a:alphaOff val="0"/>
              </a:schemeClr>
            </a:fillRef>
            <a:effectRef idx="0">
              <a:schemeClr val="accent5">
                <a:hueOff val="-1501898"/>
                <a:satOff val="-3871"/>
                <a:lumOff val="-2614"/>
                <a:alphaOff val="0"/>
              </a:schemeClr>
            </a:effectRef>
            <a:fontRef idx="minor">
              <a:schemeClr val="lt1"/>
            </a:fontRef>
          </p:style>
        </p:sp>
        <p:sp>
          <p:nvSpPr>
            <p:cNvPr id="13" name="Ellips 12">
              <a:extLst>
                <a:ext uri="{FF2B5EF4-FFF2-40B4-BE49-F238E27FC236}">
                  <a16:creationId xmlns:a16="http://schemas.microsoft.com/office/drawing/2014/main" id="{A0028C75-26A8-49AF-996A-57B0FF1277BC}"/>
                </a:ext>
              </a:extLst>
            </p:cNvPr>
            <p:cNvSpPr/>
            <p:nvPr/>
          </p:nvSpPr>
          <p:spPr>
            <a:xfrm>
              <a:off x="3662049" y="759620"/>
              <a:ext cx="268801" cy="268801"/>
            </a:xfrm>
            <a:prstGeom prst="ellipse">
              <a:avLst/>
            </a:prstGeom>
          </p:spPr>
          <p:style>
            <a:lnRef idx="2">
              <a:schemeClr val="lt1">
                <a:hueOff val="0"/>
                <a:satOff val="0"/>
                <a:lumOff val="0"/>
                <a:alphaOff val="0"/>
              </a:schemeClr>
            </a:lnRef>
            <a:fillRef idx="1">
              <a:schemeClr val="accent5">
                <a:hueOff val="-1877373"/>
                <a:satOff val="-4839"/>
                <a:lumOff val="-3268"/>
                <a:alphaOff val="0"/>
              </a:schemeClr>
            </a:fillRef>
            <a:effectRef idx="0">
              <a:schemeClr val="accent5">
                <a:hueOff val="-1877373"/>
                <a:satOff val="-4839"/>
                <a:lumOff val="-3268"/>
                <a:alphaOff val="0"/>
              </a:schemeClr>
            </a:effectRef>
            <a:fontRef idx="minor">
              <a:schemeClr val="lt1"/>
            </a:fontRef>
          </p:style>
        </p:sp>
        <p:sp>
          <p:nvSpPr>
            <p:cNvPr id="14" name="Ellips 13">
              <a:extLst>
                <a:ext uri="{FF2B5EF4-FFF2-40B4-BE49-F238E27FC236}">
                  <a16:creationId xmlns:a16="http://schemas.microsoft.com/office/drawing/2014/main" id="{1F62D8DF-F249-4D24-97CD-5C1CB7CC74A6}"/>
                </a:ext>
              </a:extLst>
            </p:cNvPr>
            <p:cNvSpPr/>
            <p:nvPr/>
          </p:nvSpPr>
          <p:spPr>
            <a:xfrm>
              <a:off x="4038372" y="947781"/>
              <a:ext cx="422402" cy="422402"/>
            </a:xfrm>
            <a:prstGeom prst="ellipse">
              <a:avLst/>
            </a:pr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sp>
          <p:nvSpPr>
            <p:cNvPr id="15" name="Ellips 14">
              <a:extLst>
                <a:ext uri="{FF2B5EF4-FFF2-40B4-BE49-F238E27FC236}">
                  <a16:creationId xmlns:a16="http://schemas.microsoft.com/office/drawing/2014/main" id="{F63E5E18-2E7F-4378-9D82-387B53579D2E}"/>
                </a:ext>
              </a:extLst>
            </p:cNvPr>
            <p:cNvSpPr/>
            <p:nvPr/>
          </p:nvSpPr>
          <p:spPr>
            <a:xfrm>
              <a:off x="4565223" y="1361736"/>
              <a:ext cx="268801" cy="268801"/>
            </a:xfrm>
            <a:prstGeom prst="ellipse">
              <a:avLst/>
            </a:prstGeom>
          </p:spPr>
          <p:style>
            <a:lnRef idx="2">
              <a:schemeClr val="lt1">
                <a:hueOff val="0"/>
                <a:satOff val="0"/>
                <a:lumOff val="0"/>
                <a:alphaOff val="0"/>
              </a:schemeClr>
            </a:lnRef>
            <a:fillRef idx="1">
              <a:schemeClr val="accent5">
                <a:hueOff val="-2628322"/>
                <a:satOff val="-6774"/>
                <a:lumOff val="-4575"/>
                <a:alphaOff val="0"/>
              </a:schemeClr>
            </a:fillRef>
            <a:effectRef idx="0">
              <a:schemeClr val="accent5">
                <a:hueOff val="-2628322"/>
                <a:satOff val="-6774"/>
                <a:lumOff val="-4575"/>
                <a:alphaOff val="0"/>
              </a:schemeClr>
            </a:effectRef>
            <a:fontRef idx="minor">
              <a:schemeClr val="lt1"/>
            </a:fontRef>
          </p:style>
        </p:sp>
        <p:sp>
          <p:nvSpPr>
            <p:cNvPr id="16" name="Ellips 15">
              <a:extLst>
                <a:ext uri="{FF2B5EF4-FFF2-40B4-BE49-F238E27FC236}">
                  <a16:creationId xmlns:a16="http://schemas.microsoft.com/office/drawing/2014/main" id="{715CC753-FC35-4B3D-8833-5398ECA480DA}"/>
                </a:ext>
              </a:extLst>
            </p:cNvPr>
            <p:cNvSpPr/>
            <p:nvPr/>
          </p:nvSpPr>
          <p:spPr>
            <a:xfrm>
              <a:off x="4791016" y="1775690"/>
              <a:ext cx="268801" cy="268801"/>
            </a:xfrm>
            <a:prstGeom prst="ellipse">
              <a:avLst/>
            </a:prstGeom>
          </p:spPr>
          <p:style>
            <a:lnRef idx="2">
              <a:schemeClr val="lt1">
                <a:hueOff val="0"/>
                <a:satOff val="0"/>
                <a:lumOff val="0"/>
                <a:alphaOff val="0"/>
              </a:schemeClr>
            </a:lnRef>
            <a:fillRef idx="1">
              <a:schemeClr val="accent5">
                <a:hueOff val="-3003797"/>
                <a:satOff val="-7742"/>
                <a:lumOff val="-5229"/>
                <a:alphaOff val="0"/>
              </a:schemeClr>
            </a:fillRef>
            <a:effectRef idx="0">
              <a:schemeClr val="accent5">
                <a:hueOff val="-3003797"/>
                <a:satOff val="-7742"/>
                <a:lumOff val="-5229"/>
                <a:alphaOff val="0"/>
              </a:schemeClr>
            </a:effectRef>
            <a:fontRef idx="minor">
              <a:schemeClr val="lt1"/>
            </a:fontRef>
          </p:style>
        </p:sp>
        <p:sp>
          <p:nvSpPr>
            <p:cNvPr id="17" name="Ellips 16">
              <a:extLst>
                <a:ext uri="{FF2B5EF4-FFF2-40B4-BE49-F238E27FC236}">
                  <a16:creationId xmlns:a16="http://schemas.microsoft.com/office/drawing/2014/main" id="{475E80CA-AB18-4AA1-A687-D3323DE0793B}"/>
                </a:ext>
              </a:extLst>
            </p:cNvPr>
            <p:cNvSpPr/>
            <p:nvPr/>
          </p:nvSpPr>
          <p:spPr>
            <a:xfrm>
              <a:off x="2834140" y="985413"/>
              <a:ext cx="691204" cy="691204"/>
            </a:xfrm>
            <a:prstGeom prst="ellipse">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8" name="Ellips 17">
              <a:extLst>
                <a:ext uri="{FF2B5EF4-FFF2-40B4-BE49-F238E27FC236}">
                  <a16:creationId xmlns:a16="http://schemas.microsoft.com/office/drawing/2014/main" id="{773BEDB8-BA70-4513-B1C8-10A2E40D71C0}"/>
                </a:ext>
              </a:extLst>
            </p:cNvPr>
            <p:cNvSpPr/>
            <p:nvPr/>
          </p:nvSpPr>
          <p:spPr>
            <a:xfrm>
              <a:off x="1366483" y="2415438"/>
              <a:ext cx="268801" cy="268801"/>
            </a:xfrm>
            <a:prstGeom prst="ellipse">
              <a:avLst/>
            </a:prstGeom>
          </p:spPr>
          <p:style>
            <a:lnRef idx="2">
              <a:schemeClr val="lt1">
                <a:hueOff val="0"/>
                <a:satOff val="0"/>
                <a:lumOff val="0"/>
                <a:alphaOff val="0"/>
              </a:schemeClr>
            </a:lnRef>
            <a:fillRef idx="1">
              <a:schemeClr val="accent5">
                <a:hueOff val="-3754746"/>
                <a:satOff val="-9677"/>
                <a:lumOff val="-6536"/>
                <a:alphaOff val="0"/>
              </a:schemeClr>
            </a:fillRef>
            <a:effectRef idx="0">
              <a:schemeClr val="accent5">
                <a:hueOff val="-3754746"/>
                <a:satOff val="-9677"/>
                <a:lumOff val="-6536"/>
                <a:alphaOff val="0"/>
              </a:schemeClr>
            </a:effectRef>
            <a:fontRef idx="minor">
              <a:schemeClr val="lt1"/>
            </a:fontRef>
          </p:style>
        </p:sp>
        <p:sp>
          <p:nvSpPr>
            <p:cNvPr id="19" name="Ellips 18">
              <a:extLst>
                <a:ext uri="{FF2B5EF4-FFF2-40B4-BE49-F238E27FC236}">
                  <a16:creationId xmlns:a16="http://schemas.microsoft.com/office/drawing/2014/main" id="{07965438-86C0-4F17-9697-B7D75333A228}"/>
                </a:ext>
              </a:extLst>
            </p:cNvPr>
            <p:cNvSpPr/>
            <p:nvPr/>
          </p:nvSpPr>
          <p:spPr>
            <a:xfrm>
              <a:off x="1592277" y="2754128"/>
              <a:ext cx="422402" cy="422402"/>
            </a:xfrm>
            <a:prstGeom prst="ellipse">
              <a:avLst/>
            </a:prstGeom>
          </p:spPr>
          <p:style>
            <a:lnRef idx="2">
              <a:schemeClr val="lt1">
                <a:hueOff val="0"/>
                <a:satOff val="0"/>
                <a:lumOff val="0"/>
                <a:alphaOff val="0"/>
              </a:schemeClr>
            </a:lnRef>
            <a:fillRef idx="1">
              <a:schemeClr val="accent5">
                <a:hueOff val="-4130220"/>
                <a:satOff val="-10645"/>
                <a:lumOff val="-7190"/>
                <a:alphaOff val="0"/>
              </a:schemeClr>
            </a:fillRef>
            <a:effectRef idx="0">
              <a:schemeClr val="accent5">
                <a:hueOff val="-4130220"/>
                <a:satOff val="-10645"/>
                <a:lumOff val="-7190"/>
                <a:alphaOff val="0"/>
              </a:schemeClr>
            </a:effectRef>
            <a:fontRef idx="minor">
              <a:schemeClr val="lt1"/>
            </a:fontRef>
          </p:style>
        </p:sp>
        <p:sp>
          <p:nvSpPr>
            <p:cNvPr id="20" name="Ellips 19">
              <a:extLst>
                <a:ext uri="{FF2B5EF4-FFF2-40B4-BE49-F238E27FC236}">
                  <a16:creationId xmlns:a16="http://schemas.microsoft.com/office/drawing/2014/main" id="{AD20FF89-636B-4CEA-AEFB-E22AAE743B3F}"/>
                </a:ext>
              </a:extLst>
            </p:cNvPr>
            <p:cNvSpPr/>
            <p:nvPr/>
          </p:nvSpPr>
          <p:spPr>
            <a:xfrm>
              <a:off x="2156760" y="3055186"/>
              <a:ext cx="614403" cy="614403"/>
            </a:xfrm>
            <a:prstGeom prst="ellipse">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sp>
        <p:sp>
          <p:nvSpPr>
            <p:cNvPr id="21" name="Ellips 20">
              <a:extLst>
                <a:ext uri="{FF2B5EF4-FFF2-40B4-BE49-F238E27FC236}">
                  <a16:creationId xmlns:a16="http://schemas.microsoft.com/office/drawing/2014/main" id="{0CA6F8AE-9109-40E4-8526-2D08C7C57FDB}"/>
                </a:ext>
              </a:extLst>
            </p:cNvPr>
            <p:cNvSpPr/>
            <p:nvPr/>
          </p:nvSpPr>
          <p:spPr>
            <a:xfrm>
              <a:off x="2947037" y="3544405"/>
              <a:ext cx="268801" cy="268801"/>
            </a:xfrm>
            <a:prstGeom prst="ellipse">
              <a:avLst/>
            </a:prstGeom>
          </p:spPr>
          <p:style>
            <a:lnRef idx="2">
              <a:schemeClr val="lt1">
                <a:hueOff val="0"/>
                <a:satOff val="0"/>
                <a:lumOff val="0"/>
                <a:alphaOff val="0"/>
              </a:schemeClr>
            </a:lnRef>
            <a:fillRef idx="1">
              <a:schemeClr val="accent5">
                <a:hueOff val="-4881170"/>
                <a:satOff val="-12580"/>
                <a:lumOff val="-8497"/>
                <a:alphaOff val="0"/>
              </a:schemeClr>
            </a:fillRef>
            <a:effectRef idx="0">
              <a:schemeClr val="accent5">
                <a:hueOff val="-4881170"/>
                <a:satOff val="-12580"/>
                <a:lumOff val="-8497"/>
                <a:alphaOff val="0"/>
              </a:schemeClr>
            </a:effectRef>
            <a:fontRef idx="minor">
              <a:schemeClr val="lt1"/>
            </a:fontRef>
          </p:style>
        </p:sp>
        <p:sp>
          <p:nvSpPr>
            <p:cNvPr id="22" name="Ellips 21">
              <a:extLst>
                <a:ext uri="{FF2B5EF4-FFF2-40B4-BE49-F238E27FC236}">
                  <a16:creationId xmlns:a16="http://schemas.microsoft.com/office/drawing/2014/main" id="{6E25F5FD-D9EC-4805-8FB6-EB9BB473A996}"/>
                </a:ext>
              </a:extLst>
            </p:cNvPr>
            <p:cNvSpPr/>
            <p:nvPr/>
          </p:nvSpPr>
          <p:spPr>
            <a:xfrm>
              <a:off x="3097566" y="3055186"/>
              <a:ext cx="422402" cy="422402"/>
            </a:xfrm>
            <a:prstGeom prst="ellipse">
              <a:avLst/>
            </a:prstGeom>
          </p:spPr>
          <p:style>
            <a:lnRef idx="2">
              <a:schemeClr val="lt1">
                <a:hueOff val="0"/>
                <a:satOff val="0"/>
                <a:lumOff val="0"/>
                <a:alphaOff val="0"/>
              </a:schemeClr>
            </a:lnRef>
            <a:fillRef idx="1">
              <a:schemeClr val="accent5">
                <a:hueOff val="-5256644"/>
                <a:satOff val="-13548"/>
                <a:lumOff val="-9151"/>
                <a:alphaOff val="0"/>
              </a:schemeClr>
            </a:fillRef>
            <a:effectRef idx="0">
              <a:schemeClr val="accent5">
                <a:hueOff val="-5256644"/>
                <a:satOff val="-13548"/>
                <a:lumOff val="-9151"/>
                <a:alphaOff val="0"/>
              </a:schemeClr>
            </a:effectRef>
            <a:fontRef idx="minor">
              <a:schemeClr val="lt1"/>
            </a:fontRef>
          </p:style>
        </p:sp>
        <p:sp>
          <p:nvSpPr>
            <p:cNvPr id="23" name="Ellips 22">
              <a:extLst>
                <a:ext uri="{FF2B5EF4-FFF2-40B4-BE49-F238E27FC236}">
                  <a16:creationId xmlns:a16="http://schemas.microsoft.com/office/drawing/2014/main" id="{00E86187-CBDC-4FC8-8F93-0AD4EFFD6FF0}"/>
                </a:ext>
              </a:extLst>
            </p:cNvPr>
            <p:cNvSpPr/>
            <p:nvPr/>
          </p:nvSpPr>
          <p:spPr>
            <a:xfrm>
              <a:off x="3473888" y="3582037"/>
              <a:ext cx="268801" cy="268801"/>
            </a:xfrm>
            <a:prstGeom prst="ellipse">
              <a:avLst/>
            </a:prstGeom>
          </p:spPr>
          <p:style>
            <a:lnRef idx="2">
              <a:schemeClr val="lt1">
                <a:hueOff val="0"/>
                <a:satOff val="0"/>
                <a:lumOff val="0"/>
                <a:alphaOff val="0"/>
              </a:schemeClr>
            </a:lnRef>
            <a:fillRef idx="1">
              <a:schemeClr val="accent5">
                <a:hueOff val="-5632119"/>
                <a:satOff val="-14516"/>
                <a:lumOff val="-9804"/>
                <a:alphaOff val="0"/>
              </a:schemeClr>
            </a:fillRef>
            <a:effectRef idx="0">
              <a:schemeClr val="accent5">
                <a:hueOff val="-5632119"/>
                <a:satOff val="-14516"/>
                <a:lumOff val="-9804"/>
                <a:alphaOff val="0"/>
              </a:schemeClr>
            </a:effectRef>
            <a:fontRef idx="minor">
              <a:schemeClr val="lt1"/>
            </a:fontRef>
          </p:style>
        </p:sp>
        <p:sp>
          <p:nvSpPr>
            <p:cNvPr id="24" name="Ellips 23">
              <a:extLst>
                <a:ext uri="{FF2B5EF4-FFF2-40B4-BE49-F238E27FC236}">
                  <a16:creationId xmlns:a16="http://schemas.microsoft.com/office/drawing/2014/main" id="{A03362DB-A706-44ED-84E2-07E736DE56B9}"/>
                </a:ext>
              </a:extLst>
            </p:cNvPr>
            <p:cNvSpPr/>
            <p:nvPr/>
          </p:nvSpPr>
          <p:spPr>
            <a:xfrm>
              <a:off x="3812578" y="2979922"/>
              <a:ext cx="614403" cy="614403"/>
            </a:xfrm>
            <a:prstGeom prst="ellipse">
              <a:avLst/>
            </a:prstGeom>
          </p:spPr>
          <p:style>
            <a:lnRef idx="2">
              <a:schemeClr val="lt1">
                <a:hueOff val="0"/>
                <a:satOff val="0"/>
                <a:lumOff val="0"/>
                <a:alphaOff val="0"/>
              </a:schemeClr>
            </a:lnRef>
            <a:fillRef idx="1">
              <a:schemeClr val="accent5">
                <a:hueOff val="-6007594"/>
                <a:satOff val="-15484"/>
                <a:lumOff val="-10458"/>
                <a:alphaOff val="0"/>
              </a:schemeClr>
            </a:fillRef>
            <a:effectRef idx="0">
              <a:schemeClr val="accent5">
                <a:hueOff val="-6007594"/>
                <a:satOff val="-15484"/>
                <a:lumOff val="-10458"/>
                <a:alphaOff val="0"/>
              </a:schemeClr>
            </a:effectRef>
            <a:fontRef idx="minor">
              <a:schemeClr val="lt1"/>
            </a:fontRef>
          </p:style>
        </p:sp>
        <p:sp>
          <p:nvSpPr>
            <p:cNvPr id="25" name="Ellips 24">
              <a:extLst>
                <a:ext uri="{FF2B5EF4-FFF2-40B4-BE49-F238E27FC236}">
                  <a16:creationId xmlns:a16="http://schemas.microsoft.com/office/drawing/2014/main" id="{EDB4B3DE-B3BB-473A-9FAD-8E11580960CE}"/>
                </a:ext>
              </a:extLst>
            </p:cNvPr>
            <p:cNvSpPr/>
            <p:nvPr/>
          </p:nvSpPr>
          <p:spPr>
            <a:xfrm>
              <a:off x="4640487" y="2829393"/>
              <a:ext cx="422402" cy="422402"/>
            </a:xfrm>
            <a:prstGeom prst="ellipse">
              <a:avLst/>
            </a:prstGeom>
          </p:spPr>
          <p:style>
            <a:lnRef idx="2">
              <a:schemeClr val="lt1">
                <a:hueOff val="0"/>
                <a:satOff val="0"/>
                <a:lumOff val="0"/>
                <a:alphaOff val="0"/>
              </a:schemeClr>
            </a:lnRef>
            <a:fillRef idx="1">
              <a:schemeClr val="accent5">
                <a:hueOff val="-6383068"/>
                <a:satOff val="-16451"/>
                <a:lumOff val="-11111"/>
                <a:alphaOff val="0"/>
              </a:schemeClr>
            </a:fillRef>
            <a:effectRef idx="0">
              <a:schemeClr val="accent5">
                <a:hueOff val="-6383068"/>
                <a:satOff val="-16451"/>
                <a:lumOff val="-11111"/>
                <a:alphaOff val="0"/>
              </a:schemeClr>
            </a:effectRef>
            <a:fontRef idx="minor">
              <a:schemeClr val="lt1"/>
            </a:fontRef>
          </p:style>
        </p:sp>
        <p:sp>
          <p:nvSpPr>
            <p:cNvPr id="26" name="Pil: sparr 25">
              <a:extLst>
                <a:ext uri="{FF2B5EF4-FFF2-40B4-BE49-F238E27FC236}">
                  <a16:creationId xmlns:a16="http://schemas.microsoft.com/office/drawing/2014/main" id="{23240B3E-166F-41BE-8495-46DC658FEDFF}"/>
                </a:ext>
              </a:extLst>
            </p:cNvPr>
            <p:cNvSpPr/>
            <p:nvPr/>
          </p:nvSpPr>
          <p:spPr>
            <a:xfrm>
              <a:off x="5062890" y="1060052"/>
              <a:ext cx="1240536" cy="2368318"/>
            </a:xfrm>
            <a:prstGeom prst="chevron">
              <a:avLst>
                <a:gd name="adj" fmla="val 62310"/>
              </a:avLst>
            </a:prstGeom>
            <a:solidFill>
              <a:schemeClr val="accent1"/>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7" name="Pil: sparr 26">
              <a:extLst>
                <a:ext uri="{FF2B5EF4-FFF2-40B4-BE49-F238E27FC236}">
                  <a16:creationId xmlns:a16="http://schemas.microsoft.com/office/drawing/2014/main" id="{B9CFF35E-B204-4DCF-BF7D-7FD2AF4704B7}"/>
                </a:ext>
              </a:extLst>
            </p:cNvPr>
            <p:cNvSpPr/>
            <p:nvPr/>
          </p:nvSpPr>
          <p:spPr>
            <a:xfrm>
              <a:off x="6077874" y="1060052"/>
              <a:ext cx="1240536" cy="2368318"/>
            </a:xfrm>
            <a:prstGeom prst="chevron">
              <a:avLst>
                <a:gd name="adj" fmla="val 62310"/>
              </a:avLst>
            </a:pr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28" name="Frihandsfigur: Form 27">
              <a:extLst>
                <a:ext uri="{FF2B5EF4-FFF2-40B4-BE49-F238E27FC236}">
                  <a16:creationId xmlns:a16="http://schemas.microsoft.com/office/drawing/2014/main" id="{F35F8454-1CA8-4744-AD92-42D001B1E893}"/>
                </a:ext>
              </a:extLst>
            </p:cNvPr>
            <p:cNvSpPr/>
            <p:nvPr/>
          </p:nvSpPr>
          <p:spPr>
            <a:xfrm>
              <a:off x="7572156" y="892038"/>
              <a:ext cx="2875788" cy="2875788"/>
            </a:xfrm>
            <a:custGeom>
              <a:avLst/>
              <a:gdLst>
                <a:gd name="connsiteX0" fmla="*/ 0 w 2875788"/>
                <a:gd name="connsiteY0" fmla="*/ 1437894 h 2875788"/>
                <a:gd name="connsiteX1" fmla="*/ 1437894 w 2875788"/>
                <a:gd name="connsiteY1" fmla="*/ 0 h 2875788"/>
                <a:gd name="connsiteX2" fmla="*/ 2875788 w 2875788"/>
                <a:gd name="connsiteY2" fmla="*/ 1437894 h 2875788"/>
                <a:gd name="connsiteX3" fmla="*/ 1437894 w 2875788"/>
                <a:gd name="connsiteY3" fmla="*/ 2875788 h 2875788"/>
                <a:gd name="connsiteX4" fmla="*/ 0 w 2875788"/>
                <a:gd name="connsiteY4" fmla="*/ 1437894 h 287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788" h="2875788">
                  <a:moveTo>
                    <a:pt x="0" y="1437894"/>
                  </a:moveTo>
                  <a:cubicBezTo>
                    <a:pt x="0" y="643767"/>
                    <a:pt x="643767" y="0"/>
                    <a:pt x="1437894" y="0"/>
                  </a:cubicBezTo>
                  <a:cubicBezTo>
                    <a:pt x="2232021" y="0"/>
                    <a:pt x="2875788" y="643767"/>
                    <a:pt x="2875788" y="1437894"/>
                  </a:cubicBezTo>
                  <a:cubicBezTo>
                    <a:pt x="2875788" y="2232021"/>
                    <a:pt x="2232021" y="2875788"/>
                    <a:pt x="1437894" y="2875788"/>
                  </a:cubicBezTo>
                  <a:cubicBezTo>
                    <a:pt x="643767" y="2875788"/>
                    <a:pt x="0" y="2232021"/>
                    <a:pt x="0" y="1437894"/>
                  </a:cubicBez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421149" tIns="421149" rIns="421149" bIns="421149"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Calibri" panose="020F0502020204030204"/>
                  <a:ea typeface="+mn-ea"/>
                  <a:cs typeface="+mn-cs"/>
                </a:rPr>
                <a:t>Kunskaps-styrning</a:t>
              </a:r>
            </a:p>
          </p:txBody>
        </p:sp>
      </p:grpSp>
      <p:pic>
        <p:nvPicPr>
          <p:cNvPr id="4" name="Bildobjekt 3">
            <a:extLst>
              <a:ext uri="{FF2B5EF4-FFF2-40B4-BE49-F238E27FC236}">
                <a16:creationId xmlns:a16="http://schemas.microsoft.com/office/drawing/2014/main" id="{F103F64E-A25A-4F39-9B70-08DA09D1B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738" y="105777"/>
            <a:ext cx="1062790" cy="1446008"/>
          </a:xfrm>
          <a:prstGeom prst="rect">
            <a:avLst/>
          </a:prstGeom>
        </p:spPr>
      </p:pic>
      <p:sp>
        <p:nvSpPr>
          <p:cNvPr id="30" name="Frihandsfigur: Form 29">
            <a:extLst>
              <a:ext uri="{FF2B5EF4-FFF2-40B4-BE49-F238E27FC236}">
                <a16:creationId xmlns:a16="http://schemas.microsoft.com/office/drawing/2014/main" id="{CD2FDD98-2E2C-49EF-A2EF-93AB829B4249}"/>
              </a:ext>
            </a:extLst>
          </p:cNvPr>
          <p:cNvSpPr/>
          <p:nvPr/>
        </p:nvSpPr>
        <p:spPr>
          <a:xfrm>
            <a:off x="1558484" y="4048639"/>
            <a:ext cx="3379220" cy="2758362"/>
          </a:xfrm>
          <a:custGeom>
            <a:avLst/>
            <a:gdLst>
              <a:gd name="connsiteX0" fmla="*/ 0 w 3379220"/>
              <a:gd name="connsiteY0" fmla="*/ 0 h 2086356"/>
              <a:gd name="connsiteX1" fmla="*/ 3379220 w 3379220"/>
              <a:gd name="connsiteY1" fmla="*/ 0 h 2086356"/>
              <a:gd name="connsiteX2" fmla="*/ 3379220 w 3379220"/>
              <a:gd name="connsiteY2" fmla="*/ 2086356 h 2086356"/>
              <a:gd name="connsiteX3" fmla="*/ 0 w 3379220"/>
              <a:gd name="connsiteY3" fmla="*/ 2086356 h 2086356"/>
              <a:gd name="connsiteX4" fmla="*/ 0 w 3379220"/>
              <a:gd name="connsiteY4" fmla="*/ 0 h 208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220" h="2086356">
                <a:moveTo>
                  <a:pt x="0" y="0"/>
                </a:moveTo>
                <a:lnTo>
                  <a:pt x="3379220" y="0"/>
                </a:lnTo>
                <a:lnTo>
                  <a:pt x="3379220" y="2086356"/>
                </a:lnTo>
                <a:lnTo>
                  <a:pt x="0" y="2086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endParaRPr kumimoji="0" lang="sv-SE" sz="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E8BE2447-E9FD-46BD-A506-3CBA7E5086C1}"/>
              </a:ext>
            </a:extLst>
          </p:cNvPr>
          <p:cNvSpPr/>
          <p:nvPr/>
        </p:nvSpPr>
        <p:spPr>
          <a:xfrm>
            <a:off x="7364647" y="5475764"/>
            <a:ext cx="3221588" cy="313932"/>
          </a:xfrm>
          <a:prstGeom prst="rect">
            <a:avLst/>
          </a:prstGeom>
        </p:spPr>
        <p:txBody>
          <a:bodyPr wrap="none">
            <a:spAutoFit/>
          </a:bodyPr>
          <a:lstStyle/>
          <a:p>
            <a:pPr marL="0" marR="0" lvl="0" indent="0" algn="ctr" defTabSz="400050" rtl="0" eaLnBrk="1" fontAlgn="auto" latinLnBrk="0" hangingPunct="1">
              <a:lnSpc>
                <a:spcPct val="90000"/>
              </a:lnSpc>
              <a:spcBef>
                <a:spcPct val="0"/>
              </a:spcBef>
              <a:spcAft>
                <a:spcPts val="0"/>
              </a:spcAft>
              <a:buClrTx/>
              <a:buSzTx/>
              <a:buFontTx/>
              <a:buNone/>
              <a:tabLst/>
              <a:defRPr/>
            </a:pPr>
            <a:r>
              <a:rPr kumimoji="0" lang="sv-SE" sz="1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Förbättringskraft i verksamheterna!</a:t>
            </a:r>
          </a:p>
        </p:txBody>
      </p:sp>
    </p:spTree>
    <p:extLst>
      <p:ext uri="{BB962C8B-B14F-4D97-AF65-F5344CB8AC3E}">
        <p14:creationId xmlns:p14="http://schemas.microsoft.com/office/powerpoint/2010/main" val="35901662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9389" y="425765"/>
            <a:ext cx="9055769" cy="914400"/>
          </a:xfrm>
        </p:spPr>
        <p:txBody>
          <a:bodyPr>
            <a:noAutofit/>
          </a:bodyPr>
          <a:lstStyle/>
          <a:p>
            <a:r>
              <a:rPr lang="sv-SE" sz="4000" b="1" dirty="0"/>
              <a:t>Sjukvårdsregionalt värdskap för NPO</a:t>
            </a:r>
            <a:endParaRPr lang="sv-SE" altLang="sv-SE" sz="6000" b="1"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4" name="Platshållare för innehåll 3">
            <a:extLst>
              <a:ext uri="{FF2B5EF4-FFF2-40B4-BE49-F238E27FC236}">
                <a16:creationId xmlns:a16="http://schemas.microsoft.com/office/drawing/2014/main" id="{943E7043-8567-4218-B516-3AFB8E9A44BC}"/>
              </a:ext>
            </a:extLst>
          </p:cNvPr>
          <p:cNvSpPr>
            <a:spLocks noGrp="1"/>
          </p:cNvSpPr>
          <p:nvPr>
            <p:ph idx="1"/>
          </p:nvPr>
        </p:nvSpPr>
        <p:spPr>
          <a:xfrm>
            <a:off x="529388" y="1549400"/>
            <a:ext cx="8587451" cy="4627563"/>
          </a:xfrm>
        </p:spPr>
        <p:txBody>
          <a:bodyPr>
            <a:normAutofit/>
          </a:bodyPr>
          <a:lstStyle/>
          <a:p>
            <a:r>
              <a:rPr lang="sv-SE" dirty="0"/>
              <a:t>Värdskapet för de nationella programområdena är fördelade på de sex sjukvårdsregionerna</a:t>
            </a:r>
          </a:p>
          <a:p>
            <a:r>
              <a:rPr lang="sv-SE" dirty="0"/>
              <a:t>Norra sjukvårdsregionen har nationellt värdskap för </a:t>
            </a:r>
          </a:p>
          <a:p>
            <a:pPr marL="457200" lvl="1" indent="0">
              <a:buNone/>
            </a:pPr>
            <a:r>
              <a:rPr lang="sv-SE" dirty="0"/>
              <a:t>Endokrinologi</a:t>
            </a:r>
          </a:p>
          <a:p>
            <a:pPr marL="457200" lvl="1" indent="0">
              <a:buNone/>
            </a:pPr>
            <a:r>
              <a:rPr lang="sv-SE" dirty="0"/>
              <a:t>Levnadsvanor</a:t>
            </a:r>
          </a:p>
          <a:p>
            <a:pPr marL="457200" lvl="1" indent="0">
              <a:buNone/>
            </a:pPr>
            <a:r>
              <a:rPr lang="sv-SE" dirty="0"/>
              <a:t>Cancersjukvård (vilande värdskap, finns nu hos RCC)</a:t>
            </a:r>
          </a:p>
          <a:p>
            <a:r>
              <a:rPr lang="sv-SE" dirty="0"/>
              <a:t>Värdskapet innebär att förse NPO med processledare, uppföljning &amp; analys, kompetens och utvecklingskraft.</a:t>
            </a:r>
          </a:p>
          <a:p>
            <a:r>
              <a:rPr lang="sv-SE" dirty="0"/>
              <a:t>Värdskapet är också kopplat till ordförandeposten i NPO</a:t>
            </a:r>
          </a:p>
          <a:p>
            <a:pPr marL="0" indent="0">
              <a:buNone/>
            </a:pPr>
            <a:endParaRPr lang="sv-SE" dirty="0"/>
          </a:p>
          <a:p>
            <a:pPr lvl="1"/>
            <a:endParaRPr lang="sv-SE" dirty="0"/>
          </a:p>
          <a:p>
            <a:pPr lvl="1"/>
            <a:endParaRPr lang="sv-SE" dirty="0"/>
          </a:p>
          <a:p>
            <a:pPr lvl="1"/>
            <a:endParaRPr lang="sv-SE" dirty="0"/>
          </a:p>
          <a:p>
            <a:endParaRPr lang="sv-SE" dirty="0"/>
          </a:p>
        </p:txBody>
      </p:sp>
    </p:spTree>
    <p:extLst>
      <p:ext uri="{BB962C8B-B14F-4D97-AF65-F5344CB8AC3E}">
        <p14:creationId xmlns:p14="http://schemas.microsoft.com/office/powerpoint/2010/main" val="35301588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13874" y="627564"/>
            <a:ext cx="8871284" cy="1325563"/>
          </a:xfrm>
        </p:spPr>
        <p:txBody>
          <a:bodyPr>
            <a:noAutofit/>
          </a:bodyPr>
          <a:lstStyle/>
          <a:p>
            <a:br>
              <a:rPr lang="sv-SE" altLang="sv-SE" sz="2000" dirty="0"/>
            </a:br>
            <a:r>
              <a:rPr lang="sv-SE" dirty="0"/>
              <a:t>Utgångspunkter </a:t>
            </a:r>
            <a:br>
              <a:rPr lang="sv-SE" dirty="0"/>
            </a:br>
            <a:r>
              <a:rPr lang="sv-SE" dirty="0"/>
              <a:t>för RPO i norra Sverige</a:t>
            </a:r>
            <a:endParaRPr lang="sv-SE" altLang="sv-SE" sz="3600" b="1" dirty="0"/>
          </a:p>
        </p:txBody>
      </p:sp>
      <p:sp>
        <p:nvSpPr>
          <p:cNvPr id="2051" name="Rectangle 3"/>
          <p:cNvSpPr>
            <a:spLocks noGrp="1" noChangeArrowheads="1"/>
          </p:cNvSpPr>
          <p:nvPr>
            <p:ph type="body" idx="1"/>
          </p:nvPr>
        </p:nvSpPr>
        <p:spPr>
          <a:xfrm>
            <a:off x="713874" y="2037347"/>
            <a:ext cx="7706226" cy="3691439"/>
          </a:xfrm>
        </p:spPr>
        <p:txBody>
          <a:bodyPr anchor="ctr">
            <a:normAutofit/>
          </a:bodyPr>
          <a:lstStyle/>
          <a:p>
            <a:r>
              <a:rPr lang="sv-SE" i="1" dirty="0"/>
              <a:t>Den organisation vi inrättar för RPO ska bedömas som värdeskapande för sjukvårdsregionen</a:t>
            </a:r>
          </a:p>
          <a:p>
            <a:endParaRPr lang="sv-SE" i="1" dirty="0"/>
          </a:p>
          <a:p>
            <a:r>
              <a:rPr lang="sv-SE" i="1" dirty="0"/>
              <a:t>Specifika norrländska förutsättningar bedöms och beaktas i uppdragen för RPO</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38812513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77886DD-8DA1-4EC8-9975-E3C4E3815C8B}"/>
              </a:ext>
            </a:extLst>
          </p:cNvPr>
          <p:cNvSpPr/>
          <p:nvPr/>
        </p:nvSpPr>
        <p:spPr>
          <a:xfrm>
            <a:off x="3529059" y="3295971"/>
            <a:ext cx="2872454" cy="2992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29204418-52DB-4240-A671-49888F0881DD}"/>
              </a:ext>
            </a:extLst>
          </p:cNvPr>
          <p:cNvSpPr>
            <a:spLocks noGrp="1"/>
          </p:cNvSpPr>
          <p:nvPr>
            <p:ph type="title"/>
          </p:nvPr>
        </p:nvSpPr>
        <p:spPr>
          <a:xfrm>
            <a:off x="640301" y="547787"/>
            <a:ext cx="11374149" cy="1625221"/>
          </a:xfrm>
        </p:spPr>
        <p:txBody>
          <a:bodyPr>
            <a:normAutofit/>
          </a:bodyPr>
          <a:lstStyle/>
          <a:p>
            <a:r>
              <a:rPr lang="sv-SE" sz="3600" dirty="0"/>
              <a:t>Struktur för kunskapsstyrningsorganisation </a:t>
            </a:r>
            <a:br>
              <a:rPr lang="sv-SE" sz="3600" dirty="0"/>
            </a:br>
            <a:r>
              <a:rPr lang="sv-SE" sz="3600" dirty="0"/>
              <a:t>Norra sjukvårdsregionen </a:t>
            </a:r>
            <a:br>
              <a:rPr lang="sv-SE" sz="3600" dirty="0"/>
            </a:br>
            <a:r>
              <a:rPr lang="sv-SE" sz="3600" i="1" dirty="0"/>
              <a:t>- en idéskiss</a:t>
            </a:r>
          </a:p>
        </p:txBody>
      </p:sp>
      <p:sp>
        <p:nvSpPr>
          <p:cNvPr id="3" name="Platshållare för datum 2">
            <a:extLst>
              <a:ext uri="{FF2B5EF4-FFF2-40B4-BE49-F238E27FC236}">
                <a16:creationId xmlns:a16="http://schemas.microsoft.com/office/drawing/2014/main" id="{816B0CBC-D84A-4939-9A08-F318FD36CCE3}"/>
              </a:ext>
            </a:extLst>
          </p:cNvPr>
          <p:cNvSpPr>
            <a:spLocks noGrp="1"/>
          </p:cNvSpPr>
          <p:nvPr>
            <p:ph type="dt" sz="half" idx="10"/>
          </p:nvPr>
        </p:nvSpPr>
        <p:spPr>
          <a:xfrm>
            <a:off x="838200" y="6356350"/>
            <a:ext cx="19069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Senast ändrad </a:t>
            </a:r>
            <a:fld id="{9A3D5B4B-0ED8-4CC4-B333-BBAA7B9D160A}"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2019-05-10</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ktangel: rundade hörn 12">
            <a:extLst>
              <a:ext uri="{FF2B5EF4-FFF2-40B4-BE49-F238E27FC236}">
                <a16:creationId xmlns:a16="http://schemas.microsoft.com/office/drawing/2014/main" id="{47E5254A-DCDC-42C7-A6B2-46E4FBAD782B}"/>
              </a:ext>
            </a:extLst>
          </p:cNvPr>
          <p:cNvSpPr/>
          <p:nvPr/>
        </p:nvSpPr>
        <p:spPr>
          <a:xfrm>
            <a:off x="3717141" y="4761269"/>
            <a:ext cx="1477880" cy="591194"/>
          </a:xfrm>
          <a:prstGeom prst="roundRect">
            <a:avLst/>
          </a:prstGeom>
          <a:solidFill>
            <a:schemeClr val="accent6">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Chefssamråd</a:t>
            </a:r>
          </a:p>
        </p:txBody>
      </p:sp>
      <p:sp>
        <p:nvSpPr>
          <p:cNvPr id="14" name="Rektangel: rundade hörn 13">
            <a:extLst>
              <a:ext uri="{FF2B5EF4-FFF2-40B4-BE49-F238E27FC236}">
                <a16:creationId xmlns:a16="http://schemas.microsoft.com/office/drawing/2014/main" id="{8C11B842-A293-47DC-A4BC-DF6EBAF65325}"/>
              </a:ext>
            </a:extLst>
          </p:cNvPr>
          <p:cNvSpPr/>
          <p:nvPr/>
        </p:nvSpPr>
        <p:spPr>
          <a:xfrm>
            <a:off x="7819090" y="3213667"/>
            <a:ext cx="1804398" cy="976738"/>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rPr>
              <a:t>NRF Kansli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rPr>
              <a:t>Förbundsdirektör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rPr>
              <a:t>Processledare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rPr>
              <a:t>Koordinator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ktangel: rundade hörn 15">
            <a:extLst>
              <a:ext uri="{FF2B5EF4-FFF2-40B4-BE49-F238E27FC236}">
                <a16:creationId xmlns:a16="http://schemas.microsoft.com/office/drawing/2014/main" id="{F2762A07-D27B-4E54-AC92-C41A08065CAF}"/>
              </a:ext>
            </a:extLst>
          </p:cNvPr>
          <p:cNvSpPr/>
          <p:nvPr/>
        </p:nvSpPr>
        <p:spPr>
          <a:xfrm>
            <a:off x="6767559" y="1937607"/>
            <a:ext cx="922762" cy="522219"/>
          </a:xfrm>
          <a:prstGeom prst="roundRect">
            <a:avLst/>
          </a:prstGeom>
          <a:solidFill>
            <a:schemeClr val="accent6">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ktangel: rundade hörn 16">
            <a:extLst>
              <a:ext uri="{FF2B5EF4-FFF2-40B4-BE49-F238E27FC236}">
                <a16:creationId xmlns:a16="http://schemas.microsoft.com/office/drawing/2014/main" id="{29D7572C-5807-47E8-B7B1-C6900463B5C6}"/>
              </a:ext>
            </a:extLst>
          </p:cNvPr>
          <p:cNvSpPr/>
          <p:nvPr/>
        </p:nvSpPr>
        <p:spPr>
          <a:xfrm>
            <a:off x="6844546" y="2051834"/>
            <a:ext cx="974544" cy="484262"/>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ktangel: rundade hörn 17">
            <a:extLst>
              <a:ext uri="{FF2B5EF4-FFF2-40B4-BE49-F238E27FC236}">
                <a16:creationId xmlns:a16="http://schemas.microsoft.com/office/drawing/2014/main" id="{C3632BE2-C1C5-4472-9F44-120D3B6E12FC}"/>
              </a:ext>
            </a:extLst>
          </p:cNvPr>
          <p:cNvSpPr/>
          <p:nvPr/>
        </p:nvSpPr>
        <p:spPr>
          <a:xfrm>
            <a:off x="6957768" y="2166061"/>
            <a:ext cx="974545" cy="513498"/>
          </a:xfrm>
          <a:prstGeom prst="roundRect">
            <a:avLst/>
          </a:prstGeom>
          <a:solidFill>
            <a:schemeClr val="accent6"/>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NPO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panose="020F0502020204030204"/>
                <a:ea typeface="+mn-ea"/>
                <a:cs typeface="+mn-cs"/>
              </a:rPr>
              <a:t>24 stycken</a:t>
            </a:r>
          </a:p>
        </p:txBody>
      </p:sp>
      <p:sp>
        <p:nvSpPr>
          <p:cNvPr id="20" name="Rektangel: rundade hörn 19">
            <a:extLst>
              <a:ext uri="{FF2B5EF4-FFF2-40B4-BE49-F238E27FC236}">
                <a16:creationId xmlns:a16="http://schemas.microsoft.com/office/drawing/2014/main" id="{7FCCB616-026C-4729-9DB0-887F9B33ED49}"/>
              </a:ext>
            </a:extLst>
          </p:cNvPr>
          <p:cNvSpPr/>
          <p:nvPr/>
        </p:nvSpPr>
        <p:spPr>
          <a:xfrm>
            <a:off x="3703289" y="3452727"/>
            <a:ext cx="1514647" cy="914400"/>
          </a:xfrm>
          <a:prstGeom prst="roundRect">
            <a:avLst/>
          </a:prstGeom>
          <a:solidFill>
            <a:schemeClr val="accent6">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RPO</a:t>
            </a:r>
          </a:p>
        </p:txBody>
      </p:sp>
      <p:sp>
        <p:nvSpPr>
          <p:cNvPr id="25" name="textruta 24">
            <a:extLst>
              <a:ext uri="{FF2B5EF4-FFF2-40B4-BE49-F238E27FC236}">
                <a16:creationId xmlns:a16="http://schemas.microsoft.com/office/drawing/2014/main" id="{BD606477-17F1-4713-BBCE-3A74EFD830D9}"/>
              </a:ext>
            </a:extLst>
          </p:cNvPr>
          <p:cNvSpPr txBox="1"/>
          <p:nvPr/>
        </p:nvSpPr>
        <p:spPr>
          <a:xfrm>
            <a:off x="5153856" y="5891934"/>
            <a:ext cx="9907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Chefsled</a:t>
            </a:r>
          </a:p>
        </p:txBody>
      </p:sp>
      <p:sp>
        <p:nvSpPr>
          <p:cNvPr id="26" name="textruta 25">
            <a:extLst>
              <a:ext uri="{FF2B5EF4-FFF2-40B4-BE49-F238E27FC236}">
                <a16:creationId xmlns:a16="http://schemas.microsoft.com/office/drawing/2014/main" id="{CBA685FE-92E9-4335-86AD-4C73A9D9005F}"/>
              </a:ext>
            </a:extLst>
          </p:cNvPr>
          <p:cNvSpPr txBox="1"/>
          <p:nvPr/>
        </p:nvSpPr>
        <p:spPr>
          <a:xfrm>
            <a:off x="5360515" y="5195707"/>
            <a:ext cx="5774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HSD</a:t>
            </a:r>
          </a:p>
        </p:txBody>
      </p:sp>
      <p:sp>
        <p:nvSpPr>
          <p:cNvPr id="27" name="textruta 26">
            <a:extLst>
              <a:ext uri="{FF2B5EF4-FFF2-40B4-BE49-F238E27FC236}">
                <a16:creationId xmlns:a16="http://schemas.microsoft.com/office/drawing/2014/main" id="{5A1AE5CE-90B8-44CE-82C7-603FFD0DD249}"/>
              </a:ext>
            </a:extLst>
          </p:cNvPr>
          <p:cNvSpPr txBox="1"/>
          <p:nvPr/>
        </p:nvSpPr>
        <p:spPr>
          <a:xfrm>
            <a:off x="5423032" y="4425820"/>
            <a:ext cx="4523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RD</a:t>
            </a:r>
          </a:p>
        </p:txBody>
      </p:sp>
      <p:cxnSp>
        <p:nvCxnSpPr>
          <p:cNvPr id="37" name="Rak pilkoppling 36">
            <a:extLst>
              <a:ext uri="{FF2B5EF4-FFF2-40B4-BE49-F238E27FC236}">
                <a16:creationId xmlns:a16="http://schemas.microsoft.com/office/drawing/2014/main" id="{AF8F484F-C3AA-46B1-8176-03232E69C314}"/>
              </a:ext>
            </a:extLst>
          </p:cNvPr>
          <p:cNvCxnSpPr>
            <a:cxnSpLocks/>
            <a:stCxn id="25" idx="0"/>
            <a:endCxn id="26" idx="2"/>
          </p:cNvCxnSpPr>
          <p:nvPr/>
        </p:nvCxnSpPr>
        <p:spPr>
          <a:xfrm flipV="1">
            <a:off x="5649216" y="5565039"/>
            <a:ext cx="0" cy="32689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a:extLst>
              <a:ext uri="{FF2B5EF4-FFF2-40B4-BE49-F238E27FC236}">
                <a16:creationId xmlns:a16="http://schemas.microsoft.com/office/drawing/2014/main" id="{E739FBCB-7F17-452B-973C-78A402135435}"/>
              </a:ext>
            </a:extLst>
          </p:cNvPr>
          <p:cNvCxnSpPr>
            <a:cxnSpLocks/>
            <a:stCxn id="26" idx="0"/>
            <a:endCxn id="27" idx="2"/>
          </p:cNvCxnSpPr>
          <p:nvPr/>
        </p:nvCxnSpPr>
        <p:spPr>
          <a:xfrm flipV="1">
            <a:off x="5649216" y="4795152"/>
            <a:ext cx="0" cy="40055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2" name="textruta 51">
            <a:extLst>
              <a:ext uri="{FF2B5EF4-FFF2-40B4-BE49-F238E27FC236}">
                <a16:creationId xmlns:a16="http://schemas.microsoft.com/office/drawing/2014/main" id="{1FC23ECF-A9C5-4F89-BCB5-CF2393DF9C18}"/>
              </a:ext>
            </a:extLst>
          </p:cNvPr>
          <p:cNvSpPr txBox="1"/>
          <p:nvPr/>
        </p:nvSpPr>
        <p:spPr>
          <a:xfrm rot="16200000">
            <a:off x="2460790" y="4427868"/>
            <a:ext cx="16044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Beslutsstruktur</a:t>
            </a:r>
          </a:p>
        </p:txBody>
      </p:sp>
      <p:cxnSp>
        <p:nvCxnSpPr>
          <p:cNvPr id="54" name="Rak koppling 53">
            <a:extLst>
              <a:ext uri="{FF2B5EF4-FFF2-40B4-BE49-F238E27FC236}">
                <a16:creationId xmlns:a16="http://schemas.microsoft.com/office/drawing/2014/main" id="{47679B9C-63B4-4F23-A113-B3F8D1E97E12}"/>
              </a:ext>
            </a:extLst>
          </p:cNvPr>
          <p:cNvCxnSpPr>
            <a:cxnSpLocks/>
          </p:cNvCxnSpPr>
          <p:nvPr/>
        </p:nvCxnSpPr>
        <p:spPr>
          <a:xfrm flipV="1">
            <a:off x="3529059" y="3295972"/>
            <a:ext cx="0" cy="2992494"/>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7" name="Tabell 56">
            <a:extLst>
              <a:ext uri="{FF2B5EF4-FFF2-40B4-BE49-F238E27FC236}">
                <a16:creationId xmlns:a16="http://schemas.microsoft.com/office/drawing/2014/main" id="{D08E1BE1-B88D-4A54-81F5-AA127775C0F6}"/>
              </a:ext>
            </a:extLst>
          </p:cNvPr>
          <p:cNvGraphicFramePr>
            <a:graphicFrameLocks noGrp="1"/>
          </p:cNvGraphicFramePr>
          <p:nvPr>
            <p:extLst/>
          </p:nvPr>
        </p:nvGraphicFramePr>
        <p:xfrm>
          <a:off x="7765159" y="4487456"/>
          <a:ext cx="3940316" cy="2072640"/>
        </p:xfrm>
        <a:graphic>
          <a:graphicData uri="http://schemas.openxmlformats.org/drawingml/2006/table">
            <a:tbl>
              <a:tblPr>
                <a:tableStyleId>{2D5ABB26-0587-4C30-8999-92F81FD0307C}</a:tableStyleId>
              </a:tblPr>
              <a:tblGrid>
                <a:gridCol w="544503">
                  <a:extLst>
                    <a:ext uri="{9D8B030D-6E8A-4147-A177-3AD203B41FA5}">
                      <a16:colId xmlns:a16="http://schemas.microsoft.com/office/drawing/2014/main" val="3807915466"/>
                    </a:ext>
                  </a:extLst>
                </a:gridCol>
                <a:gridCol w="3395813">
                  <a:extLst>
                    <a:ext uri="{9D8B030D-6E8A-4147-A177-3AD203B41FA5}">
                      <a16:colId xmlns:a16="http://schemas.microsoft.com/office/drawing/2014/main" val="664128713"/>
                    </a:ext>
                  </a:extLst>
                </a:gridCol>
              </a:tblGrid>
              <a:tr h="154415">
                <a:tc>
                  <a:txBody>
                    <a:bodyPr/>
                    <a:lstStyle/>
                    <a:p>
                      <a:r>
                        <a:rPr lang="sv-SE" sz="1100" b="1" dirty="0"/>
                        <a:t>NRF</a:t>
                      </a:r>
                    </a:p>
                  </a:txBody>
                  <a:tcPr/>
                </a:tc>
                <a:tc>
                  <a:txBody>
                    <a:bodyPr/>
                    <a:lstStyle/>
                    <a:p>
                      <a:r>
                        <a:rPr lang="sv-SE" sz="1100" b="1" dirty="0"/>
                        <a:t>Norra sjukvårdsregionförbundet</a:t>
                      </a:r>
                    </a:p>
                  </a:txBody>
                  <a:tcPr/>
                </a:tc>
                <a:extLst>
                  <a:ext uri="{0D108BD9-81ED-4DB2-BD59-A6C34878D82A}">
                    <a16:rowId xmlns:a16="http://schemas.microsoft.com/office/drawing/2014/main" val="1225633047"/>
                  </a:ext>
                </a:extLst>
              </a:tr>
              <a:tr h="154415">
                <a:tc>
                  <a:txBody>
                    <a:bodyPr/>
                    <a:lstStyle/>
                    <a:p>
                      <a:r>
                        <a:rPr lang="sv-SE" sz="1100" b="1" dirty="0"/>
                        <a:t>NPO</a:t>
                      </a:r>
                    </a:p>
                  </a:txBody>
                  <a:tcPr/>
                </a:tc>
                <a:tc>
                  <a:txBody>
                    <a:bodyPr/>
                    <a:lstStyle/>
                    <a:p>
                      <a:r>
                        <a:rPr lang="sv-SE" sz="1100" b="1" dirty="0"/>
                        <a:t>Nationellt programområde</a:t>
                      </a:r>
                    </a:p>
                  </a:txBody>
                  <a:tcPr/>
                </a:tc>
                <a:extLst>
                  <a:ext uri="{0D108BD9-81ED-4DB2-BD59-A6C34878D82A}">
                    <a16:rowId xmlns:a16="http://schemas.microsoft.com/office/drawing/2014/main" val="2066588358"/>
                  </a:ext>
                </a:extLst>
              </a:tr>
              <a:tr h="154415">
                <a:tc>
                  <a:txBody>
                    <a:bodyPr/>
                    <a:lstStyle/>
                    <a:p>
                      <a:r>
                        <a:rPr lang="sv-SE" sz="1100" b="1" dirty="0"/>
                        <a:t>RPO</a:t>
                      </a:r>
                    </a:p>
                  </a:txBody>
                  <a:tcPr/>
                </a:tc>
                <a:tc>
                  <a:txBody>
                    <a:bodyPr/>
                    <a:lstStyle/>
                    <a:p>
                      <a:r>
                        <a:rPr lang="sv-SE" sz="1100" b="1" dirty="0"/>
                        <a:t>Regionalt programområde</a:t>
                      </a:r>
                    </a:p>
                  </a:txBody>
                  <a:tcPr/>
                </a:tc>
                <a:extLst>
                  <a:ext uri="{0D108BD9-81ED-4DB2-BD59-A6C34878D82A}">
                    <a16:rowId xmlns:a16="http://schemas.microsoft.com/office/drawing/2014/main" val="2941715961"/>
                  </a:ext>
                </a:extLst>
              </a:tr>
              <a:tr h="154415">
                <a:tc>
                  <a:txBody>
                    <a:bodyPr/>
                    <a:lstStyle/>
                    <a:p>
                      <a:r>
                        <a:rPr lang="sv-SE" sz="1100" b="1" dirty="0"/>
                        <a:t>LPO</a:t>
                      </a:r>
                    </a:p>
                  </a:txBody>
                  <a:tcPr/>
                </a:tc>
                <a:tc>
                  <a:txBody>
                    <a:bodyPr/>
                    <a:lstStyle/>
                    <a:p>
                      <a:r>
                        <a:rPr lang="sv-SE" sz="1100" b="1" dirty="0"/>
                        <a:t>Lokalt programområde</a:t>
                      </a:r>
                    </a:p>
                  </a:txBody>
                  <a:tcPr/>
                </a:tc>
                <a:extLst>
                  <a:ext uri="{0D108BD9-81ED-4DB2-BD59-A6C34878D82A}">
                    <a16:rowId xmlns:a16="http://schemas.microsoft.com/office/drawing/2014/main" val="1684113757"/>
                  </a:ext>
                </a:extLst>
              </a:tr>
              <a:tr h="154415">
                <a:tc>
                  <a:txBody>
                    <a:bodyPr/>
                    <a:lstStyle/>
                    <a:p>
                      <a:r>
                        <a:rPr lang="sv-SE" sz="1100" b="1" dirty="0"/>
                        <a:t>RD</a:t>
                      </a:r>
                    </a:p>
                  </a:txBody>
                  <a:tcPr/>
                </a:tc>
                <a:tc>
                  <a:txBody>
                    <a:bodyPr/>
                    <a:lstStyle/>
                    <a:p>
                      <a:r>
                        <a:rPr lang="sv-SE" sz="1100" b="1" dirty="0"/>
                        <a:t>Regiondirektör</a:t>
                      </a:r>
                    </a:p>
                  </a:txBody>
                  <a:tcPr/>
                </a:tc>
                <a:extLst>
                  <a:ext uri="{0D108BD9-81ED-4DB2-BD59-A6C34878D82A}">
                    <a16:rowId xmlns:a16="http://schemas.microsoft.com/office/drawing/2014/main" val="1122421630"/>
                  </a:ext>
                </a:extLst>
              </a:tr>
              <a:tr h="154415">
                <a:tc>
                  <a:txBody>
                    <a:bodyPr/>
                    <a:lstStyle/>
                    <a:p>
                      <a:r>
                        <a:rPr lang="sv-SE" sz="1100" b="1" dirty="0"/>
                        <a:t>HSD</a:t>
                      </a:r>
                    </a:p>
                  </a:txBody>
                  <a:tcPr/>
                </a:tc>
                <a:tc>
                  <a:txBody>
                    <a:bodyPr/>
                    <a:lstStyle/>
                    <a:p>
                      <a:r>
                        <a:rPr lang="sv-SE" sz="1100" b="1" dirty="0"/>
                        <a:t>Hälso- och sjukvårdsdirektör</a:t>
                      </a:r>
                    </a:p>
                  </a:txBody>
                  <a:tcPr/>
                </a:tc>
                <a:extLst>
                  <a:ext uri="{0D108BD9-81ED-4DB2-BD59-A6C34878D82A}">
                    <a16:rowId xmlns:a16="http://schemas.microsoft.com/office/drawing/2014/main" val="370743266"/>
                  </a:ext>
                </a:extLst>
              </a:tr>
              <a:tr h="154415">
                <a:tc>
                  <a:txBody>
                    <a:bodyPr/>
                    <a:lstStyle/>
                    <a:p>
                      <a:r>
                        <a:rPr lang="sv-SE" sz="1100" b="1" dirty="0"/>
                        <a:t>RSK</a:t>
                      </a:r>
                    </a:p>
                  </a:txBody>
                  <a:tcPr/>
                </a:tc>
                <a:tc>
                  <a:txBody>
                    <a:bodyPr/>
                    <a:lstStyle/>
                    <a:p>
                      <a:r>
                        <a:rPr lang="sv-SE" sz="1100" b="1" dirty="0"/>
                        <a:t>Sjukvårdsregional samverkansgrupp kunskapsstyrning</a:t>
                      </a:r>
                    </a:p>
                  </a:txBody>
                  <a:tcPr/>
                </a:tc>
                <a:extLst>
                  <a:ext uri="{0D108BD9-81ED-4DB2-BD59-A6C34878D82A}">
                    <a16:rowId xmlns:a16="http://schemas.microsoft.com/office/drawing/2014/main" val="1869335105"/>
                  </a:ext>
                </a:extLst>
              </a:tr>
              <a:tr h="154415">
                <a:tc>
                  <a:txBody>
                    <a:bodyPr/>
                    <a:lstStyle/>
                    <a:p>
                      <a:r>
                        <a:rPr lang="sv-SE" sz="1100" b="1" dirty="0"/>
                        <a:t>BG</a:t>
                      </a:r>
                    </a:p>
                  </a:txBody>
                  <a:tcPr/>
                </a:tc>
                <a:tc>
                  <a:txBody>
                    <a:bodyPr/>
                    <a:lstStyle/>
                    <a:p>
                      <a:r>
                        <a:rPr lang="sv-SE" sz="1100" b="1" dirty="0"/>
                        <a:t>Beredningsgrupp </a:t>
                      </a:r>
                    </a:p>
                  </a:txBody>
                  <a:tcPr/>
                </a:tc>
                <a:extLst>
                  <a:ext uri="{0D108BD9-81ED-4DB2-BD59-A6C34878D82A}">
                    <a16:rowId xmlns:a16="http://schemas.microsoft.com/office/drawing/2014/main" val="3612004027"/>
                  </a:ext>
                </a:extLst>
              </a:tr>
            </a:tbl>
          </a:graphicData>
        </a:graphic>
      </p:graphicFrame>
      <p:cxnSp>
        <p:nvCxnSpPr>
          <p:cNvPr id="34" name="Rak pilkoppling 33">
            <a:extLst>
              <a:ext uri="{FF2B5EF4-FFF2-40B4-BE49-F238E27FC236}">
                <a16:creationId xmlns:a16="http://schemas.microsoft.com/office/drawing/2014/main" id="{B1796D09-2FA9-4E77-903D-8164D7F7B1AF}"/>
              </a:ext>
            </a:extLst>
          </p:cNvPr>
          <p:cNvCxnSpPr>
            <a:cxnSpLocks/>
          </p:cNvCxnSpPr>
          <p:nvPr/>
        </p:nvCxnSpPr>
        <p:spPr>
          <a:xfrm>
            <a:off x="7866797" y="2700617"/>
            <a:ext cx="362424" cy="427401"/>
          </a:xfrm>
          <a:prstGeom prst="straightConnector1">
            <a:avLst/>
          </a:prstGeom>
          <a:ln w="38100">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41" name="Rak pilkoppling 40">
            <a:extLst>
              <a:ext uri="{FF2B5EF4-FFF2-40B4-BE49-F238E27FC236}">
                <a16:creationId xmlns:a16="http://schemas.microsoft.com/office/drawing/2014/main" id="{EA1296EF-20E9-4B61-A4AF-A8B45CEBA263}"/>
              </a:ext>
            </a:extLst>
          </p:cNvPr>
          <p:cNvCxnSpPr>
            <a:cxnSpLocks/>
          </p:cNvCxnSpPr>
          <p:nvPr/>
        </p:nvCxnSpPr>
        <p:spPr>
          <a:xfrm>
            <a:off x="5283783" y="3634831"/>
            <a:ext cx="2406538" cy="82830"/>
          </a:xfrm>
          <a:prstGeom prst="straightConnector1">
            <a:avLst/>
          </a:prstGeom>
          <a:ln w="38100">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15" name="Rak pilkoppling 14">
            <a:extLst>
              <a:ext uri="{FF2B5EF4-FFF2-40B4-BE49-F238E27FC236}">
                <a16:creationId xmlns:a16="http://schemas.microsoft.com/office/drawing/2014/main" id="{07A9E514-D0A3-4B2F-B474-633EB8F9C64C}"/>
              </a:ext>
            </a:extLst>
          </p:cNvPr>
          <p:cNvCxnSpPr>
            <a:cxnSpLocks/>
          </p:cNvCxnSpPr>
          <p:nvPr/>
        </p:nvCxnSpPr>
        <p:spPr>
          <a:xfrm flipV="1">
            <a:off x="5244406" y="2685755"/>
            <a:ext cx="1713361" cy="762942"/>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sp>
        <p:nvSpPr>
          <p:cNvPr id="46" name="Pil: uppåt 45">
            <a:extLst>
              <a:ext uri="{FF2B5EF4-FFF2-40B4-BE49-F238E27FC236}">
                <a16:creationId xmlns:a16="http://schemas.microsoft.com/office/drawing/2014/main" id="{B8B011F6-BF3C-45C3-A3AC-34AF5E21DE9B}"/>
              </a:ext>
            </a:extLst>
          </p:cNvPr>
          <p:cNvSpPr/>
          <p:nvPr/>
        </p:nvSpPr>
        <p:spPr>
          <a:xfrm>
            <a:off x="4194354" y="4388455"/>
            <a:ext cx="484632" cy="340292"/>
          </a:xfrm>
          <a:prstGeom prst="up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ktangel: rundade hörn 67">
            <a:extLst>
              <a:ext uri="{FF2B5EF4-FFF2-40B4-BE49-F238E27FC236}">
                <a16:creationId xmlns:a16="http://schemas.microsoft.com/office/drawing/2014/main" id="{4BE9E204-19BC-4426-92DA-5B20D2DE46C5}"/>
              </a:ext>
            </a:extLst>
          </p:cNvPr>
          <p:cNvSpPr/>
          <p:nvPr/>
        </p:nvSpPr>
        <p:spPr>
          <a:xfrm>
            <a:off x="1314723" y="4271547"/>
            <a:ext cx="884329" cy="5955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LPO</a:t>
            </a:r>
          </a:p>
        </p:txBody>
      </p:sp>
      <p:sp>
        <p:nvSpPr>
          <p:cNvPr id="69" name="Rektangel: rundade hörn 68">
            <a:extLst>
              <a:ext uri="{FF2B5EF4-FFF2-40B4-BE49-F238E27FC236}">
                <a16:creationId xmlns:a16="http://schemas.microsoft.com/office/drawing/2014/main" id="{2E018B60-61A8-4635-A971-D66A8892AFB8}"/>
              </a:ext>
            </a:extLst>
          </p:cNvPr>
          <p:cNvSpPr/>
          <p:nvPr/>
        </p:nvSpPr>
        <p:spPr>
          <a:xfrm>
            <a:off x="1467123" y="4423947"/>
            <a:ext cx="884329" cy="59556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LPO</a:t>
            </a:r>
          </a:p>
        </p:txBody>
      </p:sp>
      <p:sp>
        <p:nvSpPr>
          <p:cNvPr id="70" name="Rektangel: rundade hörn 69">
            <a:extLst>
              <a:ext uri="{FF2B5EF4-FFF2-40B4-BE49-F238E27FC236}">
                <a16:creationId xmlns:a16="http://schemas.microsoft.com/office/drawing/2014/main" id="{8493D2F3-DFFD-45B6-B3C2-10D04B1DACBF}"/>
              </a:ext>
            </a:extLst>
          </p:cNvPr>
          <p:cNvSpPr/>
          <p:nvPr/>
        </p:nvSpPr>
        <p:spPr>
          <a:xfrm>
            <a:off x="1619523" y="4576347"/>
            <a:ext cx="884329" cy="5955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LPO</a:t>
            </a:r>
          </a:p>
        </p:txBody>
      </p:sp>
      <p:sp>
        <p:nvSpPr>
          <p:cNvPr id="71" name="Rektangel: rundade hörn 70">
            <a:extLst>
              <a:ext uri="{FF2B5EF4-FFF2-40B4-BE49-F238E27FC236}">
                <a16:creationId xmlns:a16="http://schemas.microsoft.com/office/drawing/2014/main" id="{8E283292-1F5D-40FD-BDFD-A11805A259D8}"/>
              </a:ext>
            </a:extLst>
          </p:cNvPr>
          <p:cNvSpPr/>
          <p:nvPr/>
        </p:nvSpPr>
        <p:spPr>
          <a:xfrm>
            <a:off x="1771923" y="4728747"/>
            <a:ext cx="884329" cy="59556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LPO</a:t>
            </a:r>
          </a:p>
        </p:txBody>
      </p:sp>
      <p:cxnSp>
        <p:nvCxnSpPr>
          <p:cNvPr id="72" name="Rak pilkoppling 71">
            <a:extLst>
              <a:ext uri="{FF2B5EF4-FFF2-40B4-BE49-F238E27FC236}">
                <a16:creationId xmlns:a16="http://schemas.microsoft.com/office/drawing/2014/main" id="{690B0124-CE56-4E5D-96DC-0A84CE8BB1E4}"/>
              </a:ext>
            </a:extLst>
          </p:cNvPr>
          <p:cNvCxnSpPr>
            <a:cxnSpLocks/>
          </p:cNvCxnSpPr>
          <p:nvPr/>
        </p:nvCxnSpPr>
        <p:spPr>
          <a:xfrm flipH="1">
            <a:off x="2338735" y="3753173"/>
            <a:ext cx="1298707" cy="236913"/>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8" name="Rak pilkoppling 47">
            <a:extLst>
              <a:ext uri="{FF2B5EF4-FFF2-40B4-BE49-F238E27FC236}">
                <a16:creationId xmlns:a16="http://schemas.microsoft.com/office/drawing/2014/main" id="{9137B21B-C22C-4011-A895-45866A372710}"/>
              </a:ext>
            </a:extLst>
          </p:cNvPr>
          <p:cNvCxnSpPr>
            <a:cxnSpLocks/>
          </p:cNvCxnSpPr>
          <p:nvPr/>
        </p:nvCxnSpPr>
        <p:spPr>
          <a:xfrm flipV="1">
            <a:off x="5649216" y="3095695"/>
            <a:ext cx="0" cy="12336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a:extLst>
              <a:ext uri="{FF2B5EF4-FFF2-40B4-BE49-F238E27FC236}">
                <a16:creationId xmlns:a16="http://schemas.microsoft.com/office/drawing/2014/main" id="{164B9227-1E8B-4523-A3C7-836ED913879D}"/>
              </a:ext>
            </a:extLst>
          </p:cNvPr>
          <p:cNvCxnSpPr>
            <a:cxnSpLocks/>
          </p:cNvCxnSpPr>
          <p:nvPr/>
        </p:nvCxnSpPr>
        <p:spPr>
          <a:xfrm flipV="1">
            <a:off x="2111620" y="3095695"/>
            <a:ext cx="0" cy="102345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Ellips 4">
            <a:extLst>
              <a:ext uri="{FF2B5EF4-FFF2-40B4-BE49-F238E27FC236}">
                <a16:creationId xmlns:a16="http://schemas.microsoft.com/office/drawing/2014/main" id="{8071C7DF-4A47-42E3-9D8F-2312D6552D32}"/>
              </a:ext>
            </a:extLst>
          </p:cNvPr>
          <p:cNvSpPr/>
          <p:nvPr/>
        </p:nvSpPr>
        <p:spPr>
          <a:xfrm>
            <a:off x="5005306" y="2389904"/>
            <a:ext cx="1331717" cy="6145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44546A"/>
                </a:solidFill>
                <a:effectLst/>
                <a:uLnTx/>
                <a:uFillTx/>
                <a:latin typeface="Calibri" panose="020F0502020204030204"/>
                <a:ea typeface="+mn-ea"/>
                <a:cs typeface="+mn-cs"/>
              </a:rPr>
              <a:t>Politisk beslutsnivå</a:t>
            </a:r>
          </a:p>
        </p:txBody>
      </p:sp>
      <p:sp>
        <p:nvSpPr>
          <p:cNvPr id="9" name="Ellips 8">
            <a:extLst>
              <a:ext uri="{FF2B5EF4-FFF2-40B4-BE49-F238E27FC236}">
                <a16:creationId xmlns:a16="http://schemas.microsoft.com/office/drawing/2014/main" id="{BA42AB0B-89B4-4013-90B7-CDC086372F26}"/>
              </a:ext>
            </a:extLst>
          </p:cNvPr>
          <p:cNvSpPr/>
          <p:nvPr/>
        </p:nvSpPr>
        <p:spPr>
          <a:xfrm>
            <a:off x="6753213" y="2986085"/>
            <a:ext cx="829247" cy="5847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44546A"/>
                </a:solidFill>
                <a:effectLst/>
                <a:uLnTx/>
                <a:uFillTx/>
                <a:latin typeface="Calibri" panose="020F0502020204030204"/>
                <a:ea typeface="+mn-ea"/>
                <a:cs typeface="+mn-cs"/>
              </a:rPr>
              <a:t>BG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44546A"/>
                </a:solidFill>
                <a:effectLst/>
                <a:uLnTx/>
                <a:uFillTx/>
                <a:latin typeface="Calibri" panose="020F0502020204030204"/>
                <a:ea typeface="+mn-ea"/>
                <a:cs typeface="+mn-cs"/>
              </a:rPr>
              <a:t>RSK</a:t>
            </a:r>
          </a:p>
        </p:txBody>
      </p:sp>
      <p:cxnSp>
        <p:nvCxnSpPr>
          <p:cNvPr id="11" name="Rak pilkoppling 10">
            <a:extLst>
              <a:ext uri="{FF2B5EF4-FFF2-40B4-BE49-F238E27FC236}">
                <a16:creationId xmlns:a16="http://schemas.microsoft.com/office/drawing/2014/main" id="{0BB6F42F-E321-4CFE-B44A-D75DD3E937E2}"/>
              </a:ext>
            </a:extLst>
          </p:cNvPr>
          <p:cNvCxnSpPr>
            <a:cxnSpLocks/>
          </p:cNvCxnSpPr>
          <p:nvPr/>
        </p:nvCxnSpPr>
        <p:spPr>
          <a:xfrm>
            <a:off x="6390031" y="2863967"/>
            <a:ext cx="363182" cy="251371"/>
          </a:xfrm>
          <a:prstGeom prst="straightConnector1">
            <a:avLst/>
          </a:prstGeom>
          <a:ln w="28575">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58" name="Rak pilkoppling 57">
            <a:extLst>
              <a:ext uri="{FF2B5EF4-FFF2-40B4-BE49-F238E27FC236}">
                <a16:creationId xmlns:a16="http://schemas.microsoft.com/office/drawing/2014/main" id="{6F35D942-6CE1-43A8-BE26-20D4C77F57C5}"/>
              </a:ext>
            </a:extLst>
          </p:cNvPr>
          <p:cNvCxnSpPr>
            <a:cxnSpLocks/>
            <a:stCxn id="9" idx="5"/>
          </p:cNvCxnSpPr>
          <p:nvPr/>
        </p:nvCxnSpPr>
        <p:spPr>
          <a:xfrm>
            <a:off x="7461020" y="3485222"/>
            <a:ext cx="304139" cy="184331"/>
          </a:xfrm>
          <a:prstGeom prst="straightConnector1">
            <a:avLst/>
          </a:prstGeom>
          <a:ln w="28575">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32" name="Rak pilkoppling 31">
            <a:extLst>
              <a:ext uri="{FF2B5EF4-FFF2-40B4-BE49-F238E27FC236}">
                <a16:creationId xmlns:a16="http://schemas.microsoft.com/office/drawing/2014/main" id="{B6113B11-980A-41A1-B9DA-F58077C7E2A8}"/>
              </a:ext>
            </a:extLst>
          </p:cNvPr>
          <p:cNvCxnSpPr>
            <a:cxnSpLocks/>
            <a:stCxn id="9" idx="3"/>
          </p:cNvCxnSpPr>
          <p:nvPr/>
        </p:nvCxnSpPr>
        <p:spPr>
          <a:xfrm flipH="1">
            <a:off x="5780099" y="3485222"/>
            <a:ext cx="1094554" cy="1045918"/>
          </a:xfrm>
          <a:prstGeom prst="straightConnector1">
            <a:avLst/>
          </a:prstGeom>
          <a:ln w="38100">
            <a:headEnd type="triangle"/>
            <a:tailEnd type="triangle"/>
          </a:ln>
        </p:spPr>
        <p:style>
          <a:lnRef idx="3">
            <a:schemeClr val="accent4"/>
          </a:lnRef>
          <a:fillRef idx="0">
            <a:schemeClr val="accent4"/>
          </a:fillRef>
          <a:effectRef idx="2">
            <a:schemeClr val="accent4"/>
          </a:effectRef>
          <a:fontRef idx="minor">
            <a:schemeClr val="tx1"/>
          </a:fontRef>
        </p:style>
      </p:cxnSp>
      <p:pic>
        <p:nvPicPr>
          <p:cNvPr id="6" name="Bildobjekt 5">
            <a:extLst>
              <a:ext uri="{FF2B5EF4-FFF2-40B4-BE49-F238E27FC236}">
                <a16:creationId xmlns:a16="http://schemas.microsoft.com/office/drawing/2014/main" id="{AF850C7E-D61F-456D-9BEA-A4A144B3C9A0}"/>
              </a:ext>
            </a:extLst>
          </p:cNvPr>
          <p:cNvPicPr>
            <a:picLocks noChangeAspect="1"/>
          </p:cNvPicPr>
          <p:nvPr/>
        </p:nvPicPr>
        <p:blipFill>
          <a:blip r:embed="rId3"/>
          <a:stretch>
            <a:fillRect/>
          </a:stretch>
        </p:blipFill>
        <p:spPr>
          <a:xfrm>
            <a:off x="10953654" y="184428"/>
            <a:ext cx="1060796" cy="1450974"/>
          </a:xfrm>
          <a:prstGeom prst="rect">
            <a:avLst/>
          </a:prstGeom>
        </p:spPr>
      </p:pic>
      <p:sp>
        <p:nvSpPr>
          <p:cNvPr id="39" name="Ellips 38">
            <a:extLst>
              <a:ext uri="{FF2B5EF4-FFF2-40B4-BE49-F238E27FC236}">
                <a16:creationId xmlns:a16="http://schemas.microsoft.com/office/drawing/2014/main" id="{BE11BD0C-DC4E-44BE-9B3F-7D8AC4DCCD35}"/>
              </a:ext>
            </a:extLst>
          </p:cNvPr>
          <p:cNvSpPr/>
          <p:nvPr/>
        </p:nvSpPr>
        <p:spPr>
          <a:xfrm>
            <a:off x="1435129" y="2385571"/>
            <a:ext cx="1331717" cy="6145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44546A"/>
                </a:solidFill>
                <a:effectLst/>
                <a:uLnTx/>
                <a:uFillTx/>
                <a:latin typeface="Calibri" panose="020F0502020204030204"/>
                <a:ea typeface="+mn-ea"/>
                <a:cs typeface="+mn-cs"/>
              </a:rPr>
              <a:t>Politisk beslutsnivå</a:t>
            </a:r>
          </a:p>
        </p:txBody>
      </p:sp>
      <p:cxnSp>
        <p:nvCxnSpPr>
          <p:cNvPr id="40" name="Rak pilkoppling 39">
            <a:extLst>
              <a:ext uri="{FF2B5EF4-FFF2-40B4-BE49-F238E27FC236}">
                <a16:creationId xmlns:a16="http://schemas.microsoft.com/office/drawing/2014/main" id="{84BA430F-1C69-4E98-AF40-C29A40D12FAB}"/>
              </a:ext>
            </a:extLst>
          </p:cNvPr>
          <p:cNvCxnSpPr>
            <a:cxnSpLocks/>
          </p:cNvCxnSpPr>
          <p:nvPr/>
        </p:nvCxnSpPr>
        <p:spPr>
          <a:xfrm>
            <a:off x="2915478" y="2718790"/>
            <a:ext cx="1974574"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F72109-9FE5-4123-85E2-FC741A81232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BED2E5-B6B9-4FA1-B03E-760891D383E9}"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2019-05-10</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latshållare för bildnummer 2">
            <a:extLst>
              <a:ext uri="{FF2B5EF4-FFF2-40B4-BE49-F238E27FC236}">
                <a16:creationId xmlns:a16="http://schemas.microsoft.com/office/drawing/2014/main" id="{85BAAEB7-3C44-4AB6-82E3-7A2CBE8BCD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16CA5-9785-4E29-B538-8F11F65ED686}"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D047C01F-D487-456F-B4EB-AD40DB27F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287" y="1781175"/>
            <a:ext cx="8353425" cy="3295650"/>
          </a:xfrm>
          <a:prstGeom prst="rect">
            <a:avLst/>
          </a:prstGeom>
        </p:spPr>
      </p:pic>
      <p:pic>
        <p:nvPicPr>
          <p:cNvPr id="6" name="Bildobjekt 5">
            <a:extLst>
              <a:ext uri="{FF2B5EF4-FFF2-40B4-BE49-F238E27FC236}">
                <a16:creationId xmlns:a16="http://schemas.microsoft.com/office/drawing/2014/main" id="{C3F3FA20-9FDD-4A49-9E4D-C5EEDFA20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685" y="5411992"/>
            <a:ext cx="1062790" cy="1446008"/>
          </a:xfrm>
          <a:prstGeom prst="rect">
            <a:avLst/>
          </a:prstGeom>
        </p:spPr>
      </p:pic>
    </p:spTree>
    <p:extLst>
      <p:ext uri="{BB962C8B-B14F-4D97-AF65-F5344CB8AC3E}">
        <p14:creationId xmlns:p14="http://schemas.microsoft.com/office/powerpoint/2010/main" val="1329501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62EA238-56AE-4519-A652-344C53AD6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5965"/>
            <a:ext cx="3992880" cy="5989320"/>
          </a:xfrm>
          <a:prstGeom prst="rect">
            <a:avLst/>
          </a:prstGeom>
        </p:spPr>
      </p:pic>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
        <p:nvSpPr>
          <p:cNvPr id="4" name="Platshållare för innehåll 3">
            <a:extLst>
              <a:ext uri="{FF2B5EF4-FFF2-40B4-BE49-F238E27FC236}">
                <a16:creationId xmlns:a16="http://schemas.microsoft.com/office/drawing/2014/main" id="{27087A0B-7C45-437B-8AD2-4A3A4F086E65}"/>
              </a:ext>
            </a:extLst>
          </p:cNvPr>
          <p:cNvSpPr>
            <a:spLocks noGrp="1"/>
          </p:cNvSpPr>
          <p:nvPr>
            <p:ph idx="1"/>
          </p:nvPr>
        </p:nvSpPr>
        <p:spPr>
          <a:xfrm>
            <a:off x="-28688" y="3586154"/>
            <a:ext cx="6124687" cy="2742733"/>
          </a:xfrm>
        </p:spPr>
        <p:txBody>
          <a:bodyPr>
            <a:normAutofit/>
          </a:bodyPr>
          <a:lstStyle/>
          <a:p>
            <a:pPr marL="0" indent="0" algn="ctr">
              <a:buNone/>
            </a:pPr>
            <a:r>
              <a:rPr lang="sv-SE" sz="3200" dirty="0"/>
              <a:t>Tillsammans gör </a:t>
            </a:r>
          </a:p>
          <a:p>
            <a:pPr marL="0" indent="0" algn="ctr">
              <a:buNone/>
            </a:pPr>
            <a:r>
              <a:rPr lang="sv-SE" sz="3200" dirty="0"/>
              <a:t>vi varandra </a:t>
            </a:r>
          </a:p>
          <a:p>
            <a:pPr marL="0" indent="0" algn="ctr">
              <a:buNone/>
            </a:pPr>
            <a:r>
              <a:rPr lang="sv-SE" sz="3200" dirty="0"/>
              <a:t>framgångsrika!</a:t>
            </a:r>
          </a:p>
        </p:txBody>
      </p:sp>
      <p:sp>
        <p:nvSpPr>
          <p:cNvPr id="12" name="Rubrik 1">
            <a:extLst>
              <a:ext uri="{FF2B5EF4-FFF2-40B4-BE49-F238E27FC236}">
                <a16:creationId xmlns:a16="http://schemas.microsoft.com/office/drawing/2014/main" id="{06BC4DAD-281E-45D4-95CD-00FD938CC217}"/>
              </a:ext>
            </a:extLst>
          </p:cNvPr>
          <p:cNvSpPr txBox="1">
            <a:spLocks/>
          </p:cNvSpPr>
          <p:nvPr/>
        </p:nvSpPr>
        <p:spPr>
          <a:xfrm>
            <a:off x="419100" y="1350404"/>
            <a:ext cx="5322369" cy="2387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j-ea"/>
                <a:cs typeface="+mj-cs"/>
              </a:rPr>
              <a:t>Vår framgång räknas i liv och jämlik hälsa </a:t>
            </a:r>
            <a:br>
              <a:rPr kumimoji="0" lang="sv-SE" sz="5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sv-SE" sz="54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7" name="Bildobjekt 6">
            <a:extLst>
              <a:ext uri="{FF2B5EF4-FFF2-40B4-BE49-F238E27FC236}">
                <a16:creationId xmlns:a16="http://schemas.microsoft.com/office/drawing/2014/main" id="{DAD8535D-55A2-4D32-B8B3-3D3E91E6E37A}"/>
              </a:ext>
            </a:extLst>
          </p:cNvPr>
          <p:cNvPicPr>
            <a:picLocks noChangeAspect="1"/>
          </p:cNvPicPr>
          <p:nvPr/>
        </p:nvPicPr>
        <p:blipFill>
          <a:blip r:embed="rId5"/>
          <a:stretch>
            <a:fillRect/>
          </a:stretch>
        </p:blipFill>
        <p:spPr>
          <a:xfrm>
            <a:off x="0" y="5746931"/>
            <a:ext cx="12192000" cy="1127760"/>
          </a:xfrm>
          <a:prstGeom prst="rect">
            <a:avLst/>
          </a:prstGeom>
        </p:spPr>
      </p:pic>
    </p:spTree>
    <p:extLst>
      <p:ext uri="{BB962C8B-B14F-4D97-AF65-F5344CB8AC3E}">
        <p14:creationId xmlns:p14="http://schemas.microsoft.com/office/powerpoint/2010/main" val="2787875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749300"/>
            <a:ext cx="8746958" cy="1203827"/>
          </a:xfrm>
        </p:spPr>
        <p:txBody>
          <a:bodyPr anchor="t">
            <a:noAutofit/>
          </a:bodyPr>
          <a:lstStyle/>
          <a:p>
            <a:r>
              <a:rPr lang="sv-SE" dirty="0"/>
              <a:t>Bikupa</a:t>
            </a:r>
            <a:endParaRPr lang="sv-SE" altLang="sv-SE" sz="3600" b="1" dirty="0"/>
          </a:p>
        </p:txBody>
      </p:sp>
      <p:sp>
        <p:nvSpPr>
          <p:cNvPr id="2051" name="Rectangle 3"/>
          <p:cNvSpPr>
            <a:spLocks noGrp="1" noChangeArrowheads="1"/>
          </p:cNvSpPr>
          <p:nvPr>
            <p:ph type="body" idx="1"/>
          </p:nvPr>
        </p:nvSpPr>
        <p:spPr>
          <a:xfrm>
            <a:off x="977030" y="3059289"/>
            <a:ext cx="7975422" cy="2669498"/>
          </a:xfrm>
        </p:spPr>
        <p:txBody>
          <a:bodyPr anchor="t">
            <a:normAutofit/>
          </a:bodyPr>
          <a:lstStyle/>
          <a:p>
            <a:r>
              <a:rPr lang="sv-SE" dirty="0"/>
              <a:t>Vad har vi hört?</a:t>
            </a:r>
          </a:p>
          <a:p>
            <a:r>
              <a:rPr lang="sv-SE" dirty="0"/>
              <a:t>Vad betyder det här för oss?</a:t>
            </a:r>
          </a:p>
          <a:p>
            <a:r>
              <a:rPr lang="sv-SE" dirty="0"/>
              <a:t>Hur kan och vill ni bidra politiskt i arbetet?</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F536D01A-070E-4D2D-8F0B-73036D8E1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621" y="2712994"/>
            <a:ext cx="1062790" cy="1446008"/>
          </a:xfrm>
          <a:prstGeom prst="rect">
            <a:avLst/>
          </a:prstGeom>
        </p:spPr>
      </p:pic>
    </p:spTree>
    <p:extLst>
      <p:ext uri="{BB962C8B-B14F-4D97-AF65-F5344CB8AC3E}">
        <p14:creationId xmlns:p14="http://schemas.microsoft.com/office/powerpoint/2010/main" val="3942940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0C6CD2E-72B4-463C-BF59-28607681ADE5}"/>
              </a:ext>
            </a:extLst>
          </p:cNvPr>
          <p:cNvSpPr>
            <a:spLocks noGrp="1"/>
          </p:cNvSpPr>
          <p:nvPr>
            <p:ph type="ctrTitle"/>
          </p:nvPr>
        </p:nvSpPr>
        <p:spPr>
          <a:xfrm>
            <a:off x="1848465" y="3298722"/>
            <a:ext cx="8495070" cy="1784402"/>
          </a:xfrm>
        </p:spPr>
        <p:txBody>
          <a:bodyPr anchor="b">
            <a:normAutofit/>
          </a:bodyPr>
          <a:lstStyle/>
          <a:p>
            <a:br>
              <a:rPr lang="sv-SE" altLang="sv-SE" sz="4200" dirty="0">
                <a:solidFill>
                  <a:srgbClr val="FFFFFF"/>
                </a:solidFill>
              </a:rPr>
            </a:br>
            <a:r>
              <a:rPr lang="sv-SE" altLang="sv-SE" sz="4200" b="1" dirty="0">
                <a:solidFill>
                  <a:srgbClr val="FFFFFF"/>
                </a:solidFill>
              </a:rPr>
              <a:t>Förbundsdirektören informerar</a:t>
            </a:r>
            <a:endParaRPr lang="sv-SE" sz="4200" b="1" dirty="0">
              <a:solidFill>
                <a:srgbClr val="FFFFFF"/>
              </a:solidFill>
              <a:latin typeface="Trebuchet MS" panose="020B0603020202020204" pitchFamily="34" charset="0"/>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00D06518-2AC7-4B21-98C7-7F71AE55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25" y="1371601"/>
            <a:ext cx="863952" cy="1175474"/>
          </a:xfrm>
          <a:prstGeom prst="rect">
            <a:avLst/>
          </a:prstGeom>
        </p:spPr>
      </p:pic>
    </p:spTree>
    <p:extLst>
      <p:ext uri="{BB962C8B-B14F-4D97-AF65-F5344CB8AC3E}">
        <p14:creationId xmlns:p14="http://schemas.microsoft.com/office/powerpoint/2010/main" val="32042508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22652" y="602512"/>
            <a:ext cx="7474172" cy="1325563"/>
          </a:xfrm>
        </p:spPr>
        <p:txBody>
          <a:bodyPr>
            <a:normAutofit/>
          </a:bodyPr>
          <a:lstStyle/>
          <a:p>
            <a:r>
              <a:rPr lang="sv-SE" dirty="0"/>
              <a:t>Förbundsdirektören rapporterar</a:t>
            </a:r>
          </a:p>
        </p:txBody>
      </p:sp>
      <p:sp>
        <p:nvSpPr>
          <p:cNvPr id="3" name="Platshållare för innehåll 2"/>
          <p:cNvSpPr>
            <a:spLocks noGrp="1"/>
          </p:cNvSpPr>
          <p:nvPr>
            <p:ph idx="1"/>
          </p:nvPr>
        </p:nvSpPr>
        <p:spPr>
          <a:xfrm>
            <a:off x="965241" y="2078560"/>
            <a:ext cx="7105697" cy="3450613"/>
          </a:xfrm>
        </p:spPr>
        <p:txBody>
          <a:bodyPr anchor="ctr">
            <a:normAutofit/>
          </a:bodyPr>
          <a:lstStyle/>
          <a:p>
            <a:r>
              <a:rPr lang="sv-SE" sz="2400" dirty="0"/>
              <a:t>Reviderad budget </a:t>
            </a:r>
          </a:p>
          <a:p>
            <a:r>
              <a:rPr lang="sv-SE" sz="2400" dirty="0"/>
              <a:t>Patientens egenavgift vid sterilisering</a:t>
            </a:r>
          </a:p>
          <a:p>
            <a:r>
              <a:rPr lang="sv-SE" sz="2400" dirty="0"/>
              <a:t>Former för förbundsdirektionens möten</a:t>
            </a:r>
          </a:p>
          <a:p>
            <a:r>
              <a:rPr lang="sv-SE" sz="2400" dirty="0"/>
              <a:t>Politisk hantering av nationella riktlinjer</a:t>
            </a:r>
          </a:p>
          <a:p>
            <a:r>
              <a:rPr lang="sv-SE" sz="2400" dirty="0"/>
              <a:t>Övriga frågor</a:t>
            </a:r>
          </a:p>
          <a:p>
            <a:endParaRPr lang="sv-SE"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8911CF9-7E1E-4EF2-9D6F-10F9F301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894" y="3019426"/>
            <a:ext cx="840083" cy="1142998"/>
          </a:xfrm>
          <a:prstGeom prst="rect">
            <a:avLst/>
          </a:prstGeom>
        </p:spPr>
      </p:pic>
    </p:spTree>
    <p:extLst>
      <p:ext uri="{BB962C8B-B14F-4D97-AF65-F5344CB8AC3E}">
        <p14:creationId xmlns:p14="http://schemas.microsoft.com/office/powerpoint/2010/main" val="41975172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RF Mall 2019" id="{DCE4DF67-28F9-49C5-8B58-A2616DDE9281}" vid="{EB4C4AFE-8614-4E0D-9434-46D88E19844F}"/>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RF Mall 2019" id="{EC3A14E5-2131-437D-8BB5-4A089A6DAFB9}" vid="{8D810457-CAC5-4C2F-8315-C6A4B34DDDF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5706</Words>
  <Application>Microsoft Office PowerPoint</Application>
  <PresentationFormat>Bredbild</PresentationFormat>
  <Paragraphs>1072</Paragraphs>
  <Slides>106</Slides>
  <Notes>44</Notes>
  <HiddenSlides>1</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106</vt:i4>
      </vt:variant>
    </vt:vector>
  </HeadingPairs>
  <TitlesOfParts>
    <vt:vector size="117" baseType="lpstr">
      <vt:lpstr>Arial</vt:lpstr>
      <vt:lpstr>Arial Narrow</vt:lpstr>
      <vt:lpstr>Calibri</vt:lpstr>
      <vt:lpstr>Calibri Light</vt:lpstr>
      <vt:lpstr>Times New Roman</vt:lpstr>
      <vt:lpstr>Trebuchet MS</vt:lpstr>
      <vt:lpstr>Wingdings</vt:lpstr>
      <vt:lpstr>Office-tema</vt:lpstr>
      <vt:lpstr>1_Office-tema</vt:lpstr>
      <vt:lpstr>2_Office-tema</vt:lpstr>
      <vt:lpstr>Bitmappsbild</vt:lpstr>
      <vt:lpstr>27 mars 2019 Norra Sjukvårdsregionförbundet (NRF)</vt:lpstr>
      <vt:lpstr>Förslag till revidering av förbundsordning</vt:lpstr>
      <vt:lpstr>Presentation av  Norra Sjukvårdsregionförbundet (NRF)</vt:lpstr>
      <vt:lpstr>PowerPoint-presentation</vt:lpstr>
      <vt:lpstr>Historik –  Samverkansnämnden i Norra Sverige</vt:lpstr>
      <vt:lpstr>Norrlandstingens regionförbund</vt:lpstr>
      <vt:lpstr>Storregion Norrland….</vt:lpstr>
      <vt:lpstr>Presentation av  Norra Sjukvårdsregionförbundet (NRF)</vt:lpstr>
      <vt:lpstr>Exempel på utvecklingsområden</vt:lpstr>
      <vt:lpstr>NRF:s Uppdrag</vt:lpstr>
      <vt:lpstr>PowerPoint-presentation</vt:lpstr>
      <vt:lpstr>Förbundsdirektionen 2019-2022,  12 ledamöter och 12 ersättare </vt:lpstr>
      <vt:lpstr>Förbundsdirektionen 2019-2022, 12 ledamöter och 12 ersättare</vt:lpstr>
      <vt:lpstr>Förbundsordningen </vt:lpstr>
      <vt:lpstr>Förbundsordningen</vt:lpstr>
      <vt:lpstr>Kansliet (litet kansli med tjänsteköp för basadministration) </vt:lpstr>
      <vt:lpstr>BIKUPA </vt:lpstr>
      <vt:lpstr>Vårt arbetssätt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Kunskapsstyrning</vt:lpstr>
      <vt:lpstr>Kunskapsstyrning- Beslutspunkter utifrån rekommendation</vt:lpstr>
      <vt:lpstr>NRF:s resurser för kunskapsstyrning</vt:lpstr>
      <vt:lpstr>Kunskapsstyrning</vt:lpstr>
      <vt:lpstr>BIKUPA </vt:lpstr>
      <vt:lpstr>NRF – årsplanering 2019  FD 2019-03-27/28</vt:lpstr>
      <vt:lpstr> mars och maj 2019</vt:lpstr>
      <vt:lpstr> oktober och december 2019</vt:lpstr>
      <vt:lpstr> Stående punkter</vt:lpstr>
      <vt:lpstr>Regionvårdsavtalet 2018 - 2020  FD 2019-03-27/28</vt:lpstr>
      <vt:lpstr>PowerPoint-presentation</vt:lpstr>
      <vt:lpstr> Utgångspunkter, samarbete</vt:lpstr>
      <vt:lpstr> Utgångspunkter, ersättningsmodellen</vt:lpstr>
      <vt:lpstr> Begrepp</vt:lpstr>
      <vt:lpstr> DRG -DiagnosRelaterade Grupper </vt:lpstr>
      <vt:lpstr> Ersättningsmodellen i den norra sjukvårdsregionen</vt:lpstr>
      <vt:lpstr>Ersättningsmodellen – fyra hörnstenar</vt:lpstr>
      <vt:lpstr> De fyra hörnstenarna i modellen</vt:lpstr>
      <vt:lpstr> De fyra hörnstenarna i modellen</vt:lpstr>
      <vt:lpstr> Principer för DRG-pris 2018-2020</vt:lpstr>
      <vt:lpstr> DRG-prisberäkning 2018 - 2020 </vt:lpstr>
      <vt:lpstr> Undantag från DRG-prissättning</vt:lpstr>
      <vt:lpstr> De fyra hörnstenarna i modellen</vt:lpstr>
      <vt:lpstr>  Fast och rörlig ersättning [50% / 50%]</vt:lpstr>
      <vt:lpstr> De fyra hörnstenarna i modellen</vt:lpstr>
      <vt:lpstr> Riskdelning i efterreglering efter tre år (§ 10) </vt:lpstr>
      <vt:lpstr> Riskdelning i efterreglering, enligt § 10</vt:lpstr>
      <vt:lpstr> Utfall KPP – Fakturerat, exempel år 2014-2016 </vt:lpstr>
      <vt:lpstr> De fyra hörnstenarna i modellen</vt:lpstr>
      <vt:lpstr> Krav på NUS kostnadsnivå vid efterreglering (§ 8)  </vt:lpstr>
      <vt:lpstr> Kostnaden för att producera DRG-vikten 1,0 vid NUS, jämfört med genomsnittet för övriga universitetssjukhus  </vt:lpstr>
      <vt:lpstr>NRF:s ekonomi  FD 2019-03-27/28</vt:lpstr>
      <vt:lpstr> Finansiering - NRF</vt:lpstr>
      <vt:lpstr> Budget 2019 som beslutades i dec 2018</vt:lpstr>
      <vt:lpstr>NRF Årsredovisning  FD 2019-03-27/28</vt:lpstr>
      <vt:lpstr> Verksamhet 2018</vt:lpstr>
      <vt:lpstr> Verksamhetsmål</vt:lpstr>
      <vt:lpstr> Finansiella mål för god ekonomisk hushållning </vt:lpstr>
      <vt:lpstr> Övrigt </vt:lpstr>
      <vt:lpstr>Kunskapsstyrning FD 27 mars 2019</vt:lpstr>
      <vt:lpstr>Samverkan för en mer  kunskapsbaserad, jämlik och resurseffektiv vård</vt:lpstr>
      <vt:lpstr> Målområden – God vård</vt:lpstr>
      <vt:lpstr> Kunskapsstyrning</vt:lpstr>
      <vt:lpstr> Regionernas beslut i korthet</vt:lpstr>
      <vt:lpstr>Varför gör vi om systemet?</vt:lpstr>
      <vt:lpstr>Kunskapsstyrning för varje vårdgivare</vt:lpstr>
      <vt:lpstr>Kunskapsstyrning = kunskapen ska styra</vt:lpstr>
      <vt:lpstr>Målbild</vt:lpstr>
      <vt:lpstr>Bikupa</vt:lpstr>
      <vt:lpstr>Inte göra mera – bara mera tillsammans! </vt:lpstr>
      <vt:lpstr> Systemet tillvaratar tidigare arbete  och erfarenheter</vt:lpstr>
      <vt:lpstr>Samspel för kunskapsstyrning </vt:lpstr>
      <vt:lpstr>Nationella programområden (NPO) uppdrag </vt:lpstr>
      <vt:lpstr>PowerPoint-presentation</vt:lpstr>
      <vt:lpstr> Sammansättning nationella programområden och nationella arbetsgrupper</vt:lpstr>
      <vt:lpstr> Varför ska vi arbeta med kunskapsstyrning?  Gör vi inte redan det??? </vt:lpstr>
      <vt:lpstr>Göra  nytt eller göra på nytt sätt?</vt:lpstr>
      <vt:lpstr>Sjukvårdsregionalt värdskap för NPO</vt:lpstr>
      <vt:lpstr> Utgångspunkter  för RPO i norra Sverige</vt:lpstr>
      <vt:lpstr>Struktur för kunskapsstyrningsorganisation  Norra sjukvårdsregionen  - en idéskiss</vt:lpstr>
      <vt:lpstr>PowerPoint-presentation</vt:lpstr>
      <vt:lpstr>PowerPoint-presentation</vt:lpstr>
      <vt:lpstr>Bikupa</vt:lpstr>
      <vt:lpstr> Förbundsdirektören informerar</vt:lpstr>
      <vt:lpstr>Förbundsdirektören rapporterar</vt:lpstr>
      <vt:lpstr>Förslag till reviderad budget 2019</vt:lpstr>
      <vt:lpstr>Förslag till reviderad budget 2019</vt:lpstr>
      <vt:lpstr>Patientens egenavgift – kirurgisk sterilisering</vt:lpstr>
      <vt:lpstr>Patientens egenavgift – kirurgisk sterilisering</vt:lpstr>
      <vt:lpstr>Former för Förbundsdirektionens möten</vt:lpstr>
      <vt:lpstr>Hantering av nationella riktlinjer – fördelning mellan politiker och tjänstemän</vt:lpstr>
      <vt:lpstr>Övriga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av  Norra Sjukvårdsregionförbundet (NRF)</dc:title>
  <dc:creator>Nina Fållbäck Svensson</dc:creator>
  <cp:lastModifiedBy>Annika M Renström</cp:lastModifiedBy>
  <cp:revision>55</cp:revision>
  <cp:lastPrinted>2019-02-19T09:25:49Z</cp:lastPrinted>
  <dcterms:created xsi:type="dcterms:W3CDTF">2019-02-19T09:23:29Z</dcterms:created>
  <dcterms:modified xsi:type="dcterms:W3CDTF">2019-05-10T12:36:04Z</dcterms:modified>
</cp:coreProperties>
</file>