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3475" r:id="rId2"/>
    <p:sldId id="3471" r:id="rId3"/>
    <p:sldId id="3472" r:id="rId4"/>
    <p:sldId id="3473" r:id="rId5"/>
    <p:sldId id="3477" r:id="rId6"/>
    <p:sldId id="264" r:id="rId7"/>
    <p:sldId id="261" r:id="rId8"/>
    <p:sldId id="257" r:id="rId9"/>
    <p:sldId id="259" r:id="rId10"/>
    <p:sldId id="3476" r:id="rId11"/>
    <p:sldId id="3478" r:id="rId12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4787"/>
  </p:normalViewPr>
  <p:slideViewPr>
    <p:cSldViewPr snapToGrid="0" snapToObjects="1">
      <p:cViewPr varScale="1">
        <p:scale>
          <a:sx n="124" d="100"/>
          <a:sy n="124" d="100"/>
        </p:scale>
        <p:origin x="12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ECBCB5-6631-48D8-88D6-78649DD090B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C1E59ADD-A072-44F8-B02D-EE44F2AA4C2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All vård som uppfyller kriterierna kan bli nationellt högspecialiserad vård (</a:t>
          </a:r>
          <a:r>
            <a:rPr lang="en-US" b="1"/>
            <a:t>inte bara kirurgiska ingrepp</a:t>
          </a:r>
          <a:r>
            <a:rPr lang="en-US"/>
            <a:t>)</a:t>
          </a:r>
        </a:p>
      </dgm:t>
    </dgm:pt>
    <dgm:pt modelId="{EFDC6D70-2862-4A60-AE2B-8AAF2E6B9888}" type="parTrans" cxnId="{2C8A51F9-948E-4E55-9383-7A0FA84476A5}">
      <dgm:prSet/>
      <dgm:spPr/>
      <dgm:t>
        <a:bodyPr/>
        <a:lstStyle/>
        <a:p>
          <a:endParaRPr lang="en-US"/>
        </a:p>
      </dgm:t>
    </dgm:pt>
    <dgm:pt modelId="{00BF2D24-F836-4A4F-971D-7B21A2781033}" type="sibTrans" cxnId="{2C8A51F9-948E-4E55-9383-7A0FA84476A5}">
      <dgm:prSet/>
      <dgm:spPr/>
      <dgm:t>
        <a:bodyPr/>
        <a:lstStyle/>
        <a:p>
          <a:endParaRPr lang="en-US"/>
        </a:p>
      </dgm:t>
    </dgm:pt>
    <dgm:pt modelId="{353FAEF7-7A04-4790-AA72-BE7983CDBC4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1–5 enheter </a:t>
          </a:r>
          <a:r>
            <a:rPr lang="en-US"/>
            <a:t>får tillstånd att driva vården </a:t>
          </a:r>
        </a:p>
      </dgm:t>
    </dgm:pt>
    <dgm:pt modelId="{91B2C195-0DF3-4A1A-9D81-E06BF635F311}" type="parTrans" cxnId="{ECE97B8A-59F4-424C-A7AF-8383FF6F2DF9}">
      <dgm:prSet/>
      <dgm:spPr/>
      <dgm:t>
        <a:bodyPr/>
        <a:lstStyle/>
        <a:p>
          <a:endParaRPr lang="en-US"/>
        </a:p>
      </dgm:t>
    </dgm:pt>
    <dgm:pt modelId="{A23C39A1-D7D7-4E4B-8258-4A2F64908528}" type="sibTrans" cxnId="{ECE97B8A-59F4-424C-A7AF-8383FF6F2DF9}">
      <dgm:prSet/>
      <dgm:spPr/>
      <dgm:t>
        <a:bodyPr/>
        <a:lstStyle/>
        <a:p>
          <a:endParaRPr lang="en-US"/>
        </a:p>
      </dgm:t>
    </dgm:pt>
    <dgm:pt modelId="{832271DD-B01A-4A4B-8350-0526578D9A8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Socialstyrelsen beslutar </a:t>
          </a:r>
          <a:r>
            <a:rPr lang="en-US" b="1"/>
            <a:t>vad och hur många</a:t>
          </a:r>
          <a:endParaRPr lang="en-US"/>
        </a:p>
      </dgm:t>
    </dgm:pt>
    <dgm:pt modelId="{D78ADDD5-3D12-43C0-B514-40004810072E}" type="parTrans" cxnId="{0D56386F-68AA-4B15-88A3-51C5B8F88534}">
      <dgm:prSet/>
      <dgm:spPr/>
      <dgm:t>
        <a:bodyPr/>
        <a:lstStyle/>
        <a:p>
          <a:endParaRPr lang="en-US"/>
        </a:p>
      </dgm:t>
    </dgm:pt>
    <dgm:pt modelId="{F706BE32-877C-467D-9E8D-302F38B272B5}" type="sibTrans" cxnId="{0D56386F-68AA-4B15-88A3-51C5B8F88534}">
      <dgm:prSet/>
      <dgm:spPr/>
      <dgm:t>
        <a:bodyPr/>
        <a:lstStyle/>
        <a:p>
          <a:endParaRPr lang="en-US"/>
        </a:p>
      </dgm:t>
    </dgm:pt>
    <dgm:pt modelId="{85EA34EF-1EB3-4829-A2BC-B7ACEE251B8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Nämnden</a:t>
          </a:r>
          <a:r>
            <a:rPr lang="en-US" dirty="0"/>
            <a:t> </a:t>
          </a:r>
          <a:r>
            <a:rPr lang="en-US" dirty="0" err="1"/>
            <a:t>för</a:t>
          </a:r>
          <a:r>
            <a:rPr lang="en-US" dirty="0"/>
            <a:t> NHV ger </a:t>
          </a:r>
          <a:r>
            <a:rPr lang="en-US" dirty="0" err="1"/>
            <a:t>tillstånd</a:t>
          </a:r>
          <a:r>
            <a:rPr lang="en-US" dirty="0"/>
            <a:t> </a:t>
          </a:r>
          <a:r>
            <a:rPr lang="en-US" dirty="0" err="1"/>
            <a:t>som</a:t>
          </a:r>
          <a:r>
            <a:rPr lang="en-US" dirty="0"/>
            <a:t> </a:t>
          </a:r>
          <a:r>
            <a:rPr lang="en-US" b="1" dirty="0" err="1"/>
            <a:t>gäller</a:t>
          </a:r>
          <a:r>
            <a:rPr lang="en-US" b="1" dirty="0"/>
            <a:t> </a:t>
          </a:r>
          <a:r>
            <a:rPr lang="en-US" b="1" dirty="0" err="1"/>
            <a:t>tillsvidare</a:t>
          </a:r>
          <a:endParaRPr lang="en-US" dirty="0"/>
        </a:p>
      </dgm:t>
    </dgm:pt>
    <dgm:pt modelId="{140C07E2-4F07-4701-B2FE-2BF2BADD9AD9}" type="parTrans" cxnId="{2C33B65D-2CD6-491F-88BF-0B48965E6D37}">
      <dgm:prSet/>
      <dgm:spPr/>
      <dgm:t>
        <a:bodyPr/>
        <a:lstStyle/>
        <a:p>
          <a:endParaRPr lang="en-US"/>
        </a:p>
      </dgm:t>
    </dgm:pt>
    <dgm:pt modelId="{FBE76647-A170-446F-A918-12E7FCA189EB}" type="sibTrans" cxnId="{2C33B65D-2CD6-491F-88BF-0B48965E6D37}">
      <dgm:prSet/>
      <dgm:spPr/>
      <dgm:t>
        <a:bodyPr/>
        <a:lstStyle/>
        <a:p>
          <a:endParaRPr lang="en-US"/>
        </a:p>
      </dgm:t>
    </dgm:pt>
    <dgm:pt modelId="{2C039AA0-16E4-4E2C-9C36-28BF83C7926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Tillståndståndsinnehavaren ansvarar för uppföljning av verksamheterna (</a:t>
          </a:r>
          <a:r>
            <a:rPr lang="en-US" b="1"/>
            <a:t>egenkontroll</a:t>
          </a:r>
          <a:r>
            <a:rPr lang="en-US"/>
            <a:t>)</a:t>
          </a:r>
        </a:p>
      </dgm:t>
    </dgm:pt>
    <dgm:pt modelId="{66F760E8-98EC-41BC-A854-1DDBA447AC99}" type="parTrans" cxnId="{D8456CB3-89C0-4408-8FA0-AEBD8327A731}">
      <dgm:prSet/>
      <dgm:spPr/>
      <dgm:t>
        <a:bodyPr/>
        <a:lstStyle/>
        <a:p>
          <a:endParaRPr lang="en-US"/>
        </a:p>
      </dgm:t>
    </dgm:pt>
    <dgm:pt modelId="{F5E3F41C-D371-47E3-BD69-3BD3172914CD}" type="sibTrans" cxnId="{D8456CB3-89C0-4408-8FA0-AEBD8327A731}">
      <dgm:prSet/>
      <dgm:spPr/>
      <dgm:t>
        <a:bodyPr/>
        <a:lstStyle/>
        <a:p>
          <a:endParaRPr lang="en-US"/>
        </a:p>
      </dgm:t>
    </dgm:pt>
    <dgm:pt modelId="{1B688949-4661-44F7-9002-AD6AA9C5500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Socialstyrelsen utfärdar </a:t>
          </a:r>
          <a:r>
            <a:rPr lang="en-US" b="1"/>
            <a:t>föreskrifter </a:t>
          </a:r>
          <a:r>
            <a:rPr lang="en-US"/>
            <a:t>som styr ansökningsförfarandet och villkoren för att få bedriva vården </a:t>
          </a:r>
        </a:p>
      </dgm:t>
    </dgm:pt>
    <dgm:pt modelId="{6364A676-5BD0-4E5B-AD5A-A0530D5A7438}" type="parTrans" cxnId="{33833143-2AA8-413E-B482-8DAFE33A1864}">
      <dgm:prSet/>
      <dgm:spPr/>
      <dgm:t>
        <a:bodyPr/>
        <a:lstStyle/>
        <a:p>
          <a:endParaRPr lang="en-US"/>
        </a:p>
      </dgm:t>
    </dgm:pt>
    <dgm:pt modelId="{A915C12E-45A1-4CA2-BE84-58342BFD4CE4}" type="sibTrans" cxnId="{33833143-2AA8-413E-B482-8DAFE33A1864}">
      <dgm:prSet/>
      <dgm:spPr/>
      <dgm:t>
        <a:bodyPr/>
        <a:lstStyle/>
        <a:p>
          <a:endParaRPr lang="en-US"/>
        </a:p>
      </dgm:t>
    </dgm:pt>
    <dgm:pt modelId="{5CDE7727-45FF-43F3-A2AD-43A8FF87893C}" type="pres">
      <dgm:prSet presAssocID="{14ECBCB5-6631-48D8-88D6-78649DD090B7}" presName="root" presStyleCnt="0">
        <dgm:presLayoutVars>
          <dgm:dir/>
          <dgm:resizeHandles val="exact"/>
        </dgm:presLayoutVars>
      </dgm:prSet>
      <dgm:spPr/>
    </dgm:pt>
    <dgm:pt modelId="{7F72187C-A49E-401E-8A36-58D3D305FCE0}" type="pres">
      <dgm:prSet presAssocID="{C1E59ADD-A072-44F8-B02D-EE44F2AA4C27}" presName="compNode" presStyleCnt="0"/>
      <dgm:spPr/>
    </dgm:pt>
    <dgm:pt modelId="{D304C6AC-3581-4E20-A894-9EA7B1F3EB59}" type="pres">
      <dgm:prSet presAssocID="{C1E59ADD-A072-44F8-B02D-EE44F2AA4C27}" presName="bgRect" presStyleLbl="bgShp" presStyleIdx="0" presStyleCnt="6"/>
      <dgm:spPr/>
    </dgm:pt>
    <dgm:pt modelId="{D5FF0430-72C6-4CBE-AD36-E6FB2A3B5D3A}" type="pres">
      <dgm:prSet presAssocID="{C1E59ADD-A072-44F8-B02D-EE44F2AA4C27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EA54A986-0782-4C14-B532-C3B714FF2A52}" type="pres">
      <dgm:prSet presAssocID="{C1E59ADD-A072-44F8-B02D-EE44F2AA4C27}" presName="spaceRect" presStyleCnt="0"/>
      <dgm:spPr/>
    </dgm:pt>
    <dgm:pt modelId="{8D6331C7-F47C-4FD2-979F-0F493EAD10F0}" type="pres">
      <dgm:prSet presAssocID="{C1E59ADD-A072-44F8-B02D-EE44F2AA4C27}" presName="parTx" presStyleLbl="revTx" presStyleIdx="0" presStyleCnt="6">
        <dgm:presLayoutVars>
          <dgm:chMax val="0"/>
          <dgm:chPref val="0"/>
        </dgm:presLayoutVars>
      </dgm:prSet>
      <dgm:spPr/>
    </dgm:pt>
    <dgm:pt modelId="{F639AF9E-5317-4012-A43B-916235B9F556}" type="pres">
      <dgm:prSet presAssocID="{00BF2D24-F836-4A4F-971D-7B21A2781033}" presName="sibTrans" presStyleCnt="0"/>
      <dgm:spPr/>
    </dgm:pt>
    <dgm:pt modelId="{7ED2616E-AF33-4C45-BA50-36330119EF00}" type="pres">
      <dgm:prSet presAssocID="{353FAEF7-7A04-4790-AA72-BE7983CDBC44}" presName="compNode" presStyleCnt="0"/>
      <dgm:spPr/>
    </dgm:pt>
    <dgm:pt modelId="{B312309E-D7E1-4C42-AE11-D5379FE3092E}" type="pres">
      <dgm:prSet presAssocID="{353FAEF7-7A04-4790-AA72-BE7983CDBC44}" presName="bgRect" presStyleLbl="bgShp" presStyleIdx="1" presStyleCnt="6"/>
      <dgm:spPr/>
    </dgm:pt>
    <dgm:pt modelId="{817D2D63-19F1-4D30-9D2B-4407D1319398}" type="pres">
      <dgm:prSet presAssocID="{353FAEF7-7A04-4790-AA72-BE7983CDBC44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D27FF7B3-CDF4-492E-A5B6-E9560CC0D315}" type="pres">
      <dgm:prSet presAssocID="{353FAEF7-7A04-4790-AA72-BE7983CDBC44}" presName="spaceRect" presStyleCnt="0"/>
      <dgm:spPr/>
    </dgm:pt>
    <dgm:pt modelId="{8E72F8BE-A6D3-4BEA-A483-353C4078ABC9}" type="pres">
      <dgm:prSet presAssocID="{353FAEF7-7A04-4790-AA72-BE7983CDBC44}" presName="parTx" presStyleLbl="revTx" presStyleIdx="1" presStyleCnt="6">
        <dgm:presLayoutVars>
          <dgm:chMax val="0"/>
          <dgm:chPref val="0"/>
        </dgm:presLayoutVars>
      </dgm:prSet>
      <dgm:spPr/>
    </dgm:pt>
    <dgm:pt modelId="{2EDD7967-4313-432E-BE52-458E4A4AEDF4}" type="pres">
      <dgm:prSet presAssocID="{A23C39A1-D7D7-4E4B-8258-4A2F64908528}" presName="sibTrans" presStyleCnt="0"/>
      <dgm:spPr/>
    </dgm:pt>
    <dgm:pt modelId="{8E839E96-85E9-4C84-88AA-34F2B49ED6E9}" type="pres">
      <dgm:prSet presAssocID="{832271DD-B01A-4A4B-8350-0526578D9A86}" presName="compNode" presStyleCnt="0"/>
      <dgm:spPr/>
    </dgm:pt>
    <dgm:pt modelId="{8A3530CD-856F-4B4C-8286-92A11032A294}" type="pres">
      <dgm:prSet presAssocID="{832271DD-B01A-4A4B-8350-0526578D9A86}" presName="bgRect" presStyleLbl="bgShp" presStyleIdx="2" presStyleCnt="6"/>
      <dgm:spPr/>
    </dgm:pt>
    <dgm:pt modelId="{30B2264E-A0CA-42D6-A131-4ADB4DAA32C0}" type="pres">
      <dgm:prSet presAssocID="{832271DD-B01A-4A4B-8350-0526578D9A8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81C1ED86-82E0-4667-B2DB-8287A5D1E234}" type="pres">
      <dgm:prSet presAssocID="{832271DD-B01A-4A4B-8350-0526578D9A86}" presName="spaceRect" presStyleCnt="0"/>
      <dgm:spPr/>
    </dgm:pt>
    <dgm:pt modelId="{D36072B0-2BC2-4DC7-86D3-84BA4FD6420C}" type="pres">
      <dgm:prSet presAssocID="{832271DD-B01A-4A4B-8350-0526578D9A86}" presName="parTx" presStyleLbl="revTx" presStyleIdx="2" presStyleCnt="6">
        <dgm:presLayoutVars>
          <dgm:chMax val="0"/>
          <dgm:chPref val="0"/>
        </dgm:presLayoutVars>
      </dgm:prSet>
      <dgm:spPr/>
    </dgm:pt>
    <dgm:pt modelId="{4864EB5F-A136-4960-BE7C-E055A8B02583}" type="pres">
      <dgm:prSet presAssocID="{F706BE32-877C-467D-9E8D-302F38B272B5}" presName="sibTrans" presStyleCnt="0"/>
      <dgm:spPr/>
    </dgm:pt>
    <dgm:pt modelId="{122D1E95-A97E-4333-917E-D97347F0A9A7}" type="pres">
      <dgm:prSet presAssocID="{85EA34EF-1EB3-4829-A2BC-B7ACEE251B89}" presName="compNode" presStyleCnt="0"/>
      <dgm:spPr/>
    </dgm:pt>
    <dgm:pt modelId="{C2D8DD99-5790-4ED9-A2F8-176E49473746}" type="pres">
      <dgm:prSet presAssocID="{85EA34EF-1EB3-4829-A2BC-B7ACEE251B89}" presName="bgRect" presStyleLbl="bgShp" presStyleIdx="3" presStyleCnt="6"/>
      <dgm:spPr/>
    </dgm:pt>
    <dgm:pt modelId="{2F39AE99-2728-4E14-8D51-CF467A4E9FC7}" type="pres">
      <dgm:prSet presAssocID="{85EA34EF-1EB3-4829-A2BC-B7ACEE251B8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 Sign"/>
        </a:ext>
      </dgm:extLst>
    </dgm:pt>
    <dgm:pt modelId="{F5CF1B74-98D2-43C4-9E69-25363206BD04}" type="pres">
      <dgm:prSet presAssocID="{85EA34EF-1EB3-4829-A2BC-B7ACEE251B89}" presName="spaceRect" presStyleCnt="0"/>
      <dgm:spPr/>
    </dgm:pt>
    <dgm:pt modelId="{D4DD744E-4B1A-45EC-AC78-52C827AB50D5}" type="pres">
      <dgm:prSet presAssocID="{85EA34EF-1EB3-4829-A2BC-B7ACEE251B89}" presName="parTx" presStyleLbl="revTx" presStyleIdx="3" presStyleCnt="6">
        <dgm:presLayoutVars>
          <dgm:chMax val="0"/>
          <dgm:chPref val="0"/>
        </dgm:presLayoutVars>
      </dgm:prSet>
      <dgm:spPr/>
    </dgm:pt>
    <dgm:pt modelId="{7F88C249-4279-4E29-9C13-E2764EEDEC82}" type="pres">
      <dgm:prSet presAssocID="{FBE76647-A170-446F-A918-12E7FCA189EB}" presName="sibTrans" presStyleCnt="0"/>
      <dgm:spPr/>
    </dgm:pt>
    <dgm:pt modelId="{D4719640-11F8-460B-94DE-6399572E6932}" type="pres">
      <dgm:prSet presAssocID="{2C039AA0-16E4-4E2C-9C36-28BF83C7926F}" presName="compNode" presStyleCnt="0"/>
      <dgm:spPr/>
    </dgm:pt>
    <dgm:pt modelId="{F8AD6348-CEA9-4C12-8B54-208B5DB1097B}" type="pres">
      <dgm:prSet presAssocID="{2C039AA0-16E4-4E2C-9C36-28BF83C7926F}" presName="bgRect" presStyleLbl="bgShp" presStyleIdx="4" presStyleCnt="6"/>
      <dgm:spPr/>
    </dgm:pt>
    <dgm:pt modelId="{8881C4DD-11A9-4D04-B14D-3AC34076FF99}" type="pres">
      <dgm:prSet presAssocID="{2C039AA0-16E4-4E2C-9C36-28BF83C7926F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C63B58F1-193A-448E-BD20-031E728C102A}" type="pres">
      <dgm:prSet presAssocID="{2C039AA0-16E4-4E2C-9C36-28BF83C7926F}" presName="spaceRect" presStyleCnt="0"/>
      <dgm:spPr/>
    </dgm:pt>
    <dgm:pt modelId="{3E57198D-27FE-4E9B-BE04-05C8A86A293E}" type="pres">
      <dgm:prSet presAssocID="{2C039AA0-16E4-4E2C-9C36-28BF83C7926F}" presName="parTx" presStyleLbl="revTx" presStyleIdx="4" presStyleCnt="6">
        <dgm:presLayoutVars>
          <dgm:chMax val="0"/>
          <dgm:chPref val="0"/>
        </dgm:presLayoutVars>
      </dgm:prSet>
      <dgm:spPr/>
    </dgm:pt>
    <dgm:pt modelId="{EB9BE5AC-E582-4DF4-962F-7CDBE140AA7C}" type="pres">
      <dgm:prSet presAssocID="{F5E3F41C-D371-47E3-BD69-3BD3172914CD}" presName="sibTrans" presStyleCnt="0"/>
      <dgm:spPr/>
    </dgm:pt>
    <dgm:pt modelId="{B56245F0-6B71-49B6-B422-BD2D47ED3B87}" type="pres">
      <dgm:prSet presAssocID="{1B688949-4661-44F7-9002-AD6AA9C55003}" presName="compNode" presStyleCnt="0"/>
      <dgm:spPr/>
    </dgm:pt>
    <dgm:pt modelId="{2DB23523-6459-4AD6-BAD6-12FE0C2DD0B5}" type="pres">
      <dgm:prSet presAssocID="{1B688949-4661-44F7-9002-AD6AA9C55003}" presName="bgRect" presStyleLbl="bgShp" presStyleIdx="5" presStyleCnt="6"/>
      <dgm:spPr/>
    </dgm:pt>
    <dgm:pt modelId="{BD77FF44-6C11-4C91-9348-163F4874AEBA}" type="pres">
      <dgm:prSet presAssocID="{1B688949-4661-44F7-9002-AD6AA9C55003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55D548A5-C4E6-4406-B8AF-95670AB1F974}" type="pres">
      <dgm:prSet presAssocID="{1B688949-4661-44F7-9002-AD6AA9C55003}" presName="spaceRect" presStyleCnt="0"/>
      <dgm:spPr/>
    </dgm:pt>
    <dgm:pt modelId="{9219E8C4-823F-40CE-AB60-4E1EA82C7442}" type="pres">
      <dgm:prSet presAssocID="{1B688949-4661-44F7-9002-AD6AA9C55003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32B06E36-430A-45B7-B34C-3BABCE9A8E77}" type="presOf" srcId="{C1E59ADD-A072-44F8-B02D-EE44F2AA4C27}" destId="{8D6331C7-F47C-4FD2-979F-0F493EAD10F0}" srcOrd="0" destOrd="0" presId="urn:microsoft.com/office/officeart/2018/2/layout/IconVerticalSolidList"/>
    <dgm:cxn modelId="{2C33B65D-2CD6-491F-88BF-0B48965E6D37}" srcId="{14ECBCB5-6631-48D8-88D6-78649DD090B7}" destId="{85EA34EF-1EB3-4829-A2BC-B7ACEE251B89}" srcOrd="3" destOrd="0" parTransId="{140C07E2-4F07-4701-B2FE-2BF2BADD9AD9}" sibTransId="{FBE76647-A170-446F-A918-12E7FCA189EB}"/>
    <dgm:cxn modelId="{33833143-2AA8-413E-B482-8DAFE33A1864}" srcId="{14ECBCB5-6631-48D8-88D6-78649DD090B7}" destId="{1B688949-4661-44F7-9002-AD6AA9C55003}" srcOrd="5" destOrd="0" parTransId="{6364A676-5BD0-4E5B-AD5A-A0530D5A7438}" sibTransId="{A915C12E-45A1-4CA2-BE84-58342BFD4CE4}"/>
    <dgm:cxn modelId="{79712747-72AE-4695-AF15-024810CD9E60}" type="presOf" srcId="{85EA34EF-1EB3-4829-A2BC-B7ACEE251B89}" destId="{D4DD744E-4B1A-45EC-AC78-52C827AB50D5}" srcOrd="0" destOrd="0" presId="urn:microsoft.com/office/officeart/2018/2/layout/IconVerticalSolidList"/>
    <dgm:cxn modelId="{0D56386F-68AA-4B15-88A3-51C5B8F88534}" srcId="{14ECBCB5-6631-48D8-88D6-78649DD090B7}" destId="{832271DD-B01A-4A4B-8350-0526578D9A86}" srcOrd="2" destOrd="0" parTransId="{D78ADDD5-3D12-43C0-B514-40004810072E}" sibTransId="{F706BE32-877C-467D-9E8D-302F38B272B5}"/>
    <dgm:cxn modelId="{B2898481-0BA2-407C-8942-578E7D344A71}" type="presOf" srcId="{2C039AA0-16E4-4E2C-9C36-28BF83C7926F}" destId="{3E57198D-27FE-4E9B-BE04-05C8A86A293E}" srcOrd="0" destOrd="0" presId="urn:microsoft.com/office/officeart/2018/2/layout/IconVerticalSolidList"/>
    <dgm:cxn modelId="{ECE97B8A-59F4-424C-A7AF-8383FF6F2DF9}" srcId="{14ECBCB5-6631-48D8-88D6-78649DD090B7}" destId="{353FAEF7-7A04-4790-AA72-BE7983CDBC44}" srcOrd="1" destOrd="0" parTransId="{91B2C195-0DF3-4A1A-9D81-E06BF635F311}" sibTransId="{A23C39A1-D7D7-4E4B-8258-4A2F64908528}"/>
    <dgm:cxn modelId="{A877EC96-A5C8-4A6F-9647-125C3A12CA5A}" type="presOf" srcId="{832271DD-B01A-4A4B-8350-0526578D9A86}" destId="{D36072B0-2BC2-4DC7-86D3-84BA4FD6420C}" srcOrd="0" destOrd="0" presId="urn:microsoft.com/office/officeart/2018/2/layout/IconVerticalSolidList"/>
    <dgm:cxn modelId="{9CC190AE-C344-4585-92E3-6359445A3925}" type="presOf" srcId="{353FAEF7-7A04-4790-AA72-BE7983CDBC44}" destId="{8E72F8BE-A6D3-4BEA-A483-353C4078ABC9}" srcOrd="0" destOrd="0" presId="urn:microsoft.com/office/officeart/2018/2/layout/IconVerticalSolidList"/>
    <dgm:cxn modelId="{D8456CB3-89C0-4408-8FA0-AEBD8327A731}" srcId="{14ECBCB5-6631-48D8-88D6-78649DD090B7}" destId="{2C039AA0-16E4-4E2C-9C36-28BF83C7926F}" srcOrd="4" destOrd="0" parTransId="{66F760E8-98EC-41BC-A854-1DDBA447AC99}" sibTransId="{F5E3F41C-D371-47E3-BD69-3BD3172914CD}"/>
    <dgm:cxn modelId="{77D3E5B3-8DEC-4C04-9AD7-D6F1D147B28B}" type="presOf" srcId="{1B688949-4661-44F7-9002-AD6AA9C55003}" destId="{9219E8C4-823F-40CE-AB60-4E1EA82C7442}" srcOrd="0" destOrd="0" presId="urn:microsoft.com/office/officeart/2018/2/layout/IconVerticalSolidList"/>
    <dgm:cxn modelId="{DE3206C8-6F42-46FB-9E20-2CD70C15CD8D}" type="presOf" srcId="{14ECBCB5-6631-48D8-88D6-78649DD090B7}" destId="{5CDE7727-45FF-43F3-A2AD-43A8FF87893C}" srcOrd="0" destOrd="0" presId="urn:microsoft.com/office/officeart/2018/2/layout/IconVerticalSolidList"/>
    <dgm:cxn modelId="{2C8A51F9-948E-4E55-9383-7A0FA84476A5}" srcId="{14ECBCB5-6631-48D8-88D6-78649DD090B7}" destId="{C1E59ADD-A072-44F8-B02D-EE44F2AA4C27}" srcOrd="0" destOrd="0" parTransId="{EFDC6D70-2862-4A60-AE2B-8AAF2E6B9888}" sibTransId="{00BF2D24-F836-4A4F-971D-7B21A2781033}"/>
    <dgm:cxn modelId="{4B919556-0EB5-45B6-A5C7-C903BA3068F6}" type="presParOf" srcId="{5CDE7727-45FF-43F3-A2AD-43A8FF87893C}" destId="{7F72187C-A49E-401E-8A36-58D3D305FCE0}" srcOrd="0" destOrd="0" presId="urn:microsoft.com/office/officeart/2018/2/layout/IconVerticalSolidList"/>
    <dgm:cxn modelId="{A09B002B-D649-42C1-8375-6EA8B3EA9DE1}" type="presParOf" srcId="{7F72187C-A49E-401E-8A36-58D3D305FCE0}" destId="{D304C6AC-3581-4E20-A894-9EA7B1F3EB59}" srcOrd="0" destOrd="0" presId="urn:microsoft.com/office/officeart/2018/2/layout/IconVerticalSolidList"/>
    <dgm:cxn modelId="{B9EBBE57-1C84-49E0-827E-F21787933A9C}" type="presParOf" srcId="{7F72187C-A49E-401E-8A36-58D3D305FCE0}" destId="{D5FF0430-72C6-4CBE-AD36-E6FB2A3B5D3A}" srcOrd="1" destOrd="0" presId="urn:microsoft.com/office/officeart/2018/2/layout/IconVerticalSolidList"/>
    <dgm:cxn modelId="{3685C95A-2FA0-4416-B441-3A7D03DAAF0C}" type="presParOf" srcId="{7F72187C-A49E-401E-8A36-58D3D305FCE0}" destId="{EA54A986-0782-4C14-B532-C3B714FF2A52}" srcOrd="2" destOrd="0" presId="urn:microsoft.com/office/officeart/2018/2/layout/IconVerticalSolidList"/>
    <dgm:cxn modelId="{5E16717C-C129-45F0-AE83-9DED643930E5}" type="presParOf" srcId="{7F72187C-A49E-401E-8A36-58D3D305FCE0}" destId="{8D6331C7-F47C-4FD2-979F-0F493EAD10F0}" srcOrd="3" destOrd="0" presId="urn:microsoft.com/office/officeart/2018/2/layout/IconVerticalSolidList"/>
    <dgm:cxn modelId="{5F1606DB-57BE-4B9B-9E25-4D1929B25EF7}" type="presParOf" srcId="{5CDE7727-45FF-43F3-A2AD-43A8FF87893C}" destId="{F639AF9E-5317-4012-A43B-916235B9F556}" srcOrd="1" destOrd="0" presId="urn:microsoft.com/office/officeart/2018/2/layout/IconVerticalSolidList"/>
    <dgm:cxn modelId="{E3D8B4B3-D87B-4B90-964F-C3CA23F66C5B}" type="presParOf" srcId="{5CDE7727-45FF-43F3-A2AD-43A8FF87893C}" destId="{7ED2616E-AF33-4C45-BA50-36330119EF00}" srcOrd="2" destOrd="0" presId="urn:microsoft.com/office/officeart/2018/2/layout/IconVerticalSolidList"/>
    <dgm:cxn modelId="{3BC9A8C8-7AE3-4AE4-9DF2-E8750E7FDCE4}" type="presParOf" srcId="{7ED2616E-AF33-4C45-BA50-36330119EF00}" destId="{B312309E-D7E1-4C42-AE11-D5379FE3092E}" srcOrd="0" destOrd="0" presId="urn:microsoft.com/office/officeart/2018/2/layout/IconVerticalSolidList"/>
    <dgm:cxn modelId="{BA22ABDA-625D-424D-81C6-08473CC3B185}" type="presParOf" srcId="{7ED2616E-AF33-4C45-BA50-36330119EF00}" destId="{817D2D63-19F1-4D30-9D2B-4407D1319398}" srcOrd="1" destOrd="0" presId="urn:microsoft.com/office/officeart/2018/2/layout/IconVerticalSolidList"/>
    <dgm:cxn modelId="{E714FD33-1CEB-4464-BEE8-938AAEBD69D9}" type="presParOf" srcId="{7ED2616E-AF33-4C45-BA50-36330119EF00}" destId="{D27FF7B3-CDF4-492E-A5B6-E9560CC0D315}" srcOrd="2" destOrd="0" presId="urn:microsoft.com/office/officeart/2018/2/layout/IconVerticalSolidList"/>
    <dgm:cxn modelId="{BEF24B5B-3B15-44AD-97AC-D2327BE6AC5D}" type="presParOf" srcId="{7ED2616E-AF33-4C45-BA50-36330119EF00}" destId="{8E72F8BE-A6D3-4BEA-A483-353C4078ABC9}" srcOrd="3" destOrd="0" presId="urn:microsoft.com/office/officeart/2018/2/layout/IconVerticalSolidList"/>
    <dgm:cxn modelId="{3635996E-2344-4958-B653-E45F56B6F6C9}" type="presParOf" srcId="{5CDE7727-45FF-43F3-A2AD-43A8FF87893C}" destId="{2EDD7967-4313-432E-BE52-458E4A4AEDF4}" srcOrd="3" destOrd="0" presId="urn:microsoft.com/office/officeart/2018/2/layout/IconVerticalSolidList"/>
    <dgm:cxn modelId="{C9E2BD71-B89B-40C3-AD55-3B68ACF36C50}" type="presParOf" srcId="{5CDE7727-45FF-43F3-A2AD-43A8FF87893C}" destId="{8E839E96-85E9-4C84-88AA-34F2B49ED6E9}" srcOrd="4" destOrd="0" presId="urn:microsoft.com/office/officeart/2018/2/layout/IconVerticalSolidList"/>
    <dgm:cxn modelId="{601D1447-BFEB-4A13-9E51-560B33F28043}" type="presParOf" srcId="{8E839E96-85E9-4C84-88AA-34F2B49ED6E9}" destId="{8A3530CD-856F-4B4C-8286-92A11032A294}" srcOrd="0" destOrd="0" presId="urn:microsoft.com/office/officeart/2018/2/layout/IconVerticalSolidList"/>
    <dgm:cxn modelId="{B222171D-6C1C-458F-A90F-F479DA873481}" type="presParOf" srcId="{8E839E96-85E9-4C84-88AA-34F2B49ED6E9}" destId="{30B2264E-A0CA-42D6-A131-4ADB4DAA32C0}" srcOrd="1" destOrd="0" presId="urn:microsoft.com/office/officeart/2018/2/layout/IconVerticalSolidList"/>
    <dgm:cxn modelId="{E048C8C9-A006-41A0-8C15-323C38FD4B70}" type="presParOf" srcId="{8E839E96-85E9-4C84-88AA-34F2B49ED6E9}" destId="{81C1ED86-82E0-4667-B2DB-8287A5D1E234}" srcOrd="2" destOrd="0" presId="urn:microsoft.com/office/officeart/2018/2/layout/IconVerticalSolidList"/>
    <dgm:cxn modelId="{82463A62-3156-493B-970E-E6BAD50001E6}" type="presParOf" srcId="{8E839E96-85E9-4C84-88AA-34F2B49ED6E9}" destId="{D36072B0-2BC2-4DC7-86D3-84BA4FD6420C}" srcOrd="3" destOrd="0" presId="urn:microsoft.com/office/officeart/2018/2/layout/IconVerticalSolidList"/>
    <dgm:cxn modelId="{F896D304-5FC3-426F-ADE9-E77B7EF1042E}" type="presParOf" srcId="{5CDE7727-45FF-43F3-A2AD-43A8FF87893C}" destId="{4864EB5F-A136-4960-BE7C-E055A8B02583}" srcOrd="5" destOrd="0" presId="urn:microsoft.com/office/officeart/2018/2/layout/IconVerticalSolidList"/>
    <dgm:cxn modelId="{B0C8CB87-9E15-4049-A518-9D273507CA81}" type="presParOf" srcId="{5CDE7727-45FF-43F3-A2AD-43A8FF87893C}" destId="{122D1E95-A97E-4333-917E-D97347F0A9A7}" srcOrd="6" destOrd="0" presId="urn:microsoft.com/office/officeart/2018/2/layout/IconVerticalSolidList"/>
    <dgm:cxn modelId="{A8733B89-EA7F-4089-9511-25BA0E8D6580}" type="presParOf" srcId="{122D1E95-A97E-4333-917E-D97347F0A9A7}" destId="{C2D8DD99-5790-4ED9-A2F8-176E49473746}" srcOrd="0" destOrd="0" presId="urn:microsoft.com/office/officeart/2018/2/layout/IconVerticalSolidList"/>
    <dgm:cxn modelId="{C4279EF5-44C4-4348-B716-963AFC82C576}" type="presParOf" srcId="{122D1E95-A97E-4333-917E-D97347F0A9A7}" destId="{2F39AE99-2728-4E14-8D51-CF467A4E9FC7}" srcOrd="1" destOrd="0" presId="urn:microsoft.com/office/officeart/2018/2/layout/IconVerticalSolidList"/>
    <dgm:cxn modelId="{0E7A9B10-66EF-4E81-88B3-967B0826F6A8}" type="presParOf" srcId="{122D1E95-A97E-4333-917E-D97347F0A9A7}" destId="{F5CF1B74-98D2-43C4-9E69-25363206BD04}" srcOrd="2" destOrd="0" presId="urn:microsoft.com/office/officeart/2018/2/layout/IconVerticalSolidList"/>
    <dgm:cxn modelId="{54D3EA90-1EAA-4854-89EF-61290219739B}" type="presParOf" srcId="{122D1E95-A97E-4333-917E-D97347F0A9A7}" destId="{D4DD744E-4B1A-45EC-AC78-52C827AB50D5}" srcOrd="3" destOrd="0" presId="urn:microsoft.com/office/officeart/2018/2/layout/IconVerticalSolidList"/>
    <dgm:cxn modelId="{A576D1CB-CE44-4C01-B6F6-247883424223}" type="presParOf" srcId="{5CDE7727-45FF-43F3-A2AD-43A8FF87893C}" destId="{7F88C249-4279-4E29-9C13-E2764EEDEC82}" srcOrd="7" destOrd="0" presId="urn:microsoft.com/office/officeart/2018/2/layout/IconVerticalSolidList"/>
    <dgm:cxn modelId="{65451EDE-866E-4469-808F-55E8E7A1501F}" type="presParOf" srcId="{5CDE7727-45FF-43F3-A2AD-43A8FF87893C}" destId="{D4719640-11F8-460B-94DE-6399572E6932}" srcOrd="8" destOrd="0" presId="urn:microsoft.com/office/officeart/2018/2/layout/IconVerticalSolidList"/>
    <dgm:cxn modelId="{79317949-F6F3-472F-89F6-6B2EAF75CECF}" type="presParOf" srcId="{D4719640-11F8-460B-94DE-6399572E6932}" destId="{F8AD6348-CEA9-4C12-8B54-208B5DB1097B}" srcOrd="0" destOrd="0" presId="urn:microsoft.com/office/officeart/2018/2/layout/IconVerticalSolidList"/>
    <dgm:cxn modelId="{98E32A30-AA61-4241-8612-6593E3D908EA}" type="presParOf" srcId="{D4719640-11F8-460B-94DE-6399572E6932}" destId="{8881C4DD-11A9-4D04-B14D-3AC34076FF99}" srcOrd="1" destOrd="0" presId="urn:microsoft.com/office/officeart/2018/2/layout/IconVerticalSolidList"/>
    <dgm:cxn modelId="{43C0DBA6-2AC2-4DCA-A15E-B492F3BDA54B}" type="presParOf" srcId="{D4719640-11F8-460B-94DE-6399572E6932}" destId="{C63B58F1-193A-448E-BD20-031E728C102A}" srcOrd="2" destOrd="0" presId="urn:microsoft.com/office/officeart/2018/2/layout/IconVerticalSolidList"/>
    <dgm:cxn modelId="{F3C91913-B827-4643-8760-6011890CAA4F}" type="presParOf" srcId="{D4719640-11F8-460B-94DE-6399572E6932}" destId="{3E57198D-27FE-4E9B-BE04-05C8A86A293E}" srcOrd="3" destOrd="0" presId="urn:microsoft.com/office/officeart/2018/2/layout/IconVerticalSolidList"/>
    <dgm:cxn modelId="{07830473-1520-4C03-9155-F9E9070E9B86}" type="presParOf" srcId="{5CDE7727-45FF-43F3-A2AD-43A8FF87893C}" destId="{EB9BE5AC-E582-4DF4-962F-7CDBE140AA7C}" srcOrd="9" destOrd="0" presId="urn:microsoft.com/office/officeart/2018/2/layout/IconVerticalSolidList"/>
    <dgm:cxn modelId="{BE1E730D-83F8-4F02-8959-80F450244B48}" type="presParOf" srcId="{5CDE7727-45FF-43F3-A2AD-43A8FF87893C}" destId="{B56245F0-6B71-49B6-B422-BD2D47ED3B87}" srcOrd="10" destOrd="0" presId="urn:microsoft.com/office/officeart/2018/2/layout/IconVerticalSolidList"/>
    <dgm:cxn modelId="{31823A28-6F54-428B-B864-BA1E297E7E70}" type="presParOf" srcId="{B56245F0-6B71-49B6-B422-BD2D47ED3B87}" destId="{2DB23523-6459-4AD6-BAD6-12FE0C2DD0B5}" srcOrd="0" destOrd="0" presId="urn:microsoft.com/office/officeart/2018/2/layout/IconVerticalSolidList"/>
    <dgm:cxn modelId="{2176C4D6-73CB-4884-AD50-0129B90079A6}" type="presParOf" srcId="{B56245F0-6B71-49B6-B422-BD2D47ED3B87}" destId="{BD77FF44-6C11-4C91-9348-163F4874AEBA}" srcOrd="1" destOrd="0" presId="urn:microsoft.com/office/officeart/2018/2/layout/IconVerticalSolidList"/>
    <dgm:cxn modelId="{42540E6B-5520-45E4-AABA-721616C92E71}" type="presParOf" srcId="{B56245F0-6B71-49B6-B422-BD2D47ED3B87}" destId="{55D548A5-C4E6-4406-B8AF-95670AB1F974}" srcOrd="2" destOrd="0" presId="urn:microsoft.com/office/officeart/2018/2/layout/IconVerticalSolidList"/>
    <dgm:cxn modelId="{61A28129-2A11-4633-973F-ACEEB04EF2AA}" type="presParOf" srcId="{B56245F0-6B71-49B6-B422-BD2D47ED3B87}" destId="{9219E8C4-823F-40CE-AB60-4E1EA82C744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FDB723-0093-4A64-8A60-34A708201FEF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73A72C1-C4CE-4751-BB0D-0B9C41911E03}">
      <dgm:prSet/>
      <dgm:spPr/>
      <dgm:t>
        <a:bodyPr/>
        <a:lstStyle/>
        <a:p>
          <a:r>
            <a:rPr lang="en-US"/>
            <a:t>Behandling av plexus brachialisskador</a:t>
          </a:r>
        </a:p>
      </dgm:t>
    </dgm:pt>
    <dgm:pt modelId="{0F1FD54F-7803-426F-B7EF-8FA190FE9AE9}" type="parTrans" cxnId="{D279B4FF-85B5-4158-ACFF-3FE06B11379D}">
      <dgm:prSet/>
      <dgm:spPr/>
      <dgm:t>
        <a:bodyPr/>
        <a:lstStyle/>
        <a:p>
          <a:endParaRPr lang="en-US"/>
        </a:p>
      </dgm:t>
    </dgm:pt>
    <dgm:pt modelId="{1902FDFB-673C-4BF7-A374-48940D58E3DE}" type="sibTrans" cxnId="{D279B4FF-85B5-4158-ACFF-3FE06B11379D}">
      <dgm:prSet/>
      <dgm:spPr/>
      <dgm:t>
        <a:bodyPr/>
        <a:lstStyle/>
        <a:p>
          <a:endParaRPr lang="en-US"/>
        </a:p>
      </dgm:t>
    </dgm:pt>
    <dgm:pt modelId="{034DDFD3-F925-4B59-8E15-5ED7E718D561}">
      <dgm:prSet/>
      <dgm:spPr/>
      <dgm:t>
        <a:bodyPr/>
        <a:lstStyle/>
        <a:p>
          <a:r>
            <a:rPr lang="en-US"/>
            <a:t>Kardiovaskulär genetik</a:t>
          </a:r>
        </a:p>
      </dgm:t>
    </dgm:pt>
    <dgm:pt modelId="{50B0AA82-835D-4186-8901-8FB03D779FDF}" type="parTrans" cxnId="{3D024A72-E88D-4771-BB82-BA2B356BC221}">
      <dgm:prSet/>
      <dgm:spPr/>
      <dgm:t>
        <a:bodyPr/>
        <a:lstStyle/>
        <a:p>
          <a:endParaRPr lang="en-US"/>
        </a:p>
      </dgm:t>
    </dgm:pt>
    <dgm:pt modelId="{53D9AA5A-CEA2-4EF9-BC92-4E25A9906769}" type="sibTrans" cxnId="{3D024A72-E88D-4771-BB82-BA2B356BC221}">
      <dgm:prSet/>
      <dgm:spPr/>
      <dgm:t>
        <a:bodyPr/>
        <a:lstStyle/>
        <a:p>
          <a:endParaRPr lang="en-US"/>
        </a:p>
      </dgm:t>
    </dgm:pt>
    <dgm:pt modelId="{5801859C-5484-4428-B8BC-0AEF21287441}">
      <dgm:prSet/>
      <dgm:spPr/>
      <dgm:t>
        <a:bodyPr/>
        <a:lstStyle/>
        <a:p>
          <a:r>
            <a:rPr lang="en-US"/>
            <a:t>Luftburna intensivvårdstransporter</a:t>
          </a:r>
        </a:p>
      </dgm:t>
    </dgm:pt>
    <dgm:pt modelId="{77CF6A6B-94B0-4DE4-94FE-5FAC5F774456}" type="parTrans" cxnId="{1FC9C4CB-CC8B-47F6-8E93-79CE250A42C1}">
      <dgm:prSet/>
      <dgm:spPr/>
      <dgm:t>
        <a:bodyPr/>
        <a:lstStyle/>
        <a:p>
          <a:endParaRPr lang="en-US"/>
        </a:p>
      </dgm:t>
    </dgm:pt>
    <dgm:pt modelId="{40F9FFFB-4488-41CB-A30D-F22FD66828ED}" type="sibTrans" cxnId="{1FC9C4CB-CC8B-47F6-8E93-79CE250A42C1}">
      <dgm:prSet/>
      <dgm:spPr/>
      <dgm:t>
        <a:bodyPr/>
        <a:lstStyle/>
        <a:p>
          <a:endParaRPr lang="en-US"/>
        </a:p>
      </dgm:t>
    </dgm:pt>
    <dgm:pt modelId="{AAFB7930-2963-45AE-8FC9-F97A944E5E68}">
      <dgm:prSet/>
      <dgm:spPr/>
      <dgm:t>
        <a:bodyPr/>
        <a:lstStyle/>
        <a:p>
          <a:r>
            <a:rPr lang="en-US"/>
            <a:t>Neonatal intensivvård</a:t>
          </a:r>
        </a:p>
      </dgm:t>
    </dgm:pt>
    <dgm:pt modelId="{A3D55014-DAD8-4291-BE28-04484615E935}" type="parTrans" cxnId="{31B04315-A271-491B-9736-A2076363B871}">
      <dgm:prSet/>
      <dgm:spPr/>
      <dgm:t>
        <a:bodyPr/>
        <a:lstStyle/>
        <a:p>
          <a:endParaRPr lang="en-US"/>
        </a:p>
      </dgm:t>
    </dgm:pt>
    <dgm:pt modelId="{888CCDDF-6377-4E23-8D97-9F9E9E9A4742}" type="sibTrans" cxnId="{31B04315-A271-491B-9736-A2076363B871}">
      <dgm:prSet/>
      <dgm:spPr/>
      <dgm:t>
        <a:bodyPr/>
        <a:lstStyle/>
        <a:p>
          <a:endParaRPr lang="en-US"/>
        </a:p>
      </dgm:t>
    </dgm:pt>
    <dgm:pt modelId="{8DDA03B0-7FBD-4714-87EE-31BAC331EC22}">
      <dgm:prSet/>
      <dgm:spPr/>
      <dgm:t>
        <a:bodyPr/>
        <a:lstStyle/>
        <a:p>
          <a:r>
            <a:rPr lang="en-US"/>
            <a:t>Stereotaktisk funktionell neurokirurgi</a:t>
          </a:r>
        </a:p>
      </dgm:t>
    </dgm:pt>
    <dgm:pt modelId="{A644D89C-AA96-4186-BF93-34110B00CD5E}" type="parTrans" cxnId="{9A597E78-9CF8-4EF2-A2C2-109A0CF99974}">
      <dgm:prSet/>
      <dgm:spPr/>
      <dgm:t>
        <a:bodyPr/>
        <a:lstStyle/>
        <a:p>
          <a:endParaRPr lang="en-US"/>
        </a:p>
      </dgm:t>
    </dgm:pt>
    <dgm:pt modelId="{F76D7F61-F496-47B9-A501-60B17DC7B36F}" type="sibTrans" cxnId="{9A597E78-9CF8-4EF2-A2C2-109A0CF99974}">
      <dgm:prSet/>
      <dgm:spPr/>
      <dgm:t>
        <a:bodyPr/>
        <a:lstStyle/>
        <a:p>
          <a:endParaRPr lang="en-US"/>
        </a:p>
      </dgm:t>
    </dgm:pt>
    <dgm:pt modelId="{29D0782A-099E-4B65-BA27-5154F071D859}">
      <dgm:prSet/>
      <dgm:spPr/>
      <dgm:t>
        <a:bodyPr/>
        <a:lstStyle/>
        <a:p>
          <a:r>
            <a:rPr lang="en-US"/>
            <a:t>Strålbehandling</a:t>
          </a:r>
        </a:p>
      </dgm:t>
    </dgm:pt>
    <dgm:pt modelId="{B66304E2-C981-4EF2-81F3-D8A7846838FE}" type="parTrans" cxnId="{F612CE0B-DDBC-445A-B883-17F6C9D78DA3}">
      <dgm:prSet/>
      <dgm:spPr/>
      <dgm:t>
        <a:bodyPr/>
        <a:lstStyle/>
        <a:p>
          <a:endParaRPr lang="en-US"/>
        </a:p>
      </dgm:t>
    </dgm:pt>
    <dgm:pt modelId="{642C3FB5-04A8-4FD6-9771-636D71D7934F}" type="sibTrans" cxnId="{F612CE0B-DDBC-445A-B883-17F6C9D78DA3}">
      <dgm:prSet/>
      <dgm:spPr/>
      <dgm:t>
        <a:bodyPr/>
        <a:lstStyle/>
        <a:p>
          <a:endParaRPr lang="en-US"/>
        </a:p>
      </dgm:t>
    </dgm:pt>
    <dgm:pt modelId="{35AE0010-586E-DE4D-8A6F-6186A4A3E115}" type="pres">
      <dgm:prSet presAssocID="{A3FDB723-0093-4A64-8A60-34A708201FEF}" presName="linear" presStyleCnt="0">
        <dgm:presLayoutVars>
          <dgm:animLvl val="lvl"/>
          <dgm:resizeHandles val="exact"/>
        </dgm:presLayoutVars>
      </dgm:prSet>
      <dgm:spPr/>
    </dgm:pt>
    <dgm:pt modelId="{171B6697-AC1D-AC42-A240-00370DD12BF7}" type="pres">
      <dgm:prSet presAssocID="{973A72C1-C4CE-4751-BB0D-0B9C41911E03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CA8031F3-C202-B64B-B843-FA248B742EEE}" type="pres">
      <dgm:prSet presAssocID="{1902FDFB-673C-4BF7-A374-48940D58E3DE}" presName="spacer" presStyleCnt="0"/>
      <dgm:spPr/>
    </dgm:pt>
    <dgm:pt modelId="{AD0B20FF-3842-CC40-84AC-DC6DAA72ACA6}" type="pres">
      <dgm:prSet presAssocID="{034DDFD3-F925-4B59-8E15-5ED7E718D561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46641A3-8B8F-EB48-851B-F557B97792C3}" type="pres">
      <dgm:prSet presAssocID="{53D9AA5A-CEA2-4EF9-BC92-4E25A9906769}" presName="spacer" presStyleCnt="0"/>
      <dgm:spPr/>
    </dgm:pt>
    <dgm:pt modelId="{274DAE09-DE3C-894D-8B27-E55270DAD20D}" type="pres">
      <dgm:prSet presAssocID="{5801859C-5484-4428-B8BC-0AEF2128744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34BF5EE-4C24-9641-835A-1B39F50FC1AD}" type="pres">
      <dgm:prSet presAssocID="{40F9FFFB-4488-41CB-A30D-F22FD66828ED}" presName="spacer" presStyleCnt="0"/>
      <dgm:spPr/>
    </dgm:pt>
    <dgm:pt modelId="{915FFB33-995F-1545-8830-B8EA9031B5C8}" type="pres">
      <dgm:prSet presAssocID="{AAFB7930-2963-45AE-8FC9-F97A944E5E68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7B8403A-090F-5F44-98DC-591C1697CB73}" type="pres">
      <dgm:prSet presAssocID="{888CCDDF-6377-4E23-8D97-9F9E9E9A4742}" presName="spacer" presStyleCnt="0"/>
      <dgm:spPr/>
    </dgm:pt>
    <dgm:pt modelId="{7CCED5F1-9784-A94F-B7B9-283C66121BDE}" type="pres">
      <dgm:prSet presAssocID="{8DDA03B0-7FBD-4714-87EE-31BAC331EC2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93773B20-9FC3-684D-A8C3-F82496C5D765}" type="pres">
      <dgm:prSet presAssocID="{F76D7F61-F496-47B9-A501-60B17DC7B36F}" presName="spacer" presStyleCnt="0"/>
      <dgm:spPr/>
    </dgm:pt>
    <dgm:pt modelId="{8C15A996-A6BE-264B-8709-BC582EA651F5}" type="pres">
      <dgm:prSet presAssocID="{29D0782A-099E-4B65-BA27-5154F071D85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612CE0B-DDBC-445A-B883-17F6C9D78DA3}" srcId="{A3FDB723-0093-4A64-8A60-34A708201FEF}" destId="{29D0782A-099E-4B65-BA27-5154F071D859}" srcOrd="5" destOrd="0" parTransId="{B66304E2-C981-4EF2-81F3-D8A7846838FE}" sibTransId="{642C3FB5-04A8-4FD6-9771-636D71D7934F}"/>
    <dgm:cxn modelId="{31B04315-A271-491B-9736-A2076363B871}" srcId="{A3FDB723-0093-4A64-8A60-34A708201FEF}" destId="{AAFB7930-2963-45AE-8FC9-F97A944E5E68}" srcOrd="3" destOrd="0" parTransId="{A3D55014-DAD8-4291-BE28-04484615E935}" sibTransId="{888CCDDF-6377-4E23-8D97-9F9E9E9A4742}"/>
    <dgm:cxn modelId="{F0123025-D03F-D043-B808-D2C808838E1A}" type="presOf" srcId="{034DDFD3-F925-4B59-8E15-5ED7E718D561}" destId="{AD0B20FF-3842-CC40-84AC-DC6DAA72ACA6}" srcOrd="0" destOrd="0" presId="urn:microsoft.com/office/officeart/2005/8/layout/vList2"/>
    <dgm:cxn modelId="{ADE79C67-52C8-2B40-B834-B9812DEC276E}" type="presOf" srcId="{973A72C1-C4CE-4751-BB0D-0B9C41911E03}" destId="{171B6697-AC1D-AC42-A240-00370DD12BF7}" srcOrd="0" destOrd="0" presId="urn:microsoft.com/office/officeart/2005/8/layout/vList2"/>
    <dgm:cxn modelId="{3D024A72-E88D-4771-BB82-BA2B356BC221}" srcId="{A3FDB723-0093-4A64-8A60-34A708201FEF}" destId="{034DDFD3-F925-4B59-8E15-5ED7E718D561}" srcOrd="1" destOrd="0" parTransId="{50B0AA82-835D-4186-8901-8FB03D779FDF}" sibTransId="{53D9AA5A-CEA2-4EF9-BC92-4E25A9906769}"/>
    <dgm:cxn modelId="{9A597E78-9CF8-4EF2-A2C2-109A0CF99974}" srcId="{A3FDB723-0093-4A64-8A60-34A708201FEF}" destId="{8DDA03B0-7FBD-4714-87EE-31BAC331EC22}" srcOrd="4" destOrd="0" parTransId="{A644D89C-AA96-4186-BF93-34110B00CD5E}" sibTransId="{F76D7F61-F496-47B9-A501-60B17DC7B36F}"/>
    <dgm:cxn modelId="{A3EDB281-D606-BD4F-BC62-0FFA55079421}" type="presOf" srcId="{AAFB7930-2963-45AE-8FC9-F97A944E5E68}" destId="{915FFB33-995F-1545-8830-B8EA9031B5C8}" srcOrd="0" destOrd="0" presId="urn:microsoft.com/office/officeart/2005/8/layout/vList2"/>
    <dgm:cxn modelId="{BD5C3A83-5D4B-D048-B18C-13671A624515}" type="presOf" srcId="{5801859C-5484-4428-B8BC-0AEF21287441}" destId="{274DAE09-DE3C-894D-8B27-E55270DAD20D}" srcOrd="0" destOrd="0" presId="urn:microsoft.com/office/officeart/2005/8/layout/vList2"/>
    <dgm:cxn modelId="{9256B4A0-0C64-4F49-9E2B-B9A262CA8D37}" type="presOf" srcId="{A3FDB723-0093-4A64-8A60-34A708201FEF}" destId="{35AE0010-586E-DE4D-8A6F-6186A4A3E115}" srcOrd="0" destOrd="0" presId="urn:microsoft.com/office/officeart/2005/8/layout/vList2"/>
    <dgm:cxn modelId="{FC320DB4-140E-794B-951B-07A9274D2B54}" type="presOf" srcId="{8DDA03B0-7FBD-4714-87EE-31BAC331EC22}" destId="{7CCED5F1-9784-A94F-B7B9-283C66121BDE}" srcOrd="0" destOrd="0" presId="urn:microsoft.com/office/officeart/2005/8/layout/vList2"/>
    <dgm:cxn modelId="{1FC9C4CB-CC8B-47F6-8E93-79CE250A42C1}" srcId="{A3FDB723-0093-4A64-8A60-34A708201FEF}" destId="{5801859C-5484-4428-B8BC-0AEF21287441}" srcOrd="2" destOrd="0" parTransId="{77CF6A6B-94B0-4DE4-94FE-5FAC5F774456}" sibTransId="{40F9FFFB-4488-41CB-A30D-F22FD66828ED}"/>
    <dgm:cxn modelId="{8DDD99F5-73C9-5844-B045-DE3258DBBDD6}" type="presOf" srcId="{29D0782A-099E-4B65-BA27-5154F071D859}" destId="{8C15A996-A6BE-264B-8709-BC582EA651F5}" srcOrd="0" destOrd="0" presId="urn:microsoft.com/office/officeart/2005/8/layout/vList2"/>
    <dgm:cxn modelId="{D279B4FF-85B5-4158-ACFF-3FE06B11379D}" srcId="{A3FDB723-0093-4A64-8A60-34A708201FEF}" destId="{973A72C1-C4CE-4751-BB0D-0B9C41911E03}" srcOrd="0" destOrd="0" parTransId="{0F1FD54F-7803-426F-B7EF-8FA190FE9AE9}" sibTransId="{1902FDFB-673C-4BF7-A374-48940D58E3DE}"/>
    <dgm:cxn modelId="{854147E8-4644-0D40-A22D-8D1C601BAF15}" type="presParOf" srcId="{35AE0010-586E-DE4D-8A6F-6186A4A3E115}" destId="{171B6697-AC1D-AC42-A240-00370DD12BF7}" srcOrd="0" destOrd="0" presId="urn:microsoft.com/office/officeart/2005/8/layout/vList2"/>
    <dgm:cxn modelId="{D907E56E-7AD5-B34C-BAF2-45C0EE5446DF}" type="presParOf" srcId="{35AE0010-586E-DE4D-8A6F-6186A4A3E115}" destId="{CA8031F3-C202-B64B-B843-FA248B742EEE}" srcOrd="1" destOrd="0" presId="urn:microsoft.com/office/officeart/2005/8/layout/vList2"/>
    <dgm:cxn modelId="{8EA5C6B2-F7B7-054B-88C4-4FD66922F0AB}" type="presParOf" srcId="{35AE0010-586E-DE4D-8A6F-6186A4A3E115}" destId="{AD0B20FF-3842-CC40-84AC-DC6DAA72ACA6}" srcOrd="2" destOrd="0" presId="urn:microsoft.com/office/officeart/2005/8/layout/vList2"/>
    <dgm:cxn modelId="{ED68507F-2E6F-5D4F-83E7-59CB7DCA6619}" type="presParOf" srcId="{35AE0010-586E-DE4D-8A6F-6186A4A3E115}" destId="{746641A3-8B8F-EB48-851B-F557B97792C3}" srcOrd="3" destOrd="0" presId="urn:microsoft.com/office/officeart/2005/8/layout/vList2"/>
    <dgm:cxn modelId="{71AE18E7-AE4B-BA42-9C8A-C5626A9D0E21}" type="presParOf" srcId="{35AE0010-586E-DE4D-8A6F-6186A4A3E115}" destId="{274DAE09-DE3C-894D-8B27-E55270DAD20D}" srcOrd="4" destOrd="0" presId="urn:microsoft.com/office/officeart/2005/8/layout/vList2"/>
    <dgm:cxn modelId="{AFE9FF28-CBA2-C24A-9CDA-C040C7863419}" type="presParOf" srcId="{35AE0010-586E-DE4D-8A6F-6186A4A3E115}" destId="{A34BF5EE-4C24-9641-835A-1B39F50FC1AD}" srcOrd="5" destOrd="0" presId="urn:microsoft.com/office/officeart/2005/8/layout/vList2"/>
    <dgm:cxn modelId="{21EE78D8-DE46-F946-8902-9E66CAABC200}" type="presParOf" srcId="{35AE0010-586E-DE4D-8A6F-6186A4A3E115}" destId="{915FFB33-995F-1545-8830-B8EA9031B5C8}" srcOrd="6" destOrd="0" presId="urn:microsoft.com/office/officeart/2005/8/layout/vList2"/>
    <dgm:cxn modelId="{37FF5936-BD3F-2148-B99A-435DC67B63B1}" type="presParOf" srcId="{35AE0010-586E-DE4D-8A6F-6186A4A3E115}" destId="{17B8403A-090F-5F44-98DC-591C1697CB73}" srcOrd="7" destOrd="0" presId="urn:microsoft.com/office/officeart/2005/8/layout/vList2"/>
    <dgm:cxn modelId="{F32F9C3A-CD85-CF4D-B475-4F0CBF7D56D5}" type="presParOf" srcId="{35AE0010-586E-DE4D-8A6F-6186A4A3E115}" destId="{7CCED5F1-9784-A94F-B7B9-283C66121BDE}" srcOrd="8" destOrd="0" presId="urn:microsoft.com/office/officeart/2005/8/layout/vList2"/>
    <dgm:cxn modelId="{45890224-7D2E-0C4A-A0B5-CF45A7879431}" type="presParOf" srcId="{35AE0010-586E-DE4D-8A6F-6186A4A3E115}" destId="{93773B20-9FC3-684D-A8C3-F82496C5D765}" srcOrd="9" destOrd="0" presId="urn:microsoft.com/office/officeart/2005/8/layout/vList2"/>
    <dgm:cxn modelId="{8B51765F-752F-D74A-80D4-31789D178EA6}" type="presParOf" srcId="{35AE0010-586E-DE4D-8A6F-6186A4A3E115}" destId="{8C15A996-A6BE-264B-8709-BC582EA651F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948ADF-7016-408C-8BD8-45FB95FF3EB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C1DCA6E-0D62-4152-B34B-0CBD4EA8624F}">
      <dgm:prSet/>
      <dgm:spPr/>
      <dgm:t>
        <a:bodyPr/>
        <a:lstStyle/>
        <a:p>
          <a:r>
            <a:rPr lang="en-US"/>
            <a:t>Folkhälsa</a:t>
          </a:r>
        </a:p>
      </dgm:t>
    </dgm:pt>
    <dgm:pt modelId="{1A84C62E-2153-4B02-B1D7-E825B4076FC1}" type="parTrans" cxnId="{E0F1A1D0-566B-46AF-9318-BCB240585C7A}">
      <dgm:prSet/>
      <dgm:spPr/>
      <dgm:t>
        <a:bodyPr/>
        <a:lstStyle/>
        <a:p>
          <a:endParaRPr lang="en-US"/>
        </a:p>
      </dgm:t>
    </dgm:pt>
    <dgm:pt modelId="{170C991E-818E-49A5-8272-4AAEAF1D5992}" type="sibTrans" cxnId="{E0F1A1D0-566B-46AF-9318-BCB240585C7A}">
      <dgm:prSet/>
      <dgm:spPr/>
      <dgm:t>
        <a:bodyPr/>
        <a:lstStyle/>
        <a:p>
          <a:endParaRPr lang="en-US"/>
        </a:p>
      </dgm:t>
    </dgm:pt>
    <dgm:pt modelId="{86EEC836-61A8-43C4-8398-F37D73A352DF}">
      <dgm:prSet/>
      <dgm:spPr/>
      <dgm:t>
        <a:bodyPr/>
        <a:lstStyle/>
        <a:p>
          <a:r>
            <a:rPr lang="en-US"/>
            <a:t>Glesbygdsmedicin</a:t>
          </a:r>
        </a:p>
      </dgm:t>
    </dgm:pt>
    <dgm:pt modelId="{D594E603-C26F-48E4-AE75-95D89238A35C}" type="parTrans" cxnId="{EB67EDA9-792A-487B-8F86-7AC575FD4905}">
      <dgm:prSet/>
      <dgm:spPr/>
      <dgm:t>
        <a:bodyPr/>
        <a:lstStyle/>
        <a:p>
          <a:endParaRPr lang="en-US"/>
        </a:p>
      </dgm:t>
    </dgm:pt>
    <dgm:pt modelId="{D4986B4A-9C81-46DB-87BB-7FB4D6353AA7}" type="sibTrans" cxnId="{EB67EDA9-792A-487B-8F86-7AC575FD4905}">
      <dgm:prSet/>
      <dgm:spPr/>
      <dgm:t>
        <a:bodyPr/>
        <a:lstStyle/>
        <a:p>
          <a:endParaRPr lang="en-US"/>
        </a:p>
      </dgm:t>
    </dgm:pt>
    <dgm:pt modelId="{358A6D55-A754-485A-AEA8-B829BE09B571}">
      <dgm:prSet/>
      <dgm:spPr/>
      <dgm:t>
        <a:bodyPr/>
        <a:lstStyle/>
        <a:p>
          <a:r>
            <a:rPr lang="en-US"/>
            <a:t>Telemedicin, en del av profilområde Glesbygdsmedicin</a:t>
          </a:r>
        </a:p>
      </dgm:t>
    </dgm:pt>
    <dgm:pt modelId="{CBA267B4-5EFB-4BB4-864A-C3EE154E3AD4}" type="parTrans" cxnId="{69F5DBA1-B289-4B18-9805-231F72599F81}">
      <dgm:prSet/>
      <dgm:spPr/>
      <dgm:t>
        <a:bodyPr/>
        <a:lstStyle/>
        <a:p>
          <a:endParaRPr lang="en-US"/>
        </a:p>
      </dgm:t>
    </dgm:pt>
    <dgm:pt modelId="{C096739D-F952-42E1-9450-6A3C83888C56}" type="sibTrans" cxnId="{69F5DBA1-B289-4B18-9805-231F72599F81}">
      <dgm:prSet/>
      <dgm:spPr/>
      <dgm:t>
        <a:bodyPr/>
        <a:lstStyle/>
        <a:p>
          <a:endParaRPr lang="en-US"/>
        </a:p>
      </dgm:t>
    </dgm:pt>
    <dgm:pt modelId="{52319485-8664-ED40-B57F-E5B960B195D4}" type="pres">
      <dgm:prSet presAssocID="{4E948ADF-7016-408C-8BD8-45FB95FF3EBF}" presName="linear" presStyleCnt="0">
        <dgm:presLayoutVars>
          <dgm:animLvl val="lvl"/>
          <dgm:resizeHandles val="exact"/>
        </dgm:presLayoutVars>
      </dgm:prSet>
      <dgm:spPr/>
    </dgm:pt>
    <dgm:pt modelId="{B91673E3-4092-7147-B63C-09A5B2F37283}" type="pres">
      <dgm:prSet presAssocID="{EC1DCA6E-0D62-4152-B34B-0CBD4EA8624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6001762-E415-E943-9AEC-282CF28D49A9}" type="pres">
      <dgm:prSet presAssocID="{170C991E-818E-49A5-8272-4AAEAF1D5992}" presName="spacer" presStyleCnt="0"/>
      <dgm:spPr/>
    </dgm:pt>
    <dgm:pt modelId="{07B046EC-47F7-2942-A6BB-8164BF824284}" type="pres">
      <dgm:prSet presAssocID="{86EEC836-61A8-43C4-8398-F37D73A352D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2ECC52A-859C-EB48-A1CD-26556FFA1D85}" type="pres">
      <dgm:prSet presAssocID="{D4986B4A-9C81-46DB-87BB-7FB4D6353AA7}" presName="spacer" presStyleCnt="0"/>
      <dgm:spPr/>
    </dgm:pt>
    <dgm:pt modelId="{EC60F027-A298-B245-8E79-AFFBCCA31165}" type="pres">
      <dgm:prSet presAssocID="{358A6D55-A754-485A-AEA8-B829BE09B57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177D526-BD78-AD40-8311-E8A3D773BC2E}" type="presOf" srcId="{4E948ADF-7016-408C-8BD8-45FB95FF3EBF}" destId="{52319485-8664-ED40-B57F-E5B960B195D4}" srcOrd="0" destOrd="0" presId="urn:microsoft.com/office/officeart/2005/8/layout/vList2"/>
    <dgm:cxn modelId="{C7D3B532-908A-684D-8EE6-06DEC8B95B95}" type="presOf" srcId="{EC1DCA6E-0D62-4152-B34B-0CBD4EA8624F}" destId="{B91673E3-4092-7147-B63C-09A5B2F37283}" srcOrd="0" destOrd="0" presId="urn:microsoft.com/office/officeart/2005/8/layout/vList2"/>
    <dgm:cxn modelId="{8B7F8733-0E13-864D-9F5B-84A70C6BC29C}" type="presOf" srcId="{86EEC836-61A8-43C4-8398-F37D73A352DF}" destId="{07B046EC-47F7-2942-A6BB-8164BF824284}" srcOrd="0" destOrd="0" presId="urn:microsoft.com/office/officeart/2005/8/layout/vList2"/>
    <dgm:cxn modelId="{69F5DBA1-B289-4B18-9805-231F72599F81}" srcId="{4E948ADF-7016-408C-8BD8-45FB95FF3EBF}" destId="{358A6D55-A754-485A-AEA8-B829BE09B571}" srcOrd="2" destOrd="0" parTransId="{CBA267B4-5EFB-4BB4-864A-C3EE154E3AD4}" sibTransId="{C096739D-F952-42E1-9450-6A3C83888C56}"/>
    <dgm:cxn modelId="{BBF355A6-678D-3442-AF55-5155AEE7B847}" type="presOf" srcId="{358A6D55-A754-485A-AEA8-B829BE09B571}" destId="{EC60F027-A298-B245-8E79-AFFBCCA31165}" srcOrd="0" destOrd="0" presId="urn:microsoft.com/office/officeart/2005/8/layout/vList2"/>
    <dgm:cxn modelId="{EB67EDA9-792A-487B-8F86-7AC575FD4905}" srcId="{4E948ADF-7016-408C-8BD8-45FB95FF3EBF}" destId="{86EEC836-61A8-43C4-8398-F37D73A352DF}" srcOrd="1" destOrd="0" parTransId="{D594E603-C26F-48E4-AE75-95D89238A35C}" sibTransId="{D4986B4A-9C81-46DB-87BB-7FB4D6353AA7}"/>
    <dgm:cxn modelId="{E0F1A1D0-566B-46AF-9318-BCB240585C7A}" srcId="{4E948ADF-7016-408C-8BD8-45FB95FF3EBF}" destId="{EC1DCA6E-0D62-4152-B34B-0CBD4EA8624F}" srcOrd="0" destOrd="0" parTransId="{1A84C62E-2153-4B02-B1D7-E825B4076FC1}" sibTransId="{170C991E-818E-49A5-8272-4AAEAF1D5992}"/>
    <dgm:cxn modelId="{3A4D0B7B-6DB0-F741-AF15-263F2393FD6E}" type="presParOf" srcId="{52319485-8664-ED40-B57F-E5B960B195D4}" destId="{B91673E3-4092-7147-B63C-09A5B2F37283}" srcOrd="0" destOrd="0" presId="urn:microsoft.com/office/officeart/2005/8/layout/vList2"/>
    <dgm:cxn modelId="{27F7F8FF-E7F2-494D-9FA9-E18D58566730}" type="presParOf" srcId="{52319485-8664-ED40-B57F-E5B960B195D4}" destId="{B6001762-E415-E943-9AEC-282CF28D49A9}" srcOrd="1" destOrd="0" presId="urn:microsoft.com/office/officeart/2005/8/layout/vList2"/>
    <dgm:cxn modelId="{672DB89E-5EE9-014E-8D27-9C19EB74DF07}" type="presParOf" srcId="{52319485-8664-ED40-B57F-E5B960B195D4}" destId="{07B046EC-47F7-2942-A6BB-8164BF824284}" srcOrd="2" destOrd="0" presId="urn:microsoft.com/office/officeart/2005/8/layout/vList2"/>
    <dgm:cxn modelId="{9CA82580-3EC6-3E4F-BC87-D13D54D0D809}" type="presParOf" srcId="{52319485-8664-ED40-B57F-E5B960B195D4}" destId="{F2ECC52A-859C-EB48-A1CD-26556FFA1D85}" srcOrd="3" destOrd="0" presId="urn:microsoft.com/office/officeart/2005/8/layout/vList2"/>
    <dgm:cxn modelId="{7D6A1EEA-0540-8F44-B64B-D2C8AC6A03C1}" type="presParOf" srcId="{52319485-8664-ED40-B57F-E5B960B195D4}" destId="{EC60F027-A298-B245-8E79-AFFBCCA3116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4C6AC-3581-4E20-A894-9EA7B1F3EB59}">
      <dsp:nvSpPr>
        <dsp:cNvPr id="0" name=""/>
        <dsp:cNvSpPr/>
      </dsp:nvSpPr>
      <dsp:spPr>
        <a:xfrm>
          <a:off x="0" y="1407"/>
          <a:ext cx="10515600" cy="5997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FF0430-72C6-4CBE-AD36-E6FB2A3B5D3A}">
      <dsp:nvSpPr>
        <dsp:cNvPr id="0" name=""/>
        <dsp:cNvSpPr/>
      </dsp:nvSpPr>
      <dsp:spPr>
        <a:xfrm>
          <a:off x="181438" y="136361"/>
          <a:ext cx="329887" cy="3298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6331C7-F47C-4FD2-979F-0F493EAD10F0}">
      <dsp:nvSpPr>
        <dsp:cNvPr id="0" name=""/>
        <dsp:cNvSpPr/>
      </dsp:nvSpPr>
      <dsp:spPr>
        <a:xfrm>
          <a:off x="692764" y="1407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All vård som uppfyller kriterierna kan bli nationellt högspecialiserad vård (</a:t>
          </a:r>
          <a:r>
            <a:rPr lang="en-US" sz="1700" b="1" kern="1200"/>
            <a:t>inte bara kirurgiska ingrepp</a:t>
          </a:r>
          <a:r>
            <a:rPr lang="en-US" sz="1700" kern="1200"/>
            <a:t>)</a:t>
          </a:r>
        </a:p>
      </dsp:txBody>
      <dsp:txXfrm>
        <a:off x="692764" y="1407"/>
        <a:ext cx="9822835" cy="599796"/>
      </dsp:txXfrm>
    </dsp:sp>
    <dsp:sp modelId="{B312309E-D7E1-4C42-AE11-D5379FE3092E}">
      <dsp:nvSpPr>
        <dsp:cNvPr id="0" name=""/>
        <dsp:cNvSpPr/>
      </dsp:nvSpPr>
      <dsp:spPr>
        <a:xfrm>
          <a:off x="0" y="751152"/>
          <a:ext cx="10515600" cy="5997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7D2D63-19F1-4D30-9D2B-4407D1319398}">
      <dsp:nvSpPr>
        <dsp:cNvPr id="0" name=""/>
        <dsp:cNvSpPr/>
      </dsp:nvSpPr>
      <dsp:spPr>
        <a:xfrm>
          <a:off x="181438" y="886107"/>
          <a:ext cx="329887" cy="3298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72F8BE-A6D3-4BEA-A483-353C4078ABC9}">
      <dsp:nvSpPr>
        <dsp:cNvPr id="0" name=""/>
        <dsp:cNvSpPr/>
      </dsp:nvSpPr>
      <dsp:spPr>
        <a:xfrm>
          <a:off x="692764" y="751152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1–5 enheter </a:t>
          </a:r>
          <a:r>
            <a:rPr lang="en-US" sz="1700" kern="1200"/>
            <a:t>får tillstånd att driva vården </a:t>
          </a:r>
        </a:p>
      </dsp:txBody>
      <dsp:txXfrm>
        <a:off x="692764" y="751152"/>
        <a:ext cx="9822835" cy="599796"/>
      </dsp:txXfrm>
    </dsp:sp>
    <dsp:sp modelId="{8A3530CD-856F-4B4C-8286-92A11032A294}">
      <dsp:nvSpPr>
        <dsp:cNvPr id="0" name=""/>
        <dsp:cNvSpPr/>
      </dsp:nvSpPr>
      <dsp:spPr>
        <a:xfrm>
          <a:off x="0" y="1500898"/>
          <a:ext cx="10515600" cy="5997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B2264E-A0CA-42D6-A131-4ADB4DAA32C0}">
      <dsp:nvSpPr>
        <dsp:cNvPr id="0" name=""/>
        <dsp:cNvSpPr/>
      </dsp:nvSpPr>
      <dsp:spPr>
        <a:xfrm>
          <a:off x="181438" y="1635852"/>
          <a:ext cx="329887" cy="3298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6072B0-2BC2-4DC7-86D3-84BA4FD6420C}">
      <dsp:nvSpPr>
        <dsp:cNvPr id="0" name=""/>
        <dsp:cNvSpPr/>
      </dsp:nvSpPr>
      <dsp:spPr>
        <a:xfrm>
          <a:off x="692764" y="1500898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Socialstyrelsen beslutar </a:t>
          </a:r>
          <a:r>
            <a:rPr lang="en-US" sz="1700" b="1" kern="1200"/>
            <a:t>vad och hur många</a:t>
          </a:r>
          <a:endParaRPr lang="en-US" sz="1700" kern="1200"/>
        </a:p>
      </dsp:txBody>
      <dsp:txXfrm>
        <a:off x="692764" y="1500898"/>
        <a:ext cx="9822835" cy="599796"/>
      </dsp:txXfrm>
    </dsp:sp>
    <dsp:sp modelId="{C2D8DD99-5790-4ED9-A2F8-176E49473746}">
      <dsp:nvSpPr>
        <dsp:cNvPr id="0" name=""/>
        <dsp:cNvSpPr/>
      </dsp:nvSpPr>
      <dsp:spPr>
        <a:xfrm>
          <a:off x="0" y="2250643"/>
          <a:ext cx="10515600" cy="5997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39AE99-2728-4E14-8D51-CF467A4E9FC7}">
      <dsp:nvSpPr>
        <dsp:cNvPr id="0" name=""/>
        <dsp:cNvSpPr/>
      </dsp:nvSpPr>
      <dsp:spPr>
        <a:xfrm>
          <a:off x="181438" y="2385597"/>
          <a:ext cx="329887" cy="3298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DD744E-4B1A-45EC-AC78-52C827AB50D5}">
      <dsp:nvSpPr>
        <dsp:cNvPr id="0" name=""/>
        <dsp:cNvSpPr/>
      </dsp:nvSpPr>
      <dsp:spPr>
        <a:xfrm>
          <a:off x="692764" y="2250643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Nämnden</a:t>
          </a:r>
          <a:r>
            <a:rPr lang="en-US" sz="1700" kern="1200" dirty="0"/>
            <a:t> </a:t>
          </a:r>
          <a:r>
            <a:rPr lang="en-US" sz="1700" kern="1200" dirty="0" err="1"/>
            <a:t>för</a:t>
          </a:r>
          <a:r>
            <a:rPr lang="en-US" sz="1700" kern="1200" dirty="0"/>
            <a:t> NHV ger </a:t>
          </a:r>
          <a:r>
            <a:rPr lang="en-US" sz="1700" kern="1200" dirty="0" err="1"/>
            <a:t>tillstånd</a:t>
          </a:r>
          <a:r>
            <a:rPr lang="en-US" sz="1700" kern="1200" dirty="0"/>
            <a:t> </a:t>
          </a:r>
          <a:r>
            <a:rPr lang="en-US" sz="1700" kern="1200" dirty="0" err="1"/>
            <a:t>som</a:t>
          </a:r>
          <a:r>
            <a:rPr lang="en-US" sz="1700" kern="1200" dirty="0"/>
            <a:t> </a:t>
          </a:r>
          <a:r>
            <a:rPr lang="en-US" sz="1700" b="1" kern="1200" dirty="0" err="1"/>
            <a:t>gäller</a:t>
          </a:r>
          <a:r>
            <a:rPr lang="en-US" sz="1700" b="1" kern="1200" dirty="0"/>
            <a:t> </a:t>
          </a:r>
          <a:r>
            <a:rPr lang="en-US" sz="1700" b="1" kern="1200" dirty="0" err="1"/>
            <a:t>tillsvidare</a:t>
          </a:r>
          <a:endParaRPr lang="en-US" sz="1700" kern="1200" dirty="0"/>
        </a:p>
      </dsp:txBody>
      <dsp:txXfrm>
        <a:off x="692764" y="2250643"/>
        <a:ext cx="9822835" cy="599796"/>
      </dsp:txXfrm>
    </dsp:sp>
    <dsp:sp modelId="{F8AD6348-CEA9-4C12-8B54-208B5DB1097B}">
      <dsp:nvSpPr>
        <dsp:cNvPr id="0" name=""/>
        <dsp:cNvSpPr/>
      </dsp:nvSpPr>
      <dsp:spPr>
        <a:xfrm>
          <a:off x="0" y="3000388"/>
          <a:ext cx="10515600" cy="5997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81C4DD-11A9-4D04-B14D-3AC34076FF99}">
      <dsp:nvSpPr>
        <dsp:cNvPr id="0" name=""/>
        <dsp:cNvSpPr/>
      </dsp:nvSpPr>
      <dsp:spPr>
        <a:xfrm>
          <a:off x="181438" y="3135342"/>
          <a:ext cx="329887" cy="32988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57198D-27FE-4E9B-BE04-05C8A86A293E}">
      <dsp:nvSpPr>
        <dsp:cNvPr id="0" name=""/>
        <dsp:cNvSpPr/>
      </dsp:nvSpPr>
      <dsp:spPr>
        <a:xfrm>
          <a:off x="692764" y="3000388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Tillståndståndsinnehavaren ansvarar för uppföljning av verksamheterna (</a:t>
          </a:r>
          <a:r>
            <a:rPr lang="en-US" sz="1700" b="1" kern="1200"/>
            <a:t>egenkontroll</a:t>
          </a:r>
          <a:r>
            <a:rPr lang="en-US" sz="1700" kern="1200"/>
            <a:t>)</a:t>
          </a:r>
        </a:p>
      </dsp:txBody>
      <dsp:txXfrm>
        <a:off x="692764" y="3000388"/>
        <a:ext cx="9822835" cy="599796"/>
      </dsp:txXfrm>
    </dsp:sp>
    <dsp:sp modelId="{2DB23523-6459-4AD6-BAD6-12FE0C2DD0B5}">
      <dsp:nvSpPr>
        <dsp:cNvPr id="0" name=""/>
        <dsp:cNvSpPr/>
      </dsp:nvSpPr>
      <dsp:spPr>
        <a:xfrm>
          <a:off x="0" y="3750134"/>
          <a:ext cx="10515600" cy="5997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77FF44-6C11-4C91-9348-163F4874AEBA}">
      <dsp:nvSpPr>
        <dsp:cNvPr id="0" name=""/>
        <dsp:cNvSpPr/>
      </dsp:nvSpPr>
      <dsp:spPr>
        <a:xfrm>
          <a:off x="181438" y="3885088"/>
          <a:ext cx="329887" cy="32988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19E8C4-823F-40CE-AB60-4E1EA82C7442}">
      <dsp:nvSpPr>
        <dsp:cNvPr id="0" name=""/>
        <dsp:cNvSpPr/>
      </dsp:nvSpPr>
      <dsp:spPr>
        <a:xfrm>
          <a:off x="692764" y="3750134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Socialstyrelsen utfärdar </a:t>
          </a:r>
          <a:r>
            <a:rPr lang="en-US" sz="1700" b="1" kern="1200"/>
            <a:t>föreskrifter </a:t>
          </a:r>
          <a:r>
            <a:rPr lang="en-US" sz="1700" kern="1200"/>
            <a:t>som styr ansökningsförfarandet och villkoren för att få bedriva vården </a:t>
          </a:r>
        </a:p>
      </dsp:txBody>
      <dsp:txXfrm>
        <a:off x="692764" y="3750134"/>
        <a:ext cx="9822835" cy="5997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B6697-AC1D-AC42-A240-00370DD12BF7}">
      <dsp:nvSpPr>
        <dsp:cNvPr id="0" name=""/>
        <dsp:cNvSpPr/>
      </dsp:nvSpPr>
      <dsp:spPr>
        <a:xfrm>
          <a:off x="0" y="488907"/>
          <a:ext cx="6513603" cy="74353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Behandling av plexus brachialisskador</a:t>
          </a:r>
        </a:p>
      </dsp:txBody>
      <dsp:txXfrm>
        <a:off x="36296" y="525203"/>
        <a:ext cx="6441011" cy="670943"/>
      </dsp:txXfrm>
    </dsp:sp>
    <dsp:sp modelId="{AD0B20FF-3842-CC40-84AC-DC6DAA72ACA6}">
      <dsp:nvSpPr>
        <dsp:cNvPr id="0" name=""/>
        <dsp:cNvSpPr/>
      </dsp:nvSpPr>
      <dsp:spPr>
        <a:xfrm>
          <a:off x="0" y="1321722"/>
          <a:ext cx="6513603" cy="74353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Kardiovaskulär genetik</a:t>
          </a:r>
        </a:p>
      </dsp:txBody>
      <dsp:txXfrm>
        <a:off x="36296" y="1358018"/>
        <a:ext cx="6441011" cy="670943"/>
      </dsp:txXfrm>
    </dsp:sp>
    <dsp:sp modelId="{274DAE09-DE3C-894D-8B27-E55270DAD20D}">
      <dsp:nvSpPr>
        <dsp:cNvPr id="0" name=""/>
        <dsp:cNvSpPr/>
      </dsp:nvSpPr>
      <dsp:spPr>
        <a:xfrm>
          <a:off x="0" y="2154537"/>
          <a:ext cx="6513603" cy="74353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Luftburna intensivvårdstransporter</a:t>
          </a:r>
        </a:p>
      </dsp:txBody>
      <dsp:txXfrm>
        <a:off x="36296" y="2190833"/>
        <a:ext cx="6441011" cy="670943"/>
      </dsp:txXfrm>
    </dsp:sp>
    <dsp:sp modelId="{915FFB33-995F-1545-8830-B8EA9031B5C8}">
      <dsp:nvSpPr>
        <dsp:cNvPr id="0" name=""/>
        <dsp:cNvSpPr/>
      </dsp:nvSpPr>
      <dsp:spPr>
        <a:xfrm>
          <a:off x="0" y="2987353"/>
          <a:ext cx="6513603" cy="7435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Neonatal intensivvård</a:t>
          </a:r>
        </a:p>
      </dsp:txBody>
      <dsp:txXfrm>
        <a:off x="36296" y="3023649"/>
        <a:ext cx="6441011" cy="670943"/>
      </dsp:txXfrm>
    </dsp:sp>
    <dsp:sp modelId="{7CCED5F1-9784-A94F-B7B9-283C66121BDE}">
      <dsp:nvSpPr>
        <dsp:cNvPr id="0" name=""/>
        <dsp:cNvSpPr/>
      </dsp:nvSpPr>
      <dsp:spPr>
        <a:xfrm>
          <a:off x="0" y="3820168"/>
          <a:ext cx="6513603" cy="74353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Stereotaktisk funktionell neurokirurgi</a:t>
          </a:r>
        </a:p>
      </dsp:txBody>
      <dsp:txXfrm>
        <a:off x="36296" y="3856464"/>
        <a:ext cx="6441011" cy="670943"/>
      </dsp:txXfrm>
    </dsp:sp>
    <dsp:sp modelId="{8C15A996-A6BE-264B-8709-BC582EA651F5}">
      <dsp:nvSpPr>
        <dsp:cNvPr id="0" name=""/>
        <dsp:cNvSpPr/>
      </dsp:nvSpPr>
      <dsp:spPr>
        <a:xfrm>
          <a:off x="0" y="4652983"/>
          <a:ext cx="6513603" cy="74353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Strålbehandling</a:t>
          </a:r>
        </a:p>
      </dsp:txBody>
      <dsp:txXfrm>
        <a:off x="36296" y="4689279"/>
        <a:ext cx="6441011" cy="6709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673E3-4092-7147-B63C-09A5B2F37283}">
      <dsp:nvSpPr>
        <dsp:cNvPr id="0" name=""/>
        <dsp:cNvSpPr/>
      </dsp:nvSpPr>
      <dsp:spPr>
        <a:xfrm>
          <a:off x="0" y="631406"/>
          <a:ext cx="6513603" cy="14698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Folkhälsa</a:t>
          </a:r>
        </a:p>
      </dsp:txBody>
      <dsp:txXfrm>
        <a:off x="71751" y="703157"/>
        <a:ext cx="6370101" cy="1326328"/>
      </dsp:txXfrm>
    </dsp:sp>
    <dsp:sp modelId="{07B046EC-47F7-2942-A6BB-8164BF824284}">
      <dsp:nvSpPr>
        <dsp:cNvPr id="0" name=""/>
        <dsp:cNvSpPr/>
      </dsp:nvSpPr>
      <dsp:spPr>
        <a:xfrm>
          <a:off x="0" y="2207797"/>
          <a:ext cx="6513603" cy="146983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Glesbygdsmedicin</a:t>
          </a:r>
        </a:p>
      </dsp:txBody>
      <dsp:txXfrm>
        <a:off x="71751" y="2279548"/>
        <a:ext cx="6370101" cy="1326328"/>
      </dsp:txXfrm>
    </dsp:sp>
    <dsp:sp modelId="{EC60F027-A298-B245-8E79-AFFBCCA31165}">
      <dsp:nvSpPr>
        <dsp:cNvPr id="0" name=""/>
        <dsp:cNvSpPr/>
      </dsp:nvSpPr>
      <dsp:spPr>
        <a:xfrm>
          <a:off x="0" y="3784188"/>
          <a:ext cx="6513603" cy="146983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Telemedicin, en del av profilområde Glesbygdsmedicin</a:t>
          </a:r>
        </a:p>
      </dsp:txBody>
      <dsp:txXfrm>
        <a:off x="71751" y="3855939"/>
        <a:ext cx="6370101" cy="1326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FACD5-75B4-4629-8E29-D3EC7D059721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0A83C-7DAA-4715-A0F3-545295F0E7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3926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 beredningsgrupp 2 (steg 6) är Ulf Näslund, prefekt vid </a:t>
            </a:r>
            <a:r>
              <a:rPr lang="sv-SE" dirty="0" err="1"/>
              <a:t>UmU</a:t>
            </a:r>
            <a:r>
              <a:rPr lang="sv-SE" dirty="0"/>
              <a:t> och Nina Fållbäck Svensson, förbundsdirektör norra sjukvårdsregionens representanter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0A83C-7DAA-4715-A0F3-545295F0E7EA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8634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Inledningnsvis</a:t>
            </a:r>
            <a:r>
              <a:rPr lang="sv-SE" dirty="0"/>
              <a:t> 260, sedan har fler tillkommit samt cancerområdet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0A83C-7DAA-4715-A0F3-545295F0E7EA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2284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296973-0CD1-6A44-A2A7-5094950AE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07D3BCF-9A3A-3840-AD19-6253EB800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6E9E223-B2B7-A744-9F2C-616532A4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915D9D-BE76-EA4A-88CB-DFAC5FB31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0DD437-A246-454E-84DD-D4B3F545E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45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6C2D99-7971-9649-8DB2-BC9462098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DD28987-9CD0-E34A-8A19-F7C9C3785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0C83F3-44ED-6E48-B6F7-EE37512E6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84AA58-E893-234B-B79C-8AD49DCB8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61B930-8EED-DB42-BED0-41019AD33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198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AE2E63B-DB43-F544-A928-5700E97621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BE710B9-CC4B-3D4B-A4AA-5E9410E491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35F937-FBB4-2844-BFA5-9EEF7C54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E0D733-CBE6-A34A-BD72-3F0AFCE7C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CD529A-0B07-0A42-8D87-80D42F7E5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385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458A4D-985C-EB4D-8582-4CDFDA9EA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D13019-696D-C248-84F0-4F592A545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7B02781-F6E1-E341-B0D9-EC76301AF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C09ECDB-1DC9-D047-8C17-C6D05A67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419D68-B3D0-D941-9326-CCD45AF81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0712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0992C4-5AE8-5744-8BFA-D9AEC772C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27D1F8C-B63F-6A4A-A413-B76D69E4C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FB5CE3-F3F2-9245-AC34-E12EA9355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12BCE71-20D0-F74C-B931-68C65E23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8535C0-F22C-9846-914F-E953CFA5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527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FF2615-72BA-F146-B9B0-B52216A43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3B8815-FF16-2548-84AD-0B3984E07F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98BC3AC-6B99-1C40-B3C3-FF8CDAD6B3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94F8B50-1272-2641-9EA7-F4F4D544E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A6E44BD-40B4-DB40-B1A5-B7192D478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1F2B6AD-14EB-9943-A5AF-D4124C9D8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229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1DA0B5-5D13-1945-A9F4-DDD80E5FB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2844B9-881B-014B-861D-60F4FBA66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449FE53-A54F-1544-87D1-9C6C68D8C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7BB8E92-5F2D-714C-847E-AD76705E73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FAF0BC1-E26F-EE49-8D13-425C92372E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3E663A7-CAB2-5649-9B83-58FF95CCB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9CA35CD-61D7-B540-8FC0-C43DDCB2E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133E70B-28FF-6E4A-8F7A-682A7479F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237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5436DB-0982-0A4A-983A-798B88A77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111E1B3-4053-334E-8763-38FE44EDA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F1EAA55-B227-7C43-B657-8449B9AB9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ABA10D5-C554-CF42-90D6-DBECAE403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088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647818E-EC67-C04F-9BCA-1758BD630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4311276-6D21-0D4D-B7F6-5ACE430A6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3030895-06DB-924D-A992-D28A29116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909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0D861E-A236-C242-ACCD-23490F223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26DCD9-D7F2-F440-9EAD-5C675988C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88305D-EB36-4642-AE77-19C67CD2C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5DDE139-BB7A-6249-9E01-46BE095CE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4BB175B-BF3F-9E48-A4AB-129E2BDF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834BC5-9C79-A043-8EB1-60039C2DF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288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5055A0-BA32-674B-BB61-C5E2EF8B1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0FCC5FD-DED0-2044-975F-6ABEDB307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5C082C-6614-8844-B6F0-47438CD94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0881711-127B-7A4B-B072-8816D1AD2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1E5863-6D98-5F48-851E-9EC28745E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D30EC2B-BD0C-7B4A-BBC6-61312645B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939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477AA11-CEB9-6E40-8249-8A07548EA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5FEA8FC-4267-E344-B8E8-0B2A141C3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5E23836-2783-1D4E-9669-6BBCF45A6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A405C-C945-B447-97F2-8FE9BD46B3A2}" type="datetimeFigureOut">
              <a:rPr lang="sv-SE" smtClean="0"/>
              <a:t>2020-03-03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AD9CF3-F64B-3D4E-83EA-8C118D2A7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331F2EE-8134-CF47-8784-E19EE6077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7AFCD-233C-5B4B-9EFC-5229DA3021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933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07C831-2468-4399-A4FC-5ED2E0CED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sv-SE"/>
              <a:t>Nationell Högspecialiserad Vård - NHV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B369F5-1E65-443E-989B-F136BADD8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/>
              <a:t>Förbundsdirektionen 11 mars 2020</a:t>
            </a:r>
          </a:p>
          <a:p>
            <a:pPr marL="0" indent="0">
              <a:buNone/>
            </a:pPr>
            <a:r>
              <a:rPr lang="sv-SE" sz="2400"/>
              <a:t>Jens Boman, senior strateg</a:t>
            </a:r>
          </a:p>
          <a:p>
            <a:pPr marL="0" indent="0">
              <a:buNone/>
            </a:pPr>
            <a:r>
              <a:rPr lang="sv-SE" sz="2400"/>
              <a:t>Nina Fållbäck Svensson, förbundsdirektör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2D3E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B075C40-26E5-477C-BE89-4BEA25DEFD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5444" y="2857501"/>
            <a:ext cx="840083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2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86229C-2EC0-41E1-8A68-E814FE788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Beslutsläge, mm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BDD1C3-6D8D-48D2-8295-743E8F147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1016" y="2651760"/>
            <a:ext cx="10204704" cy="4096512"/>
          </a:xfrm>
        </p:spPr>
        <p:txBody>
          <a:bodyPr anchor="ctr">
            <a:normAutofit fontScale="62500" lnSpcReduction="20000"/>
          </a:bodyPr>
          <a:lstStyle/>
          <a:p>
            <a:r>
              <a:rPr lang="sv-SE" sz="3400" dirty="0"/>
              <a:t>Bruttolista med 250-300</a:t>
            </a:r>
          </a:p>
          <a:p>
            <a:r>
              <a:rPr lang="sv-SE" sz="3400" dirty="0"/>
              <a:t>Prioriteringar och urval </a:t>
            </a:r>
          </a:p>
          <a:p>
            <a:r>
              <a:rPr lang="sv-SE" sz="3400" dirty="0"/>
              <a:t>Remisser- besvarats av alla regioner i Norr</a:t>
            </a:r>
          </a:p>
          <a:p>
            <a:r>
              <a:rPr lang="sv-SE" sz="3400" dirty="0"/>
              <a:t>Utlysningar</a:t>
            </a:r>
          </a:p>
          <a:p>
            <a:r>
              <a:rPr lang="sv-SE" sz="3400" dirty="0"/>
              <a:t>Förslag från beslutsgrupp 2 för tre områden; </a:t>
            </a:r>
          </a:p>
          <a:p>
            <a:pPr lvl="1"/>
            <a:r>
              <a:rPr lang="sv-SE" sz="3400" dirty="0"/>
              <a:t>EXIT, (en ansökan, en enhet)</a:t>
            </a:r>
          </a:p>
          <a:p>
            <a:pPr lvl="1"/>
            <a:r>
              <a:rPr lang="sv-SE" sz="3400" dirty="0" err="1"/>
              <a:t>Trofoblast</a:t>
            </a:r>
            <a:r>
              <a:rPr lang="sv-SE" sz="3400" dirty="0"/>
              <a:t>, (en ansökan , en enhet)</a:t>
            </a:r>
          </a:p>
          <a:p>
            <a:pPr lvl="1"/>
            <a:r>
              <a:rPr lang="sv-SE" sz="3400" dirty="0"/>
              <a:t>Avancerad </a:t>
            </a:r>
            <a:r>
              <a:rPr lang="sv-SE" sz="3400" dirty="0" err="1"/>
              <a:t>endometrioskirurgi</a:t>
            </a:r>
            <a:r>
              <a:rPr lang="sv-SE" sz="3400" dirty="0"/>
              <a:t>, (fem ansökningar, fem enheter)</a:t>
            </a:r>
          </a:p>
          <a:p>
            <a:pPr lvl="1"/>
            <a:r>
              <a:rPr lang="sv-SE" sz="3400" dirty="0"/>
              <a:t>Enig beslutsgrupp lämnat förslag till nämnden för nationell högspecialiserad vård</a:t>
            </a:r>
          </a:p>
          <a:p>
            <a:r>
              <a:rPr lang="sv-SE" sz="3400" dirty="0"/>
              <a:t>Nästa beslutsgrupp 2 i april</a:t>
            </a:r>
          </a:p>
          <a:p>
            <a:pPr lvl="1"/>
            <a:r>
              <a:rPr lang="sv-SE" sz="3400" dirty="0"/>
              <a:t>Förvärvad ryggmärgsskada, (sex ansökningar , fyra enheter)</a:t>
            </a:r>
            <a:br>
              <a:rPr lang="sv-SE" sz="3400" dirty="0"/>
            </a:br>
            <a:endParaRPr lang="sv-SE" sz="3400" dirty="0"/>
          </a:p>
          <a:p>
            <a:r>
              <a:rPr lang="sv-SE" sz="3400" dirty="0"/>
              <a:t>Första beslutssammanträde med nämnden för nationell högspecialiserad vård    27 maj</a:t>
            </a:r>
          </a:p>
          <a:p>
            <a:pPr lvl="1"/>
            <a:endParaRPr lang="sv-SE" sz="1600" dirty="0"/>
          </a:p>
          <a:p>
            <a:endParaRPr lang="sv-SE" sz="1600" dirty="0"/>
          </a:p>
          <a:p>
            <a:endParaRPr lang="sv-SE" sz="1300" dirty="0"/>
          </a:p>
        </p:txBody>
      </p:sp>
    </p:spTree>
    <p:extLst>
      <p:ext uri="{BB962C8B-B14F-4D97-AF65-F5344CB8AC3E}">
        <p14:creationId xmlns:p14="http://schemas.microsoft.com/office/powerpoint/2010/main" val="2169628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B3DE04-A04C-4746-BAA5-3E24E105B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Viktig framtidsfråga!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4416C2-94BD-41FC-A3B7-EECA64CF7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4010948"/>
          </a:xfrm>
        </p:spPr>
        <p:txBody>
          <a:bodyPr anchor="ctr">
            <a:normAutofit/>
          </a:bodyPr>
          <a:lstStyle/>
          <a:p>
            <a:r>
              <a:rPr lang="sv-SE" sz="2400" dirty="0"/>
              <a:t>En viktig fråga för hela norra sjukvårdsregionen</a:t>
            </a:r>
          </a:p>
          <a:p>
            <a:pPr lvl="1"/>
            <a:r>
              <a:rPr lang="sv-SE" dirty="0"/>
              <a:t>För kompetensförsörjningen</a:t>
            </a:r>
          </a:p>
          <a:p>
            <a:pPr lvl="1"/>
            <a:r>
              <a:rPr lang="sv-SE" dirty="0"/>
              <a:t>För utbildningen</a:t>
            </a:r>
          </a:p>
          <a:p>
            <a:pPr lvl="1"/>
            <a:r>
              <a:rPr lang="sv-SE" dirty="0"/>
              <a:t>För patienterna – säkra en hållbar utveckling av norra sjukvårdsregionens hälso- och sjukvård</a:t>
            </a:r>
          </a:p>
          <a:p>
            <a:r>
              <a:rPr lang="sv-SE" sz="2400" dirty="0"/>
              <a:t>Utveckla samarbetet mellan regionerna i Norra sjukvårdsregionen</a:t>
            </a:r>
          </a:p>
          <a:p>
            <a:r>
              <a:rPr lang="sv-SE" sz="2400" dirty="0"/>
              <a:t>Nyttja hela norra sjukvårdsregionens resurser genom centralisering och decentralisering</a:t>
            </a:r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CF730BC8-978E-40FF-8E82-93555D9E08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5533" y="4916481"/>
            <a:ext cx="863952" cy="11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32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A8E4574-145E-4B82-9B41-B3E3063A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r>
              <a:rPr lang="sv-SE" sz="3900" dirty="0">
                <a:solidFill>
                  <a:schemeClr val="accent1"/>
                </a:solidFill>
              </a:rPr>
              <a:t>Bakgrund nationell högspecialiserad vård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A89695-6861-4982-99B9-105715EBB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420130"/>
            <a:ext cx="6377769" cy="6117830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• I februari 2017 fick Socialstyrelsen i uppdrag av Regeringen att ta fram en arbetsprocess för koncentration av den högspecialiserade vården på nationell nivå. 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>• Den 1 juli 2018 ersattes rikssjukvård med  nationell högspecialiserad vård.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• Även den nationella koncentrationen av cancervården kommer att överföras till nationell högspecialiserad vård.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>• Socialstyrelsen är förvaltningsmyndighet för det nya NHV-systemet.</a:t>
            </a:r>
          </a:p>
        </p:txBody>
      </p:sp>
    </p:spTree>
    <p:extLst>
      <p:ext uri="{BB962C8B-B14F-4D97-AF65-F5344CB8AC3E}">
        <p14:creationId xmlns:p14="http://schemas.microsoft.com/office/powerpoint/2010/main" val="3989290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C0E1C6-E356-4CFD-BFBC-7738B46D5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/>
              <a:t>Nationell högspecialiserad vård (NHV)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CD29711C-8982-462E-8409-62988378D5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025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9837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E5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9F6C7C52-DD04-4146-9087-1515434823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3" name="Pil: nedåt 2">
            <a:extLst>
              <a:ext uri="{FF2B5EF4-FFF2-40B4-BE49-F238E27FC236}">
                <a16:creationId xmlns:a16="http://schemas.microsoft.com/office/drawing/2014/main" id="{3C0D7D5B-7C68-4026-9D88-2CC67335C25E}"/>
              </a:ext>
            </a:extLst>
          </p:cNvPr>
          <p:cNvSpPr/>
          <p:nvPr/>
        </p:nvSpPr>
        <p:spPr>
          <a:xfrm>
            <a:off x="7092363" y="2197633"/>
            <a:ext cx="261258" cy="41493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il: nedåt 5">
            <a:extLst>
              <a:ext uri="{FF2B5EF4-FFF2-40B4-BE49-F238E27FC236}">
                <a16:creationId xmlns:a16="http://schemas.microsoft.com/office/drawing/2014/main" id="{171E4805-D816-48B6-B7B1-E1A089DB2D2C}"/>
              </a:ext>
            </a:extLst>
          </p:cNvPr>
          <p:cNvSpPr/>
          <p:nvPr/>
        </p:nvSpPr>
        <p:spPr>
          <a:xfrm>
            <a:off x="6168999" y="3809999"/>
            <a:ext cx="261258" cy="41493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5F32E45-DF9D-4087-A897-373DB67E94FC}"/>
              </a:ext>
            </a:extLst>
          </p:cNvPr>
          <p:cNvSpPr txBox="1"/>
          <p:nvPr/>
        </p:nvSpPr>
        <p:spPr>
          <a:xfrm>
            <a:off x="7270695" y="2034226"/>
            <a:ext cx="74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BG 1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0DD5633-A6E5-4EED-8081-A616DDAEDA7B}"/>
              </a:ext>
            </a:extLst>
          </p:cNvPr>
          <p:cNvSpPr txBox="1"/>
          <p:nvPr/>
        </p:nvSpPr>
        <p:spPr>
          <a:xfrm>
            <a:off x="6430257" y="3809999"/>
            <a:ext cx="74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BG 2</a:t>
            </a:r>
          </a:p>
        </p:txBody>
      </p:sp>
    </p:spTree>
    <p:extLst>
      <p:ext uri="{BB962C8B-B14F-4D97-AF65-F5344CB8AC3E}">
        <p14:creationId xmlns:p14="http://schemas.microsoft.com/office/powerpoint/2010/main" val="51996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86229C-2EC0-41E1-8A68-E814FE788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Aktiviteter – i Norra sjukvårdsregionen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BDD1C3-6D8D-48D2-8295-743E8F147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322" y="3035807"/>
            <a:ext cx="10210094" cy="3609538"/>
          </a:xfrm>
        </p:spPr>
        <p:txBody>
          <a:bodyPr anchor="ctr">
            <a:normAutofit/>
          </a:bodyPr>
          <a:lstStyle/>
          <a:p>
            <a:r>
              <a:rPr lang="sv-SE" sz="1900" dirty="0"/>
              <a:t>Remisser</a:t>
            </a:r>
            <a:br>
              <a:rPr lang="sv-SE" sz="1900" dirty="0"/>
            </a:br>
            <a:endParaRPr lang="sv-SE" sz="1900" dirty="0"/>
          </a:p>
          <a:p>
            <a:r>
              <a:rPr lang="sv-SE" sz="1900" dirty="0"/>
              <a:t>Utlysningar</a:t>
            </a:r>
            <a:br>
              <a:rPr lang="sv-SE" sz="1900" dirty="0"/>
            </a:br>
            <a:endParaRPr lang="sv-SE" sz="1900" dirty="0"/>
          </a:p>
          <a:p>
            <a:r>
              <a:rPr lang="sv-SE" sz="1900" dirty="0"/>
              <a:t>Workshop 20-01-28</a:t>
            </a:r>
            <a:br>
              <a:rPr lang="sv-SE" sz="1900" dirty="0"/>
            </a:br>
            <a:endParaRPr lang="sv-SE" sz="1900" dirty="0"/>
          </a:p>
          <a:p>
            <a:r>
              <a:rPr lang="sv-SE" sz="1900" dirty="0"/>
              <a:t>Arbetsgrupp – lunchmöten en gång per månad</a:t>
            </a:r>
            <a:br>
              <a:rPr lang="sv-SE" sz="1900" dirty="0"/>
            </a:br>
            <a:endParaRPr lang="sv-SE" sz="1900" dirty="0"/>
          </a:p>
          <a:p>
            <a:r>
              <a:rPr lang="sv-SE" sz="1900" dirty="0"/>
              <a:t>Övriga strategiska möten</a:t>
            </a:r>
          </a:p>
          <a:p>
            <a:pPr lvl="1"/>
            <a:r>
              <a:rPr lang="sv-SE" sz="1900" dirty="0"/>
              <a:t>Avstämning regelbundet mellan politiker (Harriet Hedlund och Nicklas Sandström) och tjänstepersoner</a:t>
            </a:r>
          </a:p>
          <a:p>
            <a:pPr lvl="1"/>
            <a:endParaRPr lang="sv-SE" sz="1900" dirty="0"/>
          </a:p>
          <a:p>
            <a:endParaRPr lang="sv-SE" sz="1900" dirty="0"/>
          </a:p>
          <a:p>
            <a:endParaRPr lang="sv-SE" sz="1900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B2235913-38B3-45C1-B012-EEDD70522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764" y="5469871"/>
            <a:ext cx="863952" cy="11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996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E11F88-B431-1344-8C24-7FF3F4298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ctr"/>
            <a:r>
              <a:rPr lang="sv-SE" dirty="0">
                <a:solidFill>
                  <a:schemeClr val="accent1"/>
                </a:solidFill>
              </a:rPr>
              <a:t>NUS</a:t>
            </a:r>
            <a:br>
              <a:rPr lang="sv-SE" dirty="0">
                <a:solidFill>
                  <a:schemeClr val="accent1"/>
                </a:solidFill>
              </a:rPr>
            </a:br>
            <a:r>
              <a:rPr lang="sv-SE" dirty="0">
                <a:solidFill>
                  <a:schemeClr val="accent1"/>
                </a:solidFill>
              </a:rPr>
              <a:t>Arbetsgrupp</a:t>
            </a:r>
            <a:br>
              <a:rPr lang="sv-SE" dirty="0">
                <a:solidFill>
                  <a:schemeClr val="accent1"/>
                </a:solidFill>
              </a:rPr>
            </a:br>
            <a:r>
              <a:rPr lang="sv-SE" dirty="0">
                <a:solidFill>
                  <a:schemeClr val="accent1"/>
                </a:solidFill>
              </a:rPr>
              <a:t>för  NHV</a:t>
            </a:r>
          </a:p>
        </p:txBody>
      </p:sp>
      <p:cxnSp>
        <p:nvCxnSpPr>
          <p:cNvPr id="14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44F384-5E43-6142-97A0-2C35C61F3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605790"/>
            <a:ext cx="6377769" cy="5288333"/>
          </a:xfrm>
        </p:spPr>
        <p:txBody>
          <a:bodyPr anchor="ctr">
            <a:normAutofit fontScale="92500" lnSpcReduction="10000"/>
          </a:bodyPr>
          <a:lstStyle/>
          <a:p>
            <a:endParaRPr lang="sv-SE" dirty="0"/>
          </a:p>
          <a:p>
            <a:r>
              <a:rPr lang="sv-SE" dirty="0"/>
              <a:t>Jens Boman, senior strateg, ordförande</a:t>
            </a:r>
          </a:p>
          <a:p>
            <a:r>
              <a:rPr lang="sv-SE" dirty="0"/>
              <a:t>Sara Thafvelin, sekreterare</a:t>
            </a:r>
          </a:p>
          <a:p>
            <a:r>
              <a:rPr lang="sv-SE" dirty="0"/>
              <a:t>Brita Winsa, hälso- och sjukvårdsdirektör</a:t>
            </a:r>
          </a:p>
          <a:p>
            <a:r>
              <a:rPr lang="sv-SE" dirty="0"/>
              <a:t>Clas Ahlm, FoU-direktör</a:t>
            </a:r>
          </a:p>
          <a:p>
            <a:r>
              <a:rPr lang="sv-SE" dirty="0"/>
              <a:t>Magnus Hedström, områdeschef</a:t>
            </a:r>
          </a:p>
          <a:p>
            <a:r>
              <a:rPr lang="sv-SE" dirty="0"/>
              <a:t>Ulrica Bergström, områdeschef</a:t>
            </a:r>
          </a:p>
          <a:p>
            <a:r>
              <a:rPr lang="sv-SE" dirty="0"/>
              <a:t>Jennie </a:t>
            </a:r>
            <a:r>
              <a:rPr lang="sv-SE" dirty="0" err="1"/>
              <a:t>Liling</a:t>
            </a:r>
            <a:r>
              <a:rPr lang="sv-SE" dirty="0"/>
              <a:t>-Ståhl, områdeschef</a:t>
            </a:r>
          </a:p>
          <a:p>
            <a:r>
              <a:rPr lang="sv-SE" dirty="0"/>
              <a:t>Marie </a:t>
            </a:r>
            <a:r>
              <a:rPr lang="sv-SE" dirty="0" err="1"/>
              <a:t>Bixo</a:t>
            </a:r>
            <a:r>
              <a:rPr lang="sv-SE" dirty="0"/>
              <a:t>, prodekan</a:t>
            </a:r>
          </a:p>
          <a:p>
            <a:r>
              <a:rPr lang="sv-SE" dirty="0"/>
              <a:t>Ulf Näslund, prefekt </a:t>
            </a:r>
          </a:p>
          <a:p>
            <a:r>
              <a:rPr lang="sv-SE" dirty="0"/>
              <a:t>Nina Fållbäck Svensson, förbundsdirektör (adjungerad)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348855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49D47F-447D-D64C-8EF8-8914D9518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solidFill>
                  <a:schemeClr val="accent1"/>
                </a:solidFill>
              </a:rPr>
              <a:t>Arbetsgruppens målbild för NUS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2A10EC-95A1-B14C-B8EB-03796BCA6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3200" dirty="0"/>
              <a:t>Norrland universitetssjukhus ska fortsätta vara ett fullvärdigt universitetssjukhus med traumakompetens, bredd i universitetssjukvårdsuppdraget för utveckling, utbildning och kompetensförsörjning och ha en högkvalitativ forskning med både spets och bredd. </a:t>
            </a:r>
          </a:p>
        </p:txBody>
      </p:sp>
    </p:spTree>
    <p:extLst>
      <p:ext uri="{BB962C8B-B14F-4D97-AF65-F5344CB8AC3E}">
        <p14:creationId xmlns:p14="http://schemas.microsoft.com/office/powerpoint/2010/main" val="3827027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0F1CF66-4DA5-354A-971F-0875B1864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 fontScale="90000"/>
          </a:bodyPr>
          <a:lstStyle/>
          <a:p>
            <a:br>
              <a:rPr lang="sv-SE" sz="3100" b="1" dirty="0">
                <a:solidFill>
                  <a:srgbClr val="FFFFFF"/>
                </a:solidFill>
              </a:rPr>
            </a:br>
            <a:r>
              <a:rPr lang="sv-SE" sz="3600" b="1" dirty="0">
                <a:solidFill>
                  <a:srgbClr val="FFFFFF"/>
                </a:solidFill>
              </a:rPr>
              <a:t>Sex profilområden</a:t>
            </a:r>
            <a:br>
              <a:rPr lang="sv-SE" sz="3100" b="1" dirty="0">
                <a:solidFill>
                  <a:srgbClr val="FFFFFF"/>
                </a:solidFill>
              </a:rPr>
            </a:br>
            <a:br>
              <a:rPr lang="sv-SE" sz="3100" b="1" dirty="0">
                <a:solidFill>
                  <a:srgbClr val="FFFFFF"/>
                </a:solidFill>
              </a:rPr>
            </a:br>
            <a:r>
              <a:rPr lang="sv-SE" sz="3100" b="1" dirty="0">
                <a:solidFill>
                  <a:srgbClr val="FFFFFF"/>
                </a:solidFill>
              </a:rPr>
              <a:t>F</a:t>
            </a:r>
            <a:r>
              <a:rPr lang="sv-SE" sz="3100" dirty="0">
                <a:solidFill>
                  <a:srgbClr val="FFFFFF"/>
                </a:solidFill>
              </a:rPr>
              <a:t>ör att fortsatt utveckla regionsjukvård i toppklass har regionen tidigare utsett sex profilområden vid NUS</a:t>
            </a:r>
            <a:br>
              <a:rPr lang="sv-SE" sz="3100" dirty="0">
                <a:solidFill>
                  <a:srgbClr val="FFFFFF"/>
                </a:solidFill>
              </a:rPr>
            </a:br>
            <a:endParaRPr lang="sv-SE" sz="3100" dirty="0">
              <a:solidFill>
                <a:srgbClr val="FFFFFF"/>
              </a:solidFill>
            </a:endParaRP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B1F01302-A6CA-4539-80E8-4B69CFD46C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570479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9130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B7EBA83-E894-224D-8582-2C7419575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Övriga profilområden för Region Västerbotten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D9530E64-3AC0-4672-B6E5-DC551F2C45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05673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3920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496</Words>
  <Application>Microsoft Office PowerPoint</Application>
  <PresentationFormat>Bredbild</PresentationFormat>
  <Paragraphs>77</Paragraphs>
  <Slides>11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Nationell Högspecialiserad Vård - NHV</vt:lpstr>
      <vt:lpstr>Bakgrund nationell högspecialiserad vård</vt:lpstr>
      <vt:lpstr>Nationell högspecialiserad vård (NHV)</vt:lpstr>
      <vt:lpstr>PowerPoint-presentation</vt:lpstr>
      <vt:lpstr>Aktiviteter – i Norra sjukvårdsregionen</vt:lpstr>
      <vt:lpstr>NUS Arbetsgrupp för  NHV</vt:lpstr>
      <vt:lpstr>Arbetsgruppens målbild för NUS</vt:lpstr>
      <vt:lpstr> Sex profilområden  För att fortsatt utveckla regionsjukvård i toppklass har regionen tidigare utsett sex profilområden vid NUS </vt:lpstr>
      <vt:lpstr>Övriga profilområden för Region Västerbotten</vt:lpstr>
      <vt:lpstr>Beslutsläge, mm</vt:lpstr>
      <vt:lpstr>Viktig framtidsfråga!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Nationell Högspecialiserad Vård - NHV</dc:title>
  <dc:creator>Nina Fållbäck Svensson</dc:creator>
  <cp:lastModifiedBy>Nina Fållbäck Svensson</cp:lastModifiedBy>
  <cp:revision>2</cp:revision>
  <dcterms:created xsi:type="dcterms:W3CDTF">2020-03-03T07:47:06Z</dcterms:created>
  <dcterms:modified xsi:type="dcterms:W3CDTF">2020-03-03T08:28:27Z</dcterms:modified>
</cp:coreProperties>
</file>