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81" r:id="rId4"/>
    <p:sldMasterId id="2147483683" r:id="rId5"/>
    <p:sldMasterId id="2147483695" r:id="rId6"/>
    <p:sldMasterId id="2147483707" r:id="rId7"/>
  </p:sldMasterIdLst>
  <p:notesMasterIdLst>
    <p:notesMasterId r:id="rId38"/>
  </p:notesMasterIdLst>
  <p:sldIdLst>
    <p:sldId id="328" r:id="rId8"/>
    <p:sldId id="331" r:id="rId9"/>
    <p:sldId id="343" r:id="rId10"/>
    <p:sldId id="8393" r:id="rId11"/>
    <p:sldId id="8394" r:id="rId12"/>
    <p:sldId id="334" r:id="rId13"/>
    <p:sldId id="346" r:id="rId14"/>
    <p:sldId id="256" r:id="rId15"/>
    <p:sldId id="268" r:id="rId16"/>
    <p:sldId id="266" r:id="rId17"/>
    <p:sldId id="270" r:id="rId18"/>
    <p:sldId id="271" r:id="rId19"/>
    <p:sldId id="272" r:id="rId20"/>
    <p:sldId id="275" r:id="rId21"/>
    <p:sldId id="288" r:id="rId22"/>
    <p:sldId id="274" r:id="rId23"/>
    <p:sldId id="278" r:id="rId24"/>
    <p:sldId id="280" r:id="rId25"/>
    <p:sldId id="281" r:id="rId26"/>
    <p:sldId id="283" r:id="rId27"/>
    <p:sldId id="285" r:id="rId28"/>
    <p:sldId id="3525" r:id="rId29"/>
    <p:sldId id="5294" r:id="rId30"/>
    <p:sldId id="5637" r:id="rId31"/>
    <p:sldId id="5638" r:id="rId32"/>
    <p:sldId id="5636" r:id="rId33"/>
    <p:sldId id="3542" r:id="rId34"/>
    <p:sldId id="5639" r:id="rId35"/>
    <p:sldId id="3551" r:id="rId36"/>
    <p:sldId id="5640" r:id="rId3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Fållbäck Svensson" initials="NFS" lastIdx="1" clrIdx="0">
    <p:extLst>
      <p:ext uri="{19B8F6BF-5375-455C-9EA6-DF929625EA0E}">
        <p15:presenceInfo xmlns:p15="http://schemas.microsoft.com/office/powerpoint/2012/main" userId="S::nina.fallback.svensson@norrarf.se::5185cafa-29ac-4fc6-b618-e975cf70e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3907" autoAdjust="0"/>
  </p:normalViewPr>
  <p:slideViewPr>
    <p:cSldViewPr snapToGrid="0">
      <p:cViewPr varScale="1">
        <p:scale>
          <a:sx n="64" d="100"/>
          <a:sy n="64" d="100"/>
        </p:scale>
        <p:origin x="7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ll.se\gemensam\NRF\Statistik\&#197;rsstatistik\2018\NUS_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ll.se\gemensam\NRF\Statistik\&#197;rsstatistik\2019\NUS_2019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49380947072041"/>
          <c:y val="6.5650338946598094E-2"/>
          <c:w val="0.5618946304350918"/>
          <c:h val="0.8390113987726978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49380947072041"/>
          <c:y val="6.5650338946598094E-2"/>
          <c:w val="0.5618946304350918"/>
          <c:h val="0.8390113987726978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0.04132</cdr:x>
      <cdr:y>0</cdr:y>
    </cdr:from>
    <cdr:to>
      <cdr:x>0.94822</cdr:x>
      <cdr:y>0.91716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5F1C1272-56DE-441C-8634-E7520BEF31D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5350" y="0"/>
          <a:ext cx="4068533" cy="282336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0418-ABB7-4F86-8CD7-7D39901996FE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27B02-90F5-49A0-957E-7AFC388D04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39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27B02-90F5-49A0-957E-7AFC388D04D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773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396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763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920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13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763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356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28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7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03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097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261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45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662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28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7B02-90F5-49A0-957E-7AFC388D04D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3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A4F404-D47F-4F83-A916-47485437E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1E8AFA-1552-45DE-819D-F23851A05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3C5B3B-967F-446B-832E-B94A8ADF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FB83E3-BC19-467B-BECD-9CE13928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20F11-15FC-4F63-A4BF-42585551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42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B91EE-9E0B-41D0-AA2B-793B505D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4FE06D-F95C-4686-951F-364EA16A7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9E4EB9-5565-4CAA-9892-824964DF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FDEC75-3367-4314-A881-DA19E1C9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A1572A-2B41-4392-8CDB-8B560B71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71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46F6DEA-E8C4-4166-BF52-5BB860704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589377C-A347-4061-BD66-EA4C2EEB1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951D0B-DA03-4586-97C6-432FA45F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DEEFA3-B72B-4894-A320-14B54872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D73C20-8F54-4F57-80C5-6A0256AD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93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891446"/>
            <a:ext cx="9163288" cy="976373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4400" y="2874646"/>
            <a:ext cx="9163288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9C83-74F2-C14C-B0AC-E2DD05CBE451}" type="datetime1">
              <a:rPr lang="sv-SE" smtClean="0"/>
              <a:t>2022-06-14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692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E10C-87B6-5744-8BDB-AF00A03FFD2C}" type="datetime1">
              <a:rPr lang="sv-SE" smtClean="0"/>
              <a:t>2022-06-14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357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1984" y="539627"/>
            <a:ext cx="73152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044792" y="1346200"/>
            <a:ext cx="4993625" cy="344715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51985" y="1236097"/>
            <a:ext cx="4665079" cy="18911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0F3-F405-4245-B2C1-E5FD8670F8C5}" type="datetime1">
              <a:rPr lang="sv-SE" smtClean="0"/>
              <a:t>2022-06-14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0653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0518" y="566735"/>
            <a:ext cx="9867900" cy="67840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70518" y="1245145"/>
            <a:ext cx="98679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3E9E-FD71-F843-99AF-CF5F8ECDCDCF}" type="datetime1">
              <a:rPr lang="sv-SE" smtClean="0"/>
              <a:t>2022-06-14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507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0518" y="581899"/>
            <a:ext cx="9867900" cy="66149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70517" y="1245145"/>
            <a:ext cx="4823883" cy="40193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1" y="1245145"/>
            <a:ext cx="4840817" cy="40193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4F28-AEDD-9F44-BAF6-D286FCA36E6E}" type="datetime1">
              <a:rPr lang="sv-SE" smtClean="0"/>
              <a:t>2022-06-14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825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95122"/>
            <a:ext cx="10972800" cy="1143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F9EA-169C-6D41-B7E5-8D50C2A24B8D}" type="datetime1">
              <a:rPr lang="sv-SE" smtClean="0"/>
              <a:t>2022-06-14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575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60D4-D9FA-334C-943E-F549A0A11176}" type="datetime1">
              <a:rPr lang="sv-SE" smtClean="0"/>
              <a:t>2022-06-14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768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1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1A067-F137-4986-A2F9-A2B8A4B1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DA2B80-459C-43F8-AA4E-C3362816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30175D-FDBD-4806-BA9A-FD305C45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FC02CD-78DE-4DFA-BD69-0B3F5950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9843E2B-7C66-4686-A955-22270EF19059}"/>
              </a:ext>
            </a:extLst>
          </p:cNvPr>
          <p:cNvSpPr/>
          <p:nvPr userDrawn="1"/>
        </p:nvSpPr>
        <p:spPr>
          <a:xfrm>
            <a:off x="10402439" y="0"/>
            <a:ext cx="178956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127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A4F404-D47F-4F83-A916-47485437E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1E8AFA-1552-45DE-819D-F23851A05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3C5B3B-967F-446B-832E-B94A8ADF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FB83E3-BC19-467B-BECD-9CE13928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20F11-15FC-4F63-A4BF-42585551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267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1A067-F137-4986-A2F9-A2B8A4B1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DA2B80-459C-43F8-AA4E-C3362816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30175D-FDBD-4806-BA9A-FD305C45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FC02CD-78DE-4DFA-BD69-0B3F5950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2" descr="norrlandstingensförb_4F">
            <a:extLst>
              <a:ext uri="{FF2B5EF4-FFF2-40B4-BE49-F238E27FC236}">
                <a16:creationId xmlns:a16="http://schemas.microsoft.com/office/drawing/2014/main" id="{5D903026-C487-44B3-B7B5-8737D2205A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346" y="6186655"/>
            <a:ext cx="146490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78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45049B-6E2E-4353-988B-2FF6E013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044F76-E327-4677-95EF-2139EA42E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46D4F6-45E7-4CAD-8E2C-4B7D6D45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990328-A0C8-4E08-8754-5556F02A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2BDC7F-3D55-47C5-B8DB-6442D1D4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438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1D966F-A91B-491D-9482-FD4C6F38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068A0C-F797-4F06-A53E-1841FA687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E9E1FC-4778-4870-8738-E202BACF9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28AC62-47E1-499C-B5F5-CA7B28A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C8ED61-9DAE-4C2C-B669-3226486E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FA24B1-4FBC-4C00-98D4-15E2C480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14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2B0166-19B0-4EB3-8782-7FEED6BA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25DE0F-706F-457C-B947-3C28407B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6B716A-F72D-4CBF-8DF0-D7F50B27F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310BE1-40F0-4D2D-931C-51425C7D4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D330BF-ED2A-431D-8718-C6B6B2D41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88FD852-8C16-4499-BD91-605B9523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DEB68C8-9FFC-4DD2-9498-A0E3E705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EF62CD3-04EE-405E-AA25-BF45D27E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68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575AF2-8F13-466C-9FB4-38A916CB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6C2429-3648-4706-9AA0-73AC8C19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42C5722-BE44-4B97-B526-909F61BA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FA57428-1482-42E6-9424-979C223F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133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FBAE889-C638-4FEE-A775-0FFCA053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5A46FC6-6BE7-48F1-8700-91992687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223B24-1F1D-4C5F-BA7A-9E7A37C4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8491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0DA71-CD39-4584-9AE0-CF26C3C3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6BEFBF-BAA5-465B-8A9F-F45025C8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505F1C-26EE-4E48-897F-78F8098E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55F518-A147-441E-AB28-792ED1D2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AC70E1-9CE7-4098-9996-77254A2F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1E373D-D811-4E9B-A7FA-958D7560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85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D7BAB6-605B-42EC-9DAC-A9D1E8BB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15D0B2A-C949-46F7-BB4C-58FCA63F6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E357C6-8BA2-42B9-99EF-3E6791188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3C0292-605C-44BC-99E8-7427D232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C271A7-6B31-4C8C-A0ED-3D359273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CF134D-DF23-488D-8F26-FE3F05EF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2314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B91EE-9E0B-41D0-AA2B-793B505D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4FE06D-F95C-4686-951F-364EA16A7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9E4EB9-5565-4CAA-9892-824964DF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FDEC75-3367-4314-A881-DA19E1C9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A1572A-2B41-4392-8CDB-8B560B71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68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45049B-6E2E-4353-988B-2FF6E013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044F76-E327-4677-95EF-2139EA42E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46D4F6-45E7-4CAD-8E2C-4B7D6D45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990328-A0C8-4E08-8754-5556F02A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2BDC7F-3D55-47C5-B8DB-6442D1D4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4518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46F6DEA-E8C4-4166-BF52-5BB860704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589377C-A347-4061-BD66-EA4C2EEB1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951D0B-DA03-4586-97C6-432FA45F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DEEFA3-B72B-4894-A320-14B54872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D73C20-8F54-4F57-80C5-6A0256AD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774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A4F404-D47F-4F83-A916-47485437E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1E8AFA-1552-45DE-819D-F23851A05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3C5B3B-967F-446B-832E-B94A8ADF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FB83E3-BC19-467B-BECD-9CE13928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20F11-15FC-4F63-A4BF-42585551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1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1A067-F137-4986-A2F9-A2B8A4B1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DA2B80-459C-43F8-AA4E-C3362816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30175D-FDBD-4806-BA9A-FD305C45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FC02CD-78DE-4DFA-BD69-0B3F5950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9843E2B-7C66-4686-A955-22270EF19059}"/>
              </a:ext>
            </a:extLst>
          </p:cNvPr>
          <p:cNvSpPr/>
          <p:nvPr userDrawn="1"/>
        </p:nvSpPr>
        <p:spPr>
          <a:xfrm>
            <a:off x="10402439" y="0"/>
            <a:ext cx="178956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777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45049B-6E2E-4353-988B-2FF6E013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044F76-E327-4677-95EF-2139EA42E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46D4F6-45E7-4CAD-8E2C-4B7D6D45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990328-A0C8-4E08-8754-5556F02A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2BDC7F-3D55-47C5-B8DB-6442D1D4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0826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1D966F-A91B-491D-9482-FD4C6F38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068A0C-F797-4F06-A53E-1841FA687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E9E1FC-4778-4870-8738-E202BACF9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28AC62-47E1-499C-B5F5-CA7B28A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C8ED61-9DAE-4C2C-B669-3226486E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FA24B1-4FBC-4C00-98D4-15E2C480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373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2B0166-19B0-4EB3-8782-7FEED6BA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25DE0F-706F-457C-B947-3C28407B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6B716A-F72D-4CBF-8DF0-D7F50B27F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310BE1-40F0-4D2D-931C-51425C7D4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D330BF-ED2A-431D-8718-C6B6B2D41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88FD852-8C16-4499-BD91-605B9523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DEB68C8-9FFC-4DD2-9498-A0E3E705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EF62CD3-04EE-405E-AA25-BF45D27E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018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575AF2-8F13-466C-9FB4-38A916CB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6C2429-3648-4706-9AA0-73AC8C19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42C5722-BE44-4B97-B526-909F61BA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FA57428-1482-42E6-9424-979C223F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0850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FBAE889-C638-4FEE-A775-0FFCA053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5A46FC6-6BE7-48F1-8700-91992687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223B24-1F1D-4C5F-BA7A-9E7A37C4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8872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0DA71-CD39-4584-9AE0-CF26C3C3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6BEFBF-BAA5-465B-8A9F-F45025C8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505F1C-26EE-4E48-897F-78F8098E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55F518-A147-441E-AB28-792ED1D2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AC70E1-9CE7-4098-9996-77254A2F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1E373D-D811-4E9B-A7FA-958D7560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572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D7BAB6-605B-42EC-9DAC-A9D1E8BB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15D0B2A-C949-46F7-BB4C-58FCA63F6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E357C6-8BA2-42B9-99EF-3E6791188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3C0292-605C-44BC-99E8-7427D232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C271A7-6B31-4C8C-A0ED-3D359273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CF134D-DF23-488D-8F26-FE3F05EF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07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1D966F-A91B-491D-9482-FD4C6F38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068A0C-F797-4F06-A53E-1841FA687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E9E1FC-4778-4870-8738-E202BACF9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28AC62-47E1-499C-B5F5-CA7B28A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C8ED61-9DAE-4C2C-B669-3226486E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FA24B1-4FBC-4C00-98D4-15E2C480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844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B91EE-9E0B-41D0-AA2B-793B505D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4FE06D-F95C-4686-951F-364EA16A7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9E4EB9-5565-4CAA-9892-824964DF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FDEC75-3367-4314-A881-DA19E1C9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A1572A-2B41-4392-8CDB-8B560B71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874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46F6DEA-E8C4-4166-BF52-5BB860704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589377C-A347-4061-BD66-EA4C2EEB1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951D0B-DA03-4586-97C6-432FA45F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DEEFA3-B72B-4894-A320-14B54872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D73C20-8F54-4F57-80C5-6A0256AD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748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A4F404-D47F-4F83-A916-47485437E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1E8AFA-1552-45DE-819D-F23851A05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3C5B3B-967F-446B-832E-B94A8ADF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FB83E3-BC19-467B-BECD-9CE13928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F20F11-15FC-4F63-A4BF-42585551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949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1A067-F137-4986-A2F9-A2B8A4B1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DA2B80-459C-43F8-AA4E-C3362816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30175D-FDBD-4806-BA9A-FD305C45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FC02CD-78DE-4DFA-BD69-0B3F5950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9843E2B-7C66-4686-A955-22270EF19059}"/>
              </a:ext>
            </a:extLst>
          </p:cNvPr>
          <p:cNvSpPr/>
          <p:nvPr userDrawn="1"/>
        </p:nvSpPr>
        <p:spPr>
          <a:xfrm>
            <a:off x="10402439" y="0"/>
            <a:ext cx="178956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96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45049B-6E2E-4353-988B-2FF6E013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044F76-E327-4677-95EF-2139EA42E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46D4F6-45E7-4CAD-8E2C-4B7D6D45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990328-A0C8-4E08-8754-5556F02A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2BDC7F-3D55-47C5-B8DB-6442D1D4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151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1D966F-A91B-491D-9482-FD4C6F38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068A0C-F797-4F06-A53E-1841FA687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E9E1FC-4778-4870-8738-E202BACF9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28AC62-47E1-499C-B5F5-CA7B28A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C8ED61-9DAE-4C2C-B669-3226486E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FA24B1-4FBC-4C00-98D4-15E2C480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301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2B0166-19B0-4EB3-8782-7FEED6BA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25DE0F-706F-457C-B947-3C28407B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6B716A-F72D-4CBF-8DF0-D7F50B27F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310BE1-40F0-4D2D-931C-51425C7D4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D330BF-ED2A-431D-8718-C6B6B2D41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88FD852-8C16-4499-BD91-605B9523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DEB68C8-9FFC-4DD2-9498-A0E3E705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EF62CD3-04EE-405E-AA25-BF45D27E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6511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575AF2-8F13-466C-9FB4-38A916CB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6C2429-3648-4706-9AA0-73AC8C19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42C5722-BE44-4B97-B526-909F61BA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FA57428-1482-42E6-9424-979C223F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348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FBAE889-C638-4FEE-A775-0FFCA053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5A46FC6-6BE7-48F1-8700-91992687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223B24-1F1D-4C5F-BA7A-9E7A37C4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904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0DA71-CD39-4584-9AE0-CF26C3C3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6BEFBF-BAA5-465B-8A9F-F45025C8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505F1C-26EE-4E48-897F-78F8098E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55F518-A147-441E-AB28-792ED1D2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AC70E1-9CE7-4098-9996-77254A2F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1E373D-D811-4E9B-A7FA-958D7560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85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2B0166-19B0-4EB3-8782-7FEED6BA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25DE0F-706F-457C-B947-3C28407B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6B716A-F72D-4CBF-8DF0-D7F50B27F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310BE1-40F0-4D2D-931C-51425C7D4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D330BF-ED2A-431D-8718-C6B6B2D41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88FD852-8C16-4499-BD91-605B9523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DEB68C8-9FFC-4DD2-9498-A0E3E705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EF62CD3-04EE-405E-AA25-BF45D27E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530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D7BAB6-605B-42EC-9DAC-A9D1E8BB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15D0B2A-C949-46F7-BB4C-58FCA63F6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E357C6-8BA2-42B9-99EF-3E6791188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3C0292-605C-44BC-99E8-7427D232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C271A7-6B31-4C8C-A0ED-3D359273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CF134D-DF23-488D-8F26-FE3F05EF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378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B91EE-9E0B-41D0-AA2B-793B505D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4FE06D-F95C-4686-951F-364EA16A7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9E4EB9-5565-4CAA-9892-824964DF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FDEC75-3367-4314-A881-DA19E1C9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A1572A-2B41-4392-8CDB-8B560B71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3673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46F6DEA-E8C4-4166-BF52-5BB860704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589377C-A347-4061-BD66-EA4C2EEB1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951D0B-DA03-4586-97C6-432FA45F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DEEFA3-B72B-4894-A320-14B54872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D73C20-8F54-4F57-80C5-6A0256AD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20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575AF2-8F13-466C-9FB4-38A916CB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6C2429-3648-4706-9AA0-73AC8C19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42C5722-BE44-4B97-B526-909F61BA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FA57428-1482-42E6-9424-979C223F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4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FBAE889-C638-4FEE-A775-0FFCA053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5A46FC6-6BE7-48F1-8700-91992687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223B24-1F1D-4C5F-BA7A-9E7A37C4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97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0DA71-CD39-4584-9AE0-CF26C3C3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6BEFBF-BAA5-465B-8A9F-F45025C8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505F1C-26EE-4E48-897F-78F8098E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55F518-A147-441E-AB28-792ED1D2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AC70E1-9CE7-4098-9996-77254A2F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1E373D-D811-4E9B-A7FA-958D7560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996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D7BAB6-605B-42EC-9DAC-A9D1E8BB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15D0B2A-C949-46F7-BB4C-58FCA63F6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E357C6-8BA2-42B9-99EF-3E6791188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3C0292-605C-44BC-99E8-7427D232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C271A7-6B31-4C8C-A0ED-3D359273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CF134D-DF23-488D-8F26-FE3F05EF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422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F4D052F-C954-4124-A2CA-064587BB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3282DB-DA71-4E2D-A5B9-8F0188312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45D074-5DBC-4913-A681-C5C7A0993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4F4A2D-1BBC-448A-862D-E02880469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07B6A3-755B-479C-B8A9-7E44AE049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57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15424" y="1810938"/>
            <a:ext cx="10530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5424" y="2878829"/>
            <a:ext cx="10530416" cy="243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1" y="6041416"/>
            <a:ext cx="1186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DF681D8-8CA7-5F4D-B70B-B8581204274C}" type="datetime1">
              <a:rPr lang="sv-SE" smtClean="0"/>
              <a:t>2022-06-14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2225703" y="60414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095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1" y="6419595"/>
            <a:ext cx="1186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3D35D2D-0581-204E-9D02-504AB7E2B842}" type="datetime1">
              <a:rPr lang="sv-SE" smtClean="0"/>
              <a:t>2022-06-14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2225703" y="64195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/>
              <a:t>Namn | Sammanhang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16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 descr="RCC_PPT_e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6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F4D052F-C954-4124-A2CA-064587BB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3282DB-DA71-4E2D-A5B9-8F0188312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45D074-5DBC-4913-A681-C5C7A0993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4F4A2D-1BBC-448A-862D-E02880469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07B6A3-755B-479C-B8A9-7E44AE049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002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F4D052F-C954-4124-A2CA-064587BB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3282DB-DA71-4E2D-A5B9-8F0188312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45D074-5DBC-4913-A681-C5C7A0993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4F4A2D-1BBC-448A-862D-E02880469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07B6A3-755B-479C-B8A9-7E44AE049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116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F4D052F-C954-4124-A2CA-064587BB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3282DB-DA71-4E2D-A5B9-8F0188312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45D074-5DBC-4913-A681-C5C7A0993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4F34-1845-431F-B366-4BB434DBE8C9}" type="datetimeFigureOut">
              <a:rPr lang="sv-SE" smtClean="0"/>
              <a:t>2022-06-14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4F4A2D-1BBC-448A-862D-E02880469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07B6A3-755B-479C-B8A9-7E44AE049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11AC-4506-4B32-8FF8-3E9F77A6D5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02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0760" y="3429000"/>
            <a:ext cx="8495070" cy="1784402"/>
          </a:xfrm>
        </p:spPr>
        <p:txBody>
          <a:bodyPr anchor="b">
            <a:normAutofit/>
          </a:bodyPr>
          <a:lstStyle/>
          <a:p>
            <a:r>
              <a:rPr lang="sv-SE" altLang="sv-SE" sz="4200" b="1" dirty="0">
                <a:solidFill>
                  <a:srgbClr val="FFFFFF"/>
                </a:solidFill>
              </a:rPr>
              <a:t>Förbundsdirektionen </a:t>
            </a:r>
            <a:br>
              <a:rPr lang="sv-SE" altLang="sv-SE" sz="4200" dirty="0">
                <a:solidFill>
                  <a:srgbClr val="FFFFFF"/>
                </a:solidFill>
              </a:rPr>
            </a:br>
            <a:br>
              <a:rPr lang="sv-SE" altLang="sv-SE" sz="4200" dirty="0">
                <a:solidFill>
                  <a:srgbClr val="FFFFFF"/>
                </a:solidFill>
              </a:rPr>
            </a:br>
            <a:r>
              <a:rPr lang="sv-SE" altLang="sv-SE" sz="2700" dirty="0">
                <a:solidFill>
                  <a:srgbClr val="FFFFFF"/>
                </a:solidFill>
              </a:rPr>
              <a:t>14-15 juni 2022</a:t>
            </a:r>
            <a:endParaRPr lang="sv-SE" sz="27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955F18-4D95-45AF-B457-6995692B3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50" y="1139059"/>
            <a:ext cx="1090049" cy="1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7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9320"/>
            <a:ext cx="11020917" cy="438639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altLang="sv-SE" sz="3100" dirty="0"/>
              <a:t>Kostnader för köpt vård (kr/inv.) över en tio-årsperiod (inkl. och exkl. RV)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D0F833C-6FD0-411E-99D6-6F3513730849}"/>
              </a:ext>
            </a:extLst>
          </p:cNvPr>
          <p:cNvGrpSpPr/>
          <p:nvPr/>
        </p:nvGrpSpPr>
        <p:grpSpPr>
          <a:xfrm>
            <a:off x="10031739" y="189293"/>
            <a:ext cx="1789561" cy="1705232"/>
            <a:chOff x="9984259" y="2201400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6E1A76-38A6-4207-A64B-D70AB0EE5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46" y="1238657"/>
            <a:ext cx="8632138" cy="4607368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AEE902C3-D39C-4B15-9EF0-BDBFB23786AF}"/>
              </a:ext>
            </a:extLst>
          </p:cNvPr>
          <p:cNvSpPr/>
          <p:nvPr/>
        </p:nvSpPr>
        <p:spPr>
          <a:xfrm rot="19005323">
            <a:off x="8161273" y="2561354"/>
            <a:ext cx="645211" cy="296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110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32196"/>
            <a:ext cx="10515600" cy="790128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altLang="sv-SE" sz="2700" dirty="0"/>
              <a:t>Regionernas köp av vård vid </a:t>
            </a:r>
            <a:r>
              <a:rPr lang="sv-SE" altLang="sv-SE" sz="2700" dirty="0">
                <a:solidFill>
                  <a:srgbClr val="0070C0"/>
                </a:solidFill>
              </a:rPr>
              <a:t>NUS </a:t>
            </a:r>
            <a:r>
              <a:rPr lang="sv-SE" altLang="sv-SE" sz="2700" dirty="0"/>
              <a:t>&amp; </a:t>
            </a:r>
            <a:r>
              <a:rPr lang="sv-SE" altLang="sv-SE" sz="2700" dirty="0">
                <a:solidFill>
                  <a:schemeClr val="accent2">
                    <a:lumMod val="75000"/>
                  </a:schemeClr>
                </a:solidFill>
              </a:rPr>
              <a:t>utanför sjukvårdsregionen </a:t>
            </a:r>
            <a:r>
              <a:rPr lang="sv-SE" altLang="sv-SE" sz="2700" dirty="0"/>
              <a:t>i kr/inv. 2011-2021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55" y="811339"/>
            <a:ext cx="11805781" cy="5841784"/>
          </a:xfrm>
        </p:spPr>
        <p:txBody>
          <a:bodyPr/>
          <a:lstStyle/>
          <a:p>
            <a:pPr marL="0" indent="0">
              <a:buNone/>
            </a:pPr>
            <a:r>
              <a:rPr lang="sv-SE" altLang="sv-SE" sz="2000" dirty="0">
                <a:solidFill>
                  <a:srgbClr val="0070C0"/>
                </a:solidFill>
              </a:rPr>
              <a:t>NUS (i sjukvårdsregionen)</a:t>
            </a:r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r>
              <a:rPr lang="sv-SE" altLang="sv-SE" sz="2000" dirty="0">
                <a:solidFill>
                  <a:schemeClr val="accent2">
                    <a:lumMod val="75000"/>
                  </a:schemeClr>
                </a:solidFill>
              </a:rPr>
              <a:t>	   </a:t>
            </a:r>
          </a:p>
          <a:p>
            <a:pPr marL="0" indent="0">
              <a:buNone/>
            </a:pPr>
            <a:endParaRPr lang="sv-SE" altLang="sv-SE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v-SE" altLang="sv-SE" sz="2000" dirty="0">
                <a:solidFill>
                  <a:schemeClr val="accent2">
                    <a:lumMod val="75000"/>
                  </a:schemeClr>
                </a:solidFill>
              </a:rPr>
              <a:t>	     Utanför sjukvårdsregionen</a:t>
            </a:r>
          </a:p>
          <a:p>
            <a:pPr marL="0" indent="0">
              <a:buNone/>
            </a:pPr>
            <a:r>
              <a:rPr lang="sv-SE" altLang="sv-SE" sz="2000" dirty="0"/>
              <a:t>	    Akademiska, Karolinska, Sahlgrenska, Skåne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9B3483E-7308-4B5D-BC10-148F8450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1" y="1097694"/>
            <a:ext cx="5759450" cy="304482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8FCF7E3-3F9C-48C2-9FFC-4678829FC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896" y="3336518"/>
            <a:ext cx="5759450" cy="33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4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1"/>
            <a:ext cx="10419043" cy="1443568"/>
          </a:xfrm>
          <a:noFill/>
        </p:spPr>
        <p:txBody>
          <a:bodyPr>
            <a:normAutofit/>
          </a:bodyPr>
          <a:lstStyle/>
          <a:p>
            <a:br>
              <a:rPr lang="sv-SE" altLang="sv-SE" dirty="0"/>
            </a:br>
            <a:r>
              <a:rPr lang="sv-SE" altLang="sv-SE" sz="3100" dirty="0"/>
              <a:t>Sjukvårdsregional vård vid NUS (1 745kr/inv. 1 092 mnkr)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166" y="1919156"/>
            <a:ext cx="9457559" cy="4312967"/>
          </a:xfrm>
        </p:spPr>
        <p:txBody>
          <a:bodyPr/>
          <a:lstStyle/>
          <a:p>
            <a:endParaRPr lang="sv-SE" altLang="sv-SE" dirty="0"/>
          </a:p>
          <a:p>
            <a:pPr marL="0" indent="0">
              <a:lnSpc>
                <a:spcPct val="150000"/>
              </a:lnSpc>
              <a:buNone/>
            </a:pPr>
            <a:r>
              <a:rPr lang="sv-SE" dirty="0">
                <a:cs typeface="Times New Roman" panose="02020603050405020304" pitchFamily="18" charset="0"/>
              </a:rPr>
              <a:t>RVN+RJH+RN: +118 mnkr (12 %)</a:t>
            </a:r>
            <a:br>
              <a:rPr lang="sv-SE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sv-SE" dirty="0">
                <a:cs typeface="Times New Roman" panose="02020603050405020304" pitchFamily="18" charset="0"/>
              </a:rPr>
              <a:t>            varav: </a:t>
            </a:r>
            <a:r>
              <a:rPr lang="sv-SE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sv-SE" dirty="0">
                <a:cs typeface="Times New Roman" panose="02020603050405020304" pitchFamily="18" charset="0"/>
              </a:rPr>
              <a:t>Region VN    51 mnkr  (13 % jmf </a:t>
            </a:r>
            <a:r>
              <a:rPr lang="sv-SE" dirty="0" err="1">
                <a:cs typeface="Times New Roman" panose="02020603050405020304" pitchFamily="18" charset="0"/>
              </a:rPr>
              <a:t>fg</a:t>
            </a:r>
            <a:r>
              <a:rPr lang="sv-SE" dirty="0">
                <a:cs typeface="Times New Roman" panose="02020603050405020304" pitchFamily="18" charset="0"/>
              </a:rPr>
              <a:t> år) </a:t>
            </a:r>
            <a:br>
              <a:rPr lang="sv-SE" dirty="0">
                <a:cs typeface="Times New Roman" panose="02020603050405020304" pitchFamily="18" charset="0"/>
              </a:rPr>
            </a:br>
            <a:r>
              <a:rPr lang="sv-SE" dirty="0">
                <a:cs typeface="Times New Roman" panose="02020603050405020304" pitchFamily="18" charset="0"/>
              </a:rPr>
              <a:t>	         		Region JH     20 mnkr  (11% jmf </a:t>
            </a:r>
            <a:r>
              <a:rPr lang="sv-SE" dirty="0" err="1">
                <a:cs typeface="Times New Roman" panose="02020603050405020304" pitchFamily="18" charset="0"/>
              </a:rPr>
              <a:t>fg</a:t>
            </a:r>
            <a:r>
              <a:rPr lang="sv-SE" dirty="0">
                <a:cs typeface="Times New Roman" panose="02020603050405020304" pitchFamily="18" charset="0"/>
              </a:rPr>
              <a:t> år)</a:t>
            </a:r>
            <a:br>
              <a:rPr lang="sv-SE" dirty="0">
                <a:cs typeface="Times New Roman" panose="02020603050405020304" pitchFamily="18" charset="0"/>
              </a:rPr>
            </a:br>
            <a:r>
              <a:rPr lang="sv-SE" dirty="0">
                <a:cs typeface="Times New Roman" panose="02020603050405020304" pitchFamily="18" charset="0"/>
              </a:rPr>
              <a:t>                      		Region N      48 mnkr  (12% jmf </a:t>
            </a:r>
            <a:r>
              <a:rPr lang="sv-SE" dirty="0" err="1">
                <a:cs typeface="Times New Roman" panose="02020603050405020304" pitchFamily="18" charset="0"/>
              </a:rPr>
              <a:t>fg</a:t>
            </a:r>
            <a:r>
              <a:rPr lang="sv-SE" dirty="0">
                <a:cs typeface="Times New Roman" panose="02020603050405020304" pitchFamily="18" charset="0"/>
              </a:rPr>
              <a:t> år)</a:t>
            </a:r>
          </a:p>
          <a:p>
            <a:pPr marL="0" indent="0">
              <a:lnSpc>
                <a:spcPct val="150000"/>
              </a:lnSpc>
              <a:buNone/>
            </a:pPr>
            <a:endParaRPr lang="sv-SE" alt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D0F833C-6FD0-411E-99D6-6F3513730849}"/>
              </a:ext>
            </a:extLst>
          </p:cNvPr>
          <p:cNvGrpSpPr/>
          <p:nvPr/>
        </p:nvGrpSpPr>
        <p:grpSpPr>
          <a:xfrm>
            <a:off x="10006199" y="89375"/>
            <a:ext cx="1789561" cy="1705232"/>
            <a:chOff x="9984259" y="2201400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918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70" y="18255"/>
            <a:ext cx="10515600" cy="1325563"/>
          </a:xfrm>
          <a:noFill/>
        </p:spPr>
        <p:txBody>
          <a:bodyPr/>
          <a:lstStyle/>
          <a:p>
            <a:br>
              <a:rPr lang="sv-SE" altLang="sv-SE" dirty="0"/>
            </a:br>
            <a:r>
              <a:rPr lang="sv-SE" altLang="sv-SE" dirty="0"/>
              <a:t>NUS totalt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499" y="16893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altLang="sv-SE" dirty="0"/>
              <a:t>Bruttokostnad 				   Kostnad per invånare </a:t>
            </a:r>
          </a:p>
          <a:p>
            <a:pPr marL="0" indent="0">
              <a:buNone/>
            </a:pPr>
            <a:r>
              <a:rPr lang="sv-SE" altLang="sv-SE" sz="1600" dirty="0"/>
              <a:t>+ 118 mnkr (Fördelning: SV 13 % och ÖV 5 %)</a:t>
            </a:r>
          </a:p>
          <a:p>
            <a:endParaRPr lang="sv-SE" alt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D0F833C-6FD0-411E-99D6-6F3513730849}"/>
              </a:ext>
            </a:extLst>
          </p:cNvPr>
          <p:cNvGrpSpPr/>
          <p:nvPr/>
        </p:nvGrpSpPr>
        <p:grpSpPr>
          <a:xfrm>
            <a:off x="10031739" y="189293"/>
            <a:ext cx="1789561" cy="1705232"/>
            <a:chOff x="9984259" y="2201400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A2CE7B9-33B0-4B8A-8710-5398EE587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2" y="2433260"/>
            <a:ext cx="5038725" cy="374506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CF140B6-5434-48BE-A495-C278786F9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744" y="2433260"/>
            <a:ext cx="5633455" cy="36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4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70" y="18255"/>
            <a:ext cx="10515600" cy="1325563"/>
          </a:xfrm>
          <a:noFill/>
        </p:spPr>
        <p:txBody>
          <a:bodyPr>
            <a:normAutofit/>
          </a:bodyPr>
          <a:lstStyle/>
          <a:p>
            <a:br>
              <a:rPr lang="sv-SE" altLang="sv-SE" dirty="0"/>
            </a:br>
            <a:r>
              <a:rPr lang="sv-SE" altLang="sv-SE" sz="2800" dirty="0"/>
              <a:t>NUS sluten vård, antal vårdtillfällen och vårddagar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8" y="152093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r>
              <a:rPr lang="sv-SE" altLang="sv-SE" sz="2000" dirty="0"/>
              <a:t>Vårdtillfällen (+3 procent)		    		 Vårddagar (lika många)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D0F833C-6FD0-411E-99D6-6F3513730849}"/>
              </a:ext>
            </a:extLst>
          </p:cNvPr>
          <p:cNvGrpSpPr/>
          <p:nvPr/>
        </p:nvGrpSpPr>
        <p:grpSpPr>
          <a:xfrm>
            <a:off x="10031739" y="189293"/>
            <a:ext cx="1789561" cy="1705232"/>
            <a:chOff x="9984259" y="2201400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B57484CC-27D2-4880-AE6E-5E63CD84C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1" y="2618913"/>
            <a:ext cx="4411832" cy="300952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B31CBA1-D1B6-474C-B80C-E995596DC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970" y="2618913"/>
            <a:ext cx="4809799" cy="288724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EEFA0636-1EC9-692C-7860-8B44DE349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901" y="908074"/>
            <a:ext cx="1554615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6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70" y="18255"/>
            <a:ext cx="10515600" cy="1325563"/>
          </a:xfrm>
          <a:noFill/>
        </p:spPr>
        <p:txBody>
          <a:bodyPr>
            <a:normAutofit/>
          </a:bodyPr>
          <a:lstStyle/>
          <a:p>
            <a:br>
              <a:rPr lang="sv-SE" altLang="sv-SE" dirty="0"/>
            </a:br>
            <a:r>
              <a:rPr lang="sv-SE" altLang="sv-SE" sz="2800" dirty="0"/>
              <a:t>NUS sluten vård, DRG-vikt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8" y="152093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r>
              <a:rPr lang="sv-SE" altLang="sv-SE" sz="2000" dirty="0"/>
              <a:t>DRG-vikt (+4 procent)	</a:t>
            </a:r>
          </a:p>
          <a:p>
            <a:pPr marL="0" indent="0">
              <a:buNone/>
            </a:pPr>
            <a:r>
              <a:rPr lang="sv-SE" altLang="sv-SE" sz="2000" dirty="0"/>
              <a:t>	    		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D0F833C-6FD0-411E-99D6-6F3513730849}"/>
              </a:ext>
            </a:extLst>
          </p:cNvPr>
          <p:cNvGrpSpPr/>
          <p:nvPr/>
        </p:nvGrpSpPr>
        <p:grpSpPr>
          <a:xfrm>
            <a:off x="10031739" y="189293"/>
            <a:ext cx="1789561" cy="1705232"/>
            <a:chOff x="9984259" y="2201400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pic>
        <p:nvPicPr>
          <p:cNvPr id="4" name="Bildobjekt 3">
            <a:extLst>
              <a:ext uri="{FF2B5EF4-FFF2-40B4-BE49-F238E27FC236}">
                <a16:creationId xmlns:a16="http://schemas.microsoft.com/office/drawing/2014/main" id="{C3FD41ED-353D-4BC9-A95F-77A5F2BB9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35" y="2643279"/>
            <a:ext cx="4814148" cy="28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6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70" y="18256"/>
            <a:ext cx="10515600" cy="1078863"/>
          </a:xfrm>
          <a:noFill/>
        </p:spPr>
        <p:txBody>
          <a:bodyPr>
            <a:normAutofit/>
          </a:bodyPr>
          <a:lstStyle/>
          <a:p>
            <a:r>
              <a:rPr lang="sv-SE" altLang="sv-SE" sz="2800" dirty="0"/>
              <a:t>Sluten vård, inner- och </a:t>
            </a:r>
            <a:r>
              <a:rPr lang="sv-SE" altLang="sv-SE" sz="2800" dirty="0" err="1"/>
              <a:t>ytterfallskostnader</a:t>
            </a:r>
            <a:r>
              <a:rPr lang="sv-SE" altLang="sv-SE" sz="2800" dirty="0"/>
              <a:t> (+107 mnkr)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170" y="1409543"/>
            <a:ext cx="86699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>
                <a:cs typeface="Times New Roman" panose="02020603050405020304" pitchFamily="18" charset="0"/>
              </a:rPr>
              <a:t>Innerfall; + 86 mnkr, +15% / </a:t>
            </a:r>
            <a:r>
              <a:rPr lang="sv-SE" sz="2000" dirty="0" err="1">
                <a:cs typeface="Times New Roman" panose="02020603050405020304" pitchFamily="18" charset="0"/>
              </a:rPr>
              <a:t>ytterfall</a:t>
            </a:r>
            <a:r>
              <a:rPr lang="sv-SE" sz="2000" dirty="0">
                <a:cs typeface="Times New Roman" panose="02020603050405020304" pitchFamily="18" charset="0"/>
              </a:rPr>
              <a:t>; + 21 mnkr, +9 %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D0F833C-6FD0-411E-99D6-6F3513730849}"/>
              </a:ext>
            </a:extLst>
          </p:cNvPr>
          <p:cNvGrpSpPr/>
          <p:nvPr/>
        </p:nvGrpSpPr>
        <p:grpSpPr>
          <a:xfrm>
            <a:off x="10031739" y="189293"/>
            <a:ext cx="1789561" cy="1705232"/>
            <a:chOff x="9984259" y="2201400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381D3765-18E9-4356-88B0-C50C5F680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40" y="1894525"/>
            <a:ext cx="8377962" cy="447964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52B77F2-2D13-4552-85E2-1EBEB0AE4C2B}"/>
              </a:ext>
            </a:extLst>
          </p:cNvPr>
          <p:cNvSpPr txBox="1"/>
          <p:nvPr/>
        </p:nvSpPr>
        <p:spPr>
          <a:xfrm>
            <a:off x="7038845" y="776278"/>
            <a:ext cx="2830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Andel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ytterfall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Kostnader: 27 procent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Vårdtillfällen: 12 procent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Vårddagar: 30 procent</a:t>
            </a:r>
          </a:p>
        </p:txBody>
      </p:sp>
    </p:spTree>
    <p:extLst>
      <p:ext uri="{BB962C8B-B14F-4D97-AF65-F5344CB8AC3E}">
        <p14:creationId xmlns:p14="http://schemas.microsoft.com/office/powerpoint/2010/main" val="32348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686"/>
            <a:ext cx="10515600" cy="1100934"/>
          </a:xfrm>
          <a:noFill/>
        </p:spPr>
        <p:txBody>
          <a:bodyPr>
            <a:normAutofit/>
          </a:bodyPr>
          <a:lstStyle/>
          <a:p>
            <a:br>
              <a:rPr lang="sv-SE" altLang="sv-SE" sz="2800" dirty="0"/>
            </a:br>
            <a:r>
              <a:rPr lang="sv-SE" altLang="sv-SE" sz="2800" dirty="0"/>
              <a:t>Öppen vård (+8 mnkr)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" y="1736191"/>
            <a:ext cx="111963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cs typeface="Times New Roman" panose="02020603050405020304" pitchFamily="18" charset="0"/>
              </a:rPr>
              <a:t>Den totala kostnaden har ökat med ca 5 procent jämfört med 2020. 4 727 fler besök. </a:t>
            </a:r>
            <a:endParaRPr lang="sv-SE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D0F833C-6FD0-411E-99D6-6F3513730849}"/>
              </a:ext>
            </a:extLst>
          </p:cNvPr>
          <p:cNvGrpSpPr/>
          <p:nvPr/>
        </p:nvGrpSpPr>
        <p:grpSpPr>
          <a:xfrm>
            <a:off x="10290679" y="30959"/>
            <a:ext cx="1789561" cy="1705232"/>
            <a:chOff x="9984259" y="2201400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pic>
        <p:nvPicPr>
          <p:cNvPr id="6" name="Bildobjekt 5">
            <a:extLst>
              <a:ext uri="{FF2B5EF4-FFF2-40B4-BE49-F238E27FC236}">
                <a16:creationId xmlns:a16="http://schemas.microsoft.com/office/drawing/2014/main" id="{FFF2AEAF-9F67-4612-9907-8671A1E42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07" y="2325857"/>
            <a:ext cx="4935984" cy="284612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A3E57B1-5910-4A9C-8E9C-39F36F2FA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071" y="2257841"/>
            <a:ext cx="5257800" cy="28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8104"/>
            <a:ext cx="10515600" cy="1674625"/>
          </a:xfrm>
          <a:noFill/>
        </p:spPr>
        <p:txBody>
          <a:bodyPr>
            <a:normAutofit/>
          </a:bodyPr>
          <a:lstStyle/>
          <a:p>
            <a:br>
              <a:rPr lang="sv-SE" altLang="sv-SE" dirty="0"/>
            </a:br>
            <a:r>
              <a:rPr lang="sv-SE" altLang="sv-SE" sz="2800" dirty="0"/>
              <a:t>Sjukvårdsregionens vård vid Akademiska, Karolinska, Sahlgrenska, och Skåne*; (ca 468 kr/inv. motsvarar ca 421 mnkr)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378" y="1863919"/>
            <a:ext cx="11408023" cy="4942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altLang="sv-SE" dirty="0"/>
              <a:t>Sjukvårdsregionen: - 3 mnkr (ca -1%)</a:t>
            </a:r>
            <a:br>
              <a:rPr lang="sv-SE" altLang="sv-SE" dirty="0"/>
            </a:br>
            <a:r>
              <a:rPr lang="sv-SE" altLang="sv-SE" dirty="0"/>
              <a:t>     </a:t>
            </a:r>
            <a:br>
              <a:rPr lang="sv-SE" altLang="sv-SE" dirty="0"/>
            </a:br>
            <a:r>
              <a:rPr lang="sv-SE" altLang="sv-SE" dirty="0"/>
              <a:t>     varav: Region VN           - 20 mnkr (-15% jmf </a:t>
            </a:r>
            <a:r>
              <a:rPr lang="sv-SE" altLang="sv-SE" dirty="0" err="1"/>
              <a:t>fg</a:t>
            </a:r>
            <a:r>
              <a:rPr lang="sv-SE" altLang="sv-SE" dirty="0"/>
              <a:t> år) </a:t>
            </a:r>
            <a:br>
              <a:rPr lang="sv-SE" altLang="sv-SE" dirty="0">
                <a:solidFill>
                  <a:srgbClr val="FF0000"/>
                </a:solidFill>
              </a:rPr>
            </a:br>
            <a:r>
              <a:rPr lang="sv-SE" altLang="sv-SE" dirty="0">
                <a:solidFill>
                  <a:srgbClr val="C00000"/>
                </a:solidFill>
              </a:rPr>
              <a:t>                 </a:t>
            </a:r>
            <a:r>
              <a:rPr lang="sv-SE" altLang="sv-SE" dirty="0"/>
              <a:t>Region VB           - 8 mnkr (-10% jmf </a:t>
            </a:r>
            <a:r>
              <a:rPr lang="sv-SE" altLang="sv-SE" dirty="0" err="1"/>
              <a:t>fg</a:t>
            </a:r>
            <a:r>
              <a:rPr lang="sv-SE" altLang="sv-SE" dirty="0"/>
              <a:t> år)</a:t>
            </a:r>
            <a:br>
              <a:rPr lang="sv-SE" altLang="sv-SE" dirty="0"/>
            </a:br>
            <a:r>
              <a:rPr lang="sv-SE" altLang="sv-SE" dirty="0">
                <a:solidFill>
                  <a:srgbClr val="FF0000"/>
                </a:solidFill>
              </a:rPr>
              <a:t>                 </a:t>
            </a:r>
            <a:r>
              <a:rPr lang="sv-SE" altLang="sv-SE" dirty="0"/>
              <a:t>Region JH	+ 21 mnkr (+22% jmf </a:t>
            </a:r>
            <a:r>
              <a:rPr lang="sv-SE" altLang="sv-SE" dirty="0" err="1"/>
              <a:t>fg</a:t>
            </a:r>
            <a:r>
              <a:rPr lang="sv-SE" altLang="sv-SE" dirty="0"/>
              <a:t> år)</a:t>
            </a:r>
            <a:br>
              <a:rPr lang="sv-SE" altLang="sv-SE" dirty="0"/>
            </a:br>
            <a:r>
              <a:rPr lang="sv-SE" altLang="sv-SE" dirty="0"/>
              <a:t>                 Region N 	+ 8 mnkr (+8% jmf </a:t>
            </a:r>
            <a:r>
              <a:rPr lang="sv-SE" altLang="sv-SE" dirty="0" err="1"/>
              <a:t>fg</a:t>
            </a:r>
            <a:r>
              <a:rPr lang="sv-SE" altLang="sv-SE" dirty="0"/>
              <a:t> år)</a:t>
            </a:r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endParaRPr lang="sv-SE" altLang="sv-SE" dirty="0"/>
          </a:p>
          <a:p>
            <a:pPr marL="0" indent="0">
              <a:buNone/>
            </a:pPr>
            <a:r>
              <a:rPr lang="sv-SE" altLang="sv-SE" sz="1100" dirty="0"/>
              <a:t>* Sjukvårdsregionen har inget avtal med Skåne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D0F833C-6FD0-411E-99D6-6F3513730849}"/>
              </a:ext>
            </a:extLst>
          </p:cNvPr>
          <p:cNvGrpSpPr/>
          <p:nvPr/>
        </p:nvGrpSpPr>
        <p:grpSpPr>
          <a:xfrm>
            <a:off x="10170139" y="461506"/>
            <a:ext cx="1789561" cy="1705232"/>
            <a:chOff x="9984259" y="2201400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4C3EDA6-897B-47D0-9344-B757FA73BB91}"/>
              </a:ext>
            </a:extLst>
          </p:cNvPr>
          <p:cNvGraphicFramePr>
            <a:graphicFrameLocks/>
          </p:cNvGraphicFramePr>
          <p:nvPr/>
        </p:nvGraphicFramePr>
        <p:xfrm>
          <a:off x="7767960" y="3015852"/>
          <a:ext cx="4424039" cy="307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7705817" y="2878528"/>
          <a:ext cx="4486184" cy="307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55036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70" y="18255"/>
            <a:ext cx="10515600" cy="999241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altLang="sv-SE" sz="3100" dirty="0"/>
              <a:t>Akademiska (ca 160 mnkr)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428"/>
            <a:ext cx="1201483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>
                <a:cs typeface="Times New Roman" panose="02020603050405020304" pitchFamily="18" charset="0"/>
              </a:rPr>
              <a:t>Sjukvårdsregionen:</a:t>
            </a:r>
            <a:r>
              <a:rPr lang="sv-SE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sv-SE" sz="2400" dirty="0">
                <a:cs typeface="Times New Roman" panose="02020603050405020304" pitchFamily="18" charset="0"/>
              </a:rPr>
              <a:t>+ 10 mnkr (+ 6%)                       Sjukvårdsregionen: </a:t>
            </a:r>
            <a:r>
              <a:rPr lang="sv-SE" sz="1600" dirty="0">
                <a:cs typeface="Times New Roman" panose="02020603050405020304" pitchFamily="18" charset="0"/>
              </a:rPr>
              <a:t>samma antal vårddagar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D0F833C-6FD0-411E-99D6-6F3513730849}"/>
              </a:ext>
            </a:extLst>
          </p:cNvPr>
          <p:cNvGrpSpPr/>
          <p:nvPr/>
        </p:nvGrpSpPr>
        <p:grpSpPr>
          <a:xfrm>
            <a:off x="10031739" y="189293"/>
            <a:ext cx="1789561" cy="1705232"/>
            <a:chOff x="9984259" y="2201400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sp>
        <p:nvSpPr>
          <p:cNvPr id="9" name="Pil: nedåt 8">
            <a:extLst>
              <a:ext uri="{FF2B5EF4-FFF2-40B4-BE49-F238E27FC236}">
                <a16:creationId xmlns:a16="http://schemas.microsoft.com/office/drawing/2014/main" id="{C3450244-EBC6-4B13-8834-4C23569B9F3D}"/>
              </a:ext>
            </a:extLst>
          </p:cNvPr>
          <p:cNvSpPr/>
          <p:nvPr/>
        </p:nvSpPr>
        <p:spPr>
          <a:xfrm rot="10800000">
            <a:off x="2682728" y="3014327"/>
            <a:ext cx="172528" cy="29522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F09B023-8767-42E9-A495-712FC66D4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555" y="2547891"/>
            <a:ext cx="5591175" cy="285861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85E1E680-419F-48D7-8DF8-45E305807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70" y="2547892"/>
            <a:ext cx="5943600" cy="2956264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A5721DC5-BFBD-48C5-9730-37E98FFE2820}"/>
              </a:ext>
            </a:extLst>
          </p:cNvPr>
          <p:cNvSpPr txBox="1"/>
          <p:nvPr/>
        </p:nvSpPr>
        <p:spPr>
          <a:xfrm>
            <a:off x="4226075" y="1630199"/>
            <a:ext cx="19874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Brännskador +16 mnkr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FB28A02-5A94-4F28-96D9-9A17041A0F9D}"/>
              </a:ext>
            </a:extLst>
          </p:cNvPr>
          <p:cNvSpPr txBox="1"/>
          <p:nvPr/>
        </p:nvSpPr>
        <p:spPr>
          <a:xfrm>
            <a:off x="280556" y="5591059"/>
            <a:ext cx="228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Notera; ny prislista med justerade bruttopriser men lägre rabatter</a:t>
            </a:r>
          </a:p>
        </p:txBody>
      </p:sp>
    </p:spTree>
    <p:extLst>
      <p:ext uri="{BB962C8B-B14F-4D97-AF65-F5344CB8AC3E}">
        <p14:creationId xmlns:p14="http://schemas.microsoft.com/office/powerpoint/2010/main" val="32926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79231"/>
            <a:ext cx="8495070" cy="1784402"/>
          </a:xfrm>
        </p:spPr>
        <p:txBody>
          <a:bodyPr anchor="b">
            <a:normAutofit/>
          </a:bodyPr>
          <a:lstStyle/>
          <a:p>
            <a:r>
              <a:rPr lang="sv-SE" altLang="sv-SE" sz="4200" b="1" dirty="0">
                <a:solidFill>
                  <a:srgbClr val="FFFFFF"/>
                </a:solidFill>
              </a:rPr>
              <a:t>Revisionens granskning årsredovisning 2021</a:t>
            </a:r>
            <a:br>
              <a:rPr lang="sv-SE" altLang="sv-SE" sz="4200" dirty="0">
                <a:solidFill>
                  <a:srgbClr val="FFFFFF"/>
                </a:solidFill>
              </a:rPr>
            </a:br>
            <a:endParaRPr lang="sv-SE" sz="27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955F18-4D95-45AF-B457-6995692B3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50" y="1139059"/>
            <a:ext cx="1090049" cy="1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74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70" y="18255"/>
            <a:ext cx="10515600" cy="1325563"/>
          </a:xfrm>
          <a:noFill/>
        </p:spPr>
        <p:txBody>
          <a:bodyPr/>
          <a:lstStyle/>
          <a:p>
            <a:br>
              <a:rPr lang="sv-SE" altLang="sv-SE" dirty="0"/>
            </a:br>
            <a:r>
              <a:rPr lang="sv-SE" altLang="sv-SE" sz="2800" dirty="0"/>
              <a:t>Karolinska (ca 153 mnkr)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D0F833C-6FD0-411E-99D6-6F3513730849}"/>
              </a:ext>
            </a:extLst>
          </p:cNvPr>
          <p:cNvGrpSpPr/>
          <p:nvPr/>
        </p:nvGrpSpPr>
        <p:grpSpPr>
          <a:xfrm>
            <a:off x="10031739" y="189293"/>
            <a:ext cx="1789561" cy="1705232"/>
            <a:chOff x="9984259" y="2201400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795518-ACA8-473E-972E-E6649D470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0" y="1145219"/>
            <a:ext cx="10515600" cy="4998128"/>
          </a:xfrm>
        </p:spPr>
        <p:txBody>
          <a:bodyPr/>
          <a:lstStyle/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     Sjukvårdsregionen: -7 mnkr (-5%)	           Sjukvårdsregionen: -243 vårddagar (-9%)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E121E92-7A7F-40D6-99BC-1293080E8680}"/>
              </a:ext>
            </a:extLst>
          </p:cNvPr>
          <p:cNvSpPr txBox="1"/>
          <p:nvPr/>
        </p:nvSpPr>
        <p:spPr>
          <a:xfrm>
            <a:off x="7513137" y="607791"/>
            <a:ext cx="232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ECMO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9,5 mnkr (26 mnkr)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vtf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(11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vtf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3DEEE64-D539-422C-811C-423767C76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97" y="2420044"/>
            <a:ext cx="5122500" cy="288598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E1836EF5-9A8F-4409-8C5C-124FB3CF9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924" y="2381215"/>
            <a:ext cx="4741102" cy="28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70" y="18255"/>
            <a:ext cx="10515600" cy="1325563"/>
          </a:xfrm>
          <a:noFill/>
        </p:spPr>
        <p:txBody>
          <a:bodyPr/>
          <a:lstStyle/>
          <a:p>
            <a:r>
              <a:rPr lang="sv-SE" altLang="sv-SE" sz="2800" dirty="0"/>
              <a:t>Sahlgrenska (ca 94 mnkr)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625" y="143863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altLang="sv-SE" sz="2000" dirty="0"/>
              <a:t>Sjukvårdsregionen: -4 mnkr (-4%) 		              Sjukvårdsregionen: - 202 dagar (-5%)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D0F833C-6FD0-411E-99D6-6F3513730849}"/>
              </a:ext>
            </a:extLst>
          </p:cNvPr>
          <p:cNvGrpSpPr/>
          <p:nvPr/>
        </p:nvGrpSpPr>
        <p:grpSpPr>
          <a:xfrm>
            <a:off x="10031739" y="189293"/>
            <a:ext cx="1789561" cy="1705232"/>
            <a:chOff x="9984259" y="2201400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F373DFAB-100E-470A-919B-FDC1DDCBA943}"/>
              </a:ext>
            </a:extLst>
          </p:cNvPr>
          <p:cNvSpPr txBox="1"/>
          <p:nvPr/>
        </p:nvSpPr>
        <p:spPr>
          <a:xfrm>
            <a:off x="6862439" y="541538"/>
            <a:ext cx="287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procent inom transplantationskirurgin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38C132C-3E6D-4137-8509-A1F544BFD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25" y="2016690"/>
            <a:ext cx="4867885" cy="295581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5AD1C9D-13CB-4E3C-B043-FA086F130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425" y="2065564"/>
            <a:ext cx="5019675" cy="301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753" y="4020204"/>
            <a:ext cx="9074572" cy="923507"/>
          </a:xfrm>
        </p:spPr>
        <p:txBody>
          <a:bodyPr anchor="b">
            <a:normAutofit/>
          </a:bodyPr>
          <a:lstStyle/>
          <a:p>
            <a:r>
              <a:rPr lang="sv-SE" altLang="sv-SE" sz="4200" b="1" dirty="0">
                <a:solidFill>
                  <a:srgbClr val="FFFFFF"/>
                </a:solidFill>
              </a:rPr>
              <a:t>Förbundsdirektörens rapport</a:t>
            </a:r>
            <a:endParaRPr lang="sv-SE" sz="4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955F18-4D95-45AF-B457-6995692B3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29" y="1123017"/>
            <a:ext cx="1090049" cy="1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8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289" y="0"/>
            <a:ext cx="10230311" cy="1174376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dirty="0">
                <a:cs typeface="Times New Roman" panose="02020603050405020304" pitchFamily="18" charset="0"/>
              </a:rPr>
              <a:t>Förbundsdirektörens rapport i övriga frågor</a:t>
            </a:r>
            <a:endParaRPr lang="sv-SE" altLang="sv-S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289" y="1452282"/>
            <a:ext cx="10112475" cy="49946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400" dirty="0"/>
              <a:t>Sjukvårdsregionalt vårdkompetensråd – Regionala vårdkompetensrådet Norra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v-SE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v-SE" sz="2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sv-SE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Kommit igång med möten och kopplingar till ingående parter, FUI, RCC och NUSS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Utbyte med övriga sjukvårdsregioner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Nationella vårdkompetensrådet –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1600" dirty="0"/>
              <a:t>omfattande uppdrag för primärvård och förlossningsvård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1600" dirty="0"/>
              <a:t>Regelverk för AT o BT</a:t>
            </a:r>
            <a:endParaRPr lang="sv-SE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400" dirty="0"/>
              <a:t>OPT – organiserad prostatacancertestning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Beslutsprocesser pågår/är slutförda i samtliga regioner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Förslaget omfattar två åldersgrupper</a:t>
            </a:r>
            <a:r>
              <a:rPr lang="sv-SE" sz="2000"/>
              <a:t>, 50- och 56-åringar</a:t>
            </a:r>
            <a:endParaRPr lang="sv-SE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Jämtland Härjedalen har beslutat om tre åldersgrupper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5BFA477A-7340-C807-92E1-70198F4BD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00" y="2110753"/>
            <a:ext cx="4861570" cy="8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88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289" y="0"/>
            <a:ext cx="10230311" cy="1174376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dirty="0">
                <a:cs typeface="Times New Roman" panose="02020603050405020304" pitchFamily="18" charset="0"/>
              </a:rPr>
              <a:t>Förbundsdirektörens rapport i övriga frågor</a:t>
            </a:r>
            <a:endParaRPr lang="sv-SE" altLang="sv-S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289" y="1452282"/>
            <a:ext cx="10112475" cy="49946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400" dirty="0"/>
              <a:t>Biobank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Pågående diskussion i BG om finansiering av verksamheten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Utökade uppdrag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Frågan återkommer till BG och till FD i höst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400" dirty="0"/>
              <a:t>Ineras regionala beredningsgrupp – val av ny ledamot, information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RD-nätverket, Åsa Bellander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400" dirty="0"/>
              <a:t>Pågående projekt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God och nära vård i glesbygd – fas 2 ansökan specifik info och beslut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MDK – i slutfas, förvaltningsorganisation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Klinisk neurofysiologi i Norrland, KNN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1600" dirty="0"/>
              <a:t>fysiskt möte 13/6 – samarbetsavtal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1600" dirty="0"/>
              <a:t>varje region upphandlar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Eventuellt tillkommande projekt; investeringar för </a:t>
            </a:r>
            <a:r>
              <a:rPr lang="sv-SE" sz="2000" dirty="0" err="1"/>
              <a:t>trombektomiverksamhet</a:t>
            </a:r>
            <a:endParaRPr lang="sv-SE" sz="2000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sv-SE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996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753" y="4020204"/>
            <a:ext cx="9074572" cy="923507"/>
          </a:xfrm>
        </p:spPr>
        <p:txBody>
          <a:bodyPr anchor="b">
            <a:normAutofit/>
          </a:bodyPr>
          <a:lstStyle/>
          <a:p>
            <a:r>
              <a:rPr lang="sv-SE" altLang="sv-SE" sz="4200" b="1" dirty="0">
                <a:solidFill>
                  <a:srgbClr val="FFFFFF"/>
                </a:solidFill>
              </a:rPr>
              <a:t>Nationell högspecialiserad vård</a:t>
            </a:r>
            <a:endParaRPr lang="sv-SE" sz="4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955F18-4D95-45AF-B457-6995692B3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29" y="1123017"/>
            <a:ext cx="1090049" cy="1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59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289" y="0"/>
            <a:ext cx="10230311" cy="1174376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dirty="0">
                <a:cs typeface="Times New Roman" panose="02020603050405020304" pitchFamily="18" charset="0"/>
              </a:rPr>
              <a:t>Förbundsdirektörens rapport - NHV</a:t>
            </a:r>
            <a:endParaRPr lang="sv-SE" altLang="sv-S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289" y="1452282"/>
            <a:ext cx="10112475" cy="49946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dirty="0"/>
              <a:t>Beredningsgrupp 2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dirty="0"/>
              <a:t>Förslag till beslut 6 områden – beslutade av nämnden 18/5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dirty="0"/>
              <a:t> </a:t>
            </a:r>
            <a:r>
              <a:rPr lang="sv-SE" sz="1600" dirty="0"/>
              <a:t>OI, </a:t>
            </a:r>
            <a:r>
              <a:rPr lang="sv-SE" sz="1600" dirty="0" err="1"/>
              <a:t>Osteogenesis</a:t>
            </a:r>
            <a:r>
              <a:rPr lang="sv-SE" sz="1600" dirty="0"/>
              <a:t> </a:t>
            </a:r>
            <a:r>
              <a:rPr lang="sv-SE" sz="1600" dirty="0" err="1"/>
              <a:t>imperfekta</a:t>
            </a:r>
            <a:endParaRPr lang="sv-SE" sz="1600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1600" dirty="0"/>
              <a:t>Kroniska lungsjukdomar hos barn,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1600" dirty="0"/>
              <a:t>svåra ätstörningar,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1600" dirty="0"/>
              <a:t>svårt självskadebeteende,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1600" dirty="0"/>
              <a:t>SCT, stamcellstransplantationer vid systemisk skleros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1600" dirty="0"/>
              <a:t>ROP, </a:t>
            </a:r>
            <a:r>
              <a:rPr lang="sv-SE" sz="1600" dirty="0" err="1"/>
              <a:t>prematuritetinopati</a:t>
            </a:r>
            <a:endParaRPr lang="sv-SE" sz="16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dirty="0"/>
              <a:t>Två områden uppskjutna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1500" dirty="0"/>
              <a:t>HOCM, hypertrofisk obstruktiv </a:t>
            </a:r>
            <a:r>
              <a:rPr lang="sv-SE" sz="1500" dirty="0" err="1"/>
              <a:t>kardiomyopati</a:t>
            </a:r>
            <a:endParaRPr lang="sv-SE" sz="1500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1500" dirty="0"/>
              <a:t>Könsdysfori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dirty="0"/>
              <a:t>Diskussion med BG 1 om behov av avstämning /utvärdering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117150" y="196629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622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289" y="0"/>
            <a:ext cx="10230311" cy="1174376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dirty="0">
                <a:cs typeface="Times New Roman" panose="02020603050405020304" pitchFamily="18" charset="0"/>
              </a:rPr>
              <a:t>Förbundsdirektörens rapport - NHV</a:t>
            </a:r>
            <a:endParaRPr lang="sv-SE" altLang="sv-S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289" y="1452282"/>
            <a:ext cx="10112475" cy="49946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dirty="0"/>
              <a:t>Pågående remissarbete – inlämnade 1 juni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Högisoleringsvård vid smittsamma sjukdomar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Interregionala intensivvårdstransporter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Barnintensivvård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ECMO vid primär respiratorisk svikt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dirty="0"/>
              <a:t>Utlysningar Cancer, ansökan senast 1 september</a:t>
            </a:r>
          </a:p>
          <a:p>
            <a:pPr lvl="1"/>
            <a:r>
              <a:rPr lang="sv-SE" sz="15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Testikelcancer</a:t>
            </a:r>
          </a:p>
          <a:p>
            <a:pPr lvl="1"/>
            <a:r>
              <a:rPr lang="sv-SE" sz="15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Isolerad hyperterm </a:t>
            </a:r>
            <a:r>
              <a:rPr lang="sv-SE" sz="1500" b="0" i="0" dirty="0" err="1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perfusion</a:t>
            </a:r>
            <a:endParaRPr lang="sv-SE" sz="1500" b="0" i="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sv-SE" sz="15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CRS/HIPEC</a:t>
            </a:r>
          </a:p>
          <a:p>
            <a:pPr lvl="1"/>
            <a:r>
              <a:rPr lang="sv-SE" sz="15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Vulvacancer</a:t>
            </a:r>
            <a:endParaRPr lang="sv-SE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sv-SE" dirty="0"/>
              <a:t>Utlysningar, ansökan senast 1 nov</a:t>
            </a:r>
          </a:p>
          <a:p>
            <a:pPr lvl="1"/>
            <a:r>
              <a:rPr lang="sv-SE" sz="15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Medfödda metabola sjukdomar inkl. nyföddhetsscreening</a:t>
            </a:r>
          </a:p>
          <a:p>
            <a:pPr lvl="1"/>
            <a:r>
              <a:rPr lang="sv-SE" sz="15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Epilepsikirurgisk utredning och behandling</a:t>
            </a:r>
          </a:p>
          <a:p>
            <a:pPr lvl="1"/>
            <a:r>
              <a:rPr lang="sv-SE" sz="15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Extraktion av pacemakerutrustning</a:t>
            </a:r>
          </a:p>
          <a:p>
            <a:pPr lvl="1"/>
            <a:r>
              <a:rPr lang="sv-SE" sz="15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Systemisk </a:t>
            </a:r>
            <a:r>
              <a:rPr lang="sv-SE" sz="1500" b="0" i="0" dirty="0" err="1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amyloidos</a:t>
            </a:r>
            <a:endParaRPr lang="sv-SE" sz="1500" b="0" i="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v-SE"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117150" y="196629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740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753" y="4020204"/>
            <a:ext cx="9074572" cy="923507"/>
          </a:xfrm>
        </p:spPr>
        <p:txBody>
          <a:bodyPr anchor="b">
            <a:normAutofit/>
          </a:bodyPr>
          <a:lstStyle/>
          <a:p>
            <a:r>
              <a:rPr lang="sv-SE" altLang="sv-SE" sz="4200" b="1" dirty="0">
                <a:solidFill>
                  <a:srgbClr val="FFFFFF"/>
                </a:solidFill>
              </a:rPr>
              <a:t>Systemet för kunskapsstyrning</a:t>
            </a:r>
            <a:endParaRPr lang="sv-SE" sz="4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955F18-4D95-45AF-B457-6995692B3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29" y="1123017"/>
            <a:ext cx="1090049" cy="1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94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289" y="0"/>
            <a:ext cx="10230311" cy="1174376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dirty="0">
                <a:cs typeface="Times New Roman" panose="02020603050405020304" pitchFamily="18" charset="0"/>
              </a:rPr>
              <a:t>Förbundsdirektörens rapport – </a:t>
            </a:r>
            <a:br>
              <a:rPr lang="sv-SE" dirty="0">
                <a:cs typeface="Times New Roman" panose="02020603050405020304" pitchFamily="18" charset="0"/>
              </a:rPr>
            </a:br>
            <a:r>
              <a:rPr lang="sv-SE" dirty="0">
                <a:cs typeface="Times New Roman" panose="02020603050405020304" pitchFamily="18" charset="0"/>
              </a:rPr>
              <a:t>kunskapsstyrning, </a:t>
            </a:r>
            <a:r>
              <a:rPr lang="sv-SE" sz="3600" dirty="0">
                <a:cs typeface="Times New Roman" panose="02020603050405020304" pitchFamily="18" charset="0"/>
              </a:rPr>
              <a:t>nationellt</a:t>
            </a:r>
            <a:endParaRPr lang="sv-SE" altLang="sv-S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289" y="1590261"/>
            <a:ext cx="10112475" cy="4856700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sv-SE" sz="2400" b="1" dirty="0"/>
              <a:t>Långsiktig utvecklingsplan</a:t>
            </a:r>
            <a:r>
              <a:rPr lang="sv-SE" sz="2400" dirty="0"/>
              <a:t> </a:t>
            </a:r>
            <a:r>
              <a:rPr lang="sv-SE" sz="2400" dirty="0" err="1"/>
              <a:t>inkl</a:t>
            </a:r>
            <a:r>
              <a:rPr lang="sv-SE" sz="2400" dirty="0"/>
              <a:t> finansiering</a:t>
            </a:r>
          </a:p>
          <a:p>
            <a:pPr lvl="3"/>
            <a:r>
              <a:rPr lang="sv-SE" sz="2200" dirty="0"/>
              <a:t>till HSD- och RD-nätverken - i höst till politikerna</a:t>
            </a:r>
          </a:p>
          <a:p>
            <a:pPr lvl="2"/>
            <a:r>
              <a:rPr lang="sv-SE" sz="2400" b="1" dirty="0"/>
              <a:t>Innehållsstrategin</a:t>
            </a:r>
            <a:r>
              <a:rPr lang="sv-SE" sz="2400" dirty="0"/>
              <a:t> - databasen för kunskapsstöd</a:t>
            </a:r>
          </a:p>
          <a:p>
            <a:pPr lvl="3"/>
            <a:r>
              <a:rPr lang="sv-SE" sz="2200" dirty="0"/>
              <a:t>Villkor för användning och öppen data, nationellt och regionalt</a:t>
            </a:r>
          </a:p>
          <a:p>
            <a:pPr lvl="2"/>
            <a:r>
              <a:rPr lang="sv-SE" sz="2400" b="1" dirty="0"/>
              <a:t>Innehåll i värdskapet</a:t>
            </a:r>
          </a:p>
          <a:p>
            <a:pPr lvl="2"/>
            <a:r>
              <a:rPr lang="sv-SE" sz="2400" b="1" dirty="0"/>
              <a:t>Vårdförlopp</a:t>
            </a:r>
            <a:r>
              <a:rPr lang="sv-SE" sz="2400" dirty="0"/>
              <a:t> </a:t>
            </a:r>
          </a:p>
          <a:p>
            <a:pPr lvl="3"/>
            <a:r>
              <a:rPr lang="sv-SE" sz="2200" dirty="0"/>
              <a:t>Ny rutin vid godkännande</a:t>
            </a:r>
          </a:p>
          <a:p>
            <a:pPr lvl="3"/>
            <a:r>
              <a:rPr lang="sv-SE" sz="2200" dirty="0"/>
              <a:t>Ny beslutsformulering – längre planeringsförutsättningar </a:t>
            </a:r>
          </a:p>
          <a:p>
            <a:pPr lvl="3"/>
            <a:r>
              <a:rPr lang="sv-SE" sz="2400" dirty="0"/>
              <a:t>Grav hörselnedsättning</a:t>
            </a:r>
          </a:p>
          <a:p>
            <a:pPr lvl="3"/>
            <a:r>
              <a:rPr lang="sv-SE" sz="2400" dirty="0"/>
              <a:t>Schizofreni</a:t>
            </a:r>
          </a:p>
          <a:p>
            <a:pPr lvl="3"/>
            <a:r>
              <a:rPr lang="sv-SE" sz="2400" dirty="0"/>
              <a:t>Diabetes med hög risk för </a:t>
            </a:r>
            <a:r>
              <a:rPr lang="sv-SE" sz="2400" dirty="0" err="1"/>
              <a:t>fotsår</a:t>
            </a:r>
            <a:r>
              <a:rPr lang="sv-SE" sz="2400" dirty="0"/>
              <a:t> </a:t>
            </a:r>
          </a:p>
          <a:p>
            <a:pPr lvl="3"/>
            <a:r>
              <a:rPr lang="sv-SE" sz="2400" dirty="0"/>
              <a:t>Palliativ vård</a:t>
            </a:r>
          </a:p>
          <a:p>
            <a:pPr lvl="3"/>
            <a:r>
              <a:rPr lang="sv-SE" sz="2400" dirty="0"/>
              <a:t>Höftledsartros – proteskirurgi</a:t>
            </a:r>
          </a:p>
          <a:p>
            <a:pPr lvl="3"/>
            <a:r>
              <a:rPr lang="sv-SE" sz="2400" dirty="0"/>
              <a:t>Inflammatorisk tarmsjukdom, IBD</a:t>
            </a:r>
          </a:p>
          <a:p>
            <a:pPr lvl="3"/>
            <a:r>
              <a:rPr lang="sv-SE" sz="2400" dirty="0"/>
              <a:t>Venös sjukdom varicer och bensår</a:t>
            </a:r>
          </a:p>
          <a:p>
            <a:pPr lvl="3"/>
            <a:endParaRPr lang="sv-SE" sz="2400" dirty="0"/>
          </a:p>
          <a:p>
            <a:pPr lvl="3"/>
            <a:endParaRPr lang="sv-SE" sz="2400" dirty="0"/>
          </a:p>
          <a:p>
            <a:pPr lvl="3"/>
            <a:endParaRPr lang="sv-SE" sz="3000" dirty="0"/>
          </a:p>
          <a:p>
            <a:pPr lvl="3"/>
            <a:endParaRPr lang="sv-SE" sz="3000" dirty="0"/>
          </a:p>
          <a:p>
            <a:pPr lvl="3"/>
            <a:endParaRPr lang="sv-SE" sz="3200" dirty="0"/>
          </a:p>
          <a:p>
            <a:pPr lvl="2"/>
            <a:endParaRPr lang="sv-SE" sz="3200" dirty="0"/>
          </a:p>
          <a:p>
            <a:pPr lvl="3"/>
            <a:endParaRPr lang="sv-SE" sz="3000" dirty="0"/>
          </a:p>
          <a:p>
            <a:pPr marL="1371600" lvl="3" indent="0">
              <a:buNone/>
            </a:pPr>
            <a:endParaRPr lang="sv-SE" sz="1900" dirty="0"/>
          </a:p>
          <a:p>
            <a:pPr lvl="3"/>
            <a:endParaRPr lang="sv-SE" sz="1900" dirty="0"/>
          </a:p>
          <a:p>
            <a:pPr marL="1371600" lvl="3" indent="0">
              <a:buNone/>
            </a:pPr>
            <a:endParaRPr lang="sv-SE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sv-SE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78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66" y="-356904"/>
            <a:ext cx="10515600" cy="1325563"/>
          </a:xfrm>
          <a:noFill/>
        </p:spPr>
        <p:txBody>
          <a:bodyPr/>
          <a:lstStyle/>
          <a:p>
            <a:br>
              <a:rPr lang="sv-SE" altLang="sv-SE" dirty="0"/>
            </a:br>
            <a:endParaRPr lang="sv-SE" altLang="sv-SE" sz="3600" dirty="0"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466" y="606829"/>
            <a:ext cx="9952714" cy="552796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3800" b="1" dirty="0"/>
              <a:t>Granskning 2021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sz="3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3800" dirty="0"/>
              <a:t>Revisionen bedömer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3800" dirty="0"/>
              <a:t>att förbundets verksamhet år 2021 i </a:t>
            </a:r>
            <a:r>
              <a:rPr lang="sv-SE" sz="3800" u="sng" dirty="0"/>
              <a:t>huvudsak genomfördes i enlighet med förbundsordningen och de uppdrag, mål och aktiviteter </a:t>
            </a:r>
            <a:r>
              <a:rPr lang="sv-SE" sz="3800" dirty="0"/>
              <a:t>som direktionen beslutade om i sin verksamhetsplan för året. Förbundet uppfyllde sina finansiella mål och redovisar ett överskott.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v-SE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3800" dirty="0"/>
              <a:t> att förbundet i allt väsentligt hade en </a:t>
            </a:r>
            <a:r>
              <a:rPr lang="sv-SE" sz="3800" u="sng" dirty="0"/>
              <a:t>tillräcklig styrning och kontroll</a:t>
            </a:r>
            <a:r>
              <a:rPr lang="sv-SE" sz="3800" dirty="0"/>
              <a:t>.					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38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dirty="0"/>
              <a:t>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i="1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613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289" y="0"/>
            <a:ext cx="10230311" cy="1174376"/>
          </a:xfrm>
          <a:noFill/>
        </p:spPr>
        <p:txBody>
          <a:bodyPr>
            <a:normAutofit fontScale="90000"/>
          </a:bodyPr>
          <a:lstStyle/>
          <a:p>
            <a:br>
              <a:rPr lang="sv-SE" altLang="sv-SE" dirty="0"/>
            </a:br>
            <a:r>
              <a:rPr lang="sv-SE" dirty="0">
                <a:cs typeface="Times New Roman" panose="02020603050405020304" pitchFamily="18" charset="0"/>
              </a:rPr>
              <a:t>Förbundsdirektörens rapport – </a:t>
            </a:r>
            <a:br>
              <a:rPr lang="sv-SE" dirty="0">
                <a:cs typeface="Times New Roman" panose="02020603050405020304" pitchFamily="18" charset="0"/>
              </a:rPr>
            </a:br>
            <a:r>
              <a:rPr lang="sv-SE" dirty="0">
                <a:cs typeface="Times New Roman" panose="02020603050405020304" pitchFamily="18" charset="0"/>
              </a:rPr>
              <a:t>kunskapsstyrning, </a:t>
            </a:r>
            <a:r>
              <a:rPr lang="sv-SE" sz="3600" dirty="0">
                <a:cs typeface="Times New Roman" panose="02020603050405020304" pitchFamily="18" charset="0"/>
              </a:rPr>
              <a:t>sjukvårdsregionalt</a:t>
            </a:r>
            <a:endParaRPr lang="sv-SE" altLang="sv-S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289" y="1977887"/>
            <a:ext cx="10112475" cy="4469074"/>
          </a:xfrm>
        </p:spPr>
        <p:txBody>
          <a:bodyPr>
            <a:normAutofit/>
          </a:bodyPr>
          <a:lstStyle/>
          <a:p>
            <a:pPr lvl="2"/>
            <a:r>
              <a:rPr lang="sv-SE" sz="2400" b="1" dirty="0"/>
              <a:t>RSG medicinsk teknik 		</a:t>
            </a:r>
          </a:p>
          <a:p>
            <a:pPr lvl="3"/>
            <a:r>
              <a:rPr lang="sv-SE" sz="2200" dirty="0"/>
              <a:t>har påbörjat arbete för ordnat införande i enlighet med RSG Läkemedels arbetssätt</a:t>
            </a:r>
          </a:p>
          <a:p>
            <a:pPr lvl="3"/>
            <a:r>
              <a:rPr lang="sv-SE" sz="2200" dirty="0"/>
              <a:t>Återkommer med rapport på en kommande förbundsdirektion  </a:t>
            </a:r>
          </a:p>
          <a:p>
            <a:pPr lvl="3"/>
            <a:endParaRPr lang="sv-SE" sz="2400" dirty="0"/>
          </a:p>
          <a:p>
            <a:pPr lvl="3"/>
            <a:endParaRPr lang="sv-SE" sz="2400" dirty="0"/>
          </a:p>
          <a:p>
            <a:pPr lvl="3"/>
            <a:endParaRPr lang="sv-SE" sz="3000" dirty="0"/>
          </a:p>
          <a:p>
            <a:pPr lvl="3"/>
            <a:endParaRPr lang="sv-SE" sz="3000" dirty="0"/>
          </a:p>
          <a:p>
            <a:pPr lvl="3"/>
            <a:endParaRPr lang="sv-SE" sz="3200" dirty="0"/>
          </a:p>
          <a:p>
            <a:pPr lvl="2"/>
            <a:endParaRPr lang="sv-SE" sz="3200" dirty="0"/>
          </a:p>
          <a:p>
            <a:pPr lvl="3"/>
            <a:endParaRPr lang="sv-SE" sz="3000" dirty="0"/>
          </a:p>
          <a:p>
            <a:pPr marL="1371600" lvl="3" indent="0">
              <a:buNone/>
            </a:pPr>
            <a:endParaRPr lang="sv-SE" sz="1900" dirty="0"/>
          </a:p>
          <a:p>
            <a:pPr lvl="3"/>
            <a:endParaRPr lang="sv-SE" sz="1900" dirty="0"/>
          </a:p>
          <a:p>
            <a:pPr marL="1371600" lvl="3" indent="0">
              <a:buNone/>
            </a:pPr>
            <a:endParaRPr lang="sv-SE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sv-SE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095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66" y="-356904"/>
            <a:ext cx="10515600" cy="1325563"/>
          </a:xfrm>
          <a:noFill/>
        </p:spPr>
        <p:txBody>
          <a:bodyPr/>
          <a:lstStyle/>
          <a:p>
            <a:br>
              <a:rPr lang="sv-SE" altLang="sv-SE" dirty="0"/>
            </a:br>
            <a:endParaRPr lang="sv-SE" altLang="sv-SE" sz="3600" dirty="0"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466" y="606829"/>
            <a:ext cx="9952714" cy="5322632"/>
          </a:xfr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Granskning 2021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Revisionens synpunkter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800" dirty="0"/>
              <a:t>Fortsätta utforma mätbara mål och aktiviteter. Långsiktiga mål bör brytas ned i delmål.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800" dirty="0"/>
              <a:t> Fortsätta utveckla arbetet med intern kontroll. Intern kontrollplanen bör kompletteras med kontroller. Av uppföljningen bör det framgå resultatet av kontrollerna.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800" dirty="0"/>
              <a:t>Se över dokumenthanteringsplanen och </a:t>
            </a:r>
            <a:r>
              <a:rPr lang="sv-SE" dirty="0"/>
              <a:t>komplettera med uppgifter om arkivmyndighet, slutförvaring med mera.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v-SE" sz="3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dirty="0"/>
              <a:t>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i="1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00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66" y="-356904"/>
            <a:ext cx="10515600" cy="1325563"/>
          </a:xfrm>
          <a:noFill/>
        </p:spPr>
        <p:txBody>
          <a:bodyPr/>
          <a:lstStyle/>
          <a:p>
            <a:br>
              <a:rPr lang="sv-SE" altLang="sv-SE" dirty="0"/>
            </a:br>
            <a:endParaRPr lang="sv-SE" altLang="sv-SE" sz="3600" dirty="0"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466" y="606829"/>
            <a:ext cx="9952714" cy="5322632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Granskning 2021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Förslag till yttrande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Pågående arbete med utveckling av målformulering och internkontroll med uppföljning.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000" dirty="0"/>
              <a:t>Komplettering av dokumenthanteringsplan enligt rekommendation från revisionen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dirty="0"/>
              <a:t>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i="1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882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579828"/>
            <a:ext cx="8495070" cy="1868864"/>
          </a:xfrm>
        </p:spPr>
        <p:txBody>
          <a:bodyPr anchor="b">
            <a:normAutofit/>
          </a:bodyPr>
          <a:lstStyle/>
          <a:p>
            <a:r>
              <a:rPr lang="sv-SE" altLang="sv-SE" sz="4200" b="1" dirty="0">
                <a:solidFill>
                  <a:srgbClr val="FFFFFF"/>
                </a:solidFill>
              </a:rPr>
              <a:t>Preliminär budget 2023</a:t>
            </a:r>
            <a:br>
              <a:rPr lang="sv-SE" altLang="sv-SE" sz="4200" dirty="0">
                <a:solidFill>
                  <a:srgbClr val="FFFFFF"/>
                </a:solidFill>
              </a:rPr>
            </a:br>
            <a:br>
              <a:rPr lang="sv-SE" altLang="sv-SE" sz="4200" dirty="0">
                <a:solidFill>
                  <a:srgbClr val="FFFFFF"/>
                </a:solidFill>
              </a:rPr>
            </a:br>
            <a:endParaRPr lang="sv-SE" sz="27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955F18-4D95-45AF-B457-6995692B3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50" y="1139059"/>
            <a:ext cx="1090049" cy="1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0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217" y="-389189"/>
            <a:ext cx="10515600" cy="1325563"/>
          </a:xfrm>
          <a:noFill/>
        </p:spPr>
        <p:txBody>
          <a:bodyPr/>
          <a:lstStyle/>
          <a:p>
            <a:br>
              <a:rPr lang="sv-SE" altLang="sv-SE" dirty="0"/>
            </a:br>
            <a:r>
              <a:rPr lang="sv-SE" dirty="0">
                <a:cs typeface="Times New Roman" panose="02020603050405020304" pitchFamily="18" charset="0"/>
              </a:rPr>
              <a:t>Preliminär budget 2023</a:t>
            </a:r>
            <a:endParaRPr lang="sv-SE" altLang="sv-SE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D8F7EA5-56BD-4521-9554-FC40E2071161}"/>
              </a:ext>
            </a:extLst>
          </p:cNvPr>
          <p:cNvGrpSpPr/>
          <p:nvPr/>
        </p:nvGrpSpPr>
        <p:grpSpPr>
          <a:xfrm>
            <a:off x="10216222" y="186690"/>
            <a:ext cx="1789561" cy="1705232"/>
            <a:chOff x="8355339" y="421904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8355339" y="421904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83" y="667141"/>
              <a:ext cx="956697" cy="1301661"/>
            </a:xfrm>
            <a:prstGeom prst="rect">
              <a:avLst/>
            </a:prstGeom>
          </p:spPr>
        </p:pic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73E5DF2D-3F7E-7BCD-8E25-BC25105A6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5" y="1621411"/>
            <a:ext cx="8606673" cy="197574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C00DA3EB-6050-A750-D57E-EC6B7AB69588}"/>
              </a:ext>
            </a:extLst>
          </p:cNvPr>
          <p:cNvSpPr txBox="1"/>
          <p:nvPr/>
        </p:nvSpPr>
        <p:spPr>
          <a:xfrm>
            <a:off x="574863" y="3597155"/>
            <a:ext cx="8851770" cy="241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Väsentliga skillnader från 2022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LPIK  - prognos april 2022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statliga medel för personcentrerade och sammanhållna vårdförlopp, 10 mnkr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projektmedlen som avser God och Nära vård i Glesbygd, 12 mnkr</a:t>
            </a:r>
          </a:p>
        </p:txBody>
      </p:sp>
    </p:spTree>
    <p:extLst>
      <p:ext uri="{BB962C8B-B14F-4D97-AF65-F5344CB8AC3E}">
        <p14:creationId xmlns:p14="http://schemas.microsoft.com/office/powerpoint/2010/main" val="374011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C6CD2E-72B4-463C-BF59-2860768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859285"/>
            <a:ext cx="8495070" cy="1784402"/>
          </a:xfrm>
        </p:spPr>
        <p:txBody>
          <a:bodyPr anchor="b">
            <a:normAutofit fontScale="90000"/>
          </a:bodyPr>
          <a:lstStyle/>
          <a:p>
            <a:r>
              <a:rPr lang="sv-SE" altLang="sv-SE" sz="4200" b="1" dirty="0">
                <a:solidFill>
                  <a:srgbClr val="FFFFFF"/>
                </a:solidFill>
              </a:rPr>
              <a:t>Uppföljning av region- och rikssjukvårdens kostnader 2021</a:t>
            </a:r>
            <a:br>
              <a:rPr lang="sv-SE" altLang="sv-SE" sz="4200" dirty="0">
                <a:solidFill>
                  <a:srgbClr val="FFFFFF"/>
                </a:solidFill>
              </a:rPr>
            </a:br>
            <a:br>
              <a:rPr lang="sv-SE" altLang="sv-SE" sz="4200" dirty="0">
                <a:solidFill>
                  <a:srgbClr val="FFFFFF"/>
                </a:solidFill>
              </a:rPr>
            </a:br>
            <a:r>
              <a:rPr lang="sv-SE" altLang="sv-SE" sz="2700" dirty="0">
                <a:solidFill>
                  <a:schemeClr val="bg1"/>
                </a:solidFill>
              </a:rPr>
              <a:t>Förbundsdirektionen 2022-06-14</a:t>
            </a:r>
            <a:br>
              <a:rPr lang="sv-SE" altLang="sv-SE" sz="2700" dirty="0">
                <a:solidFill>
                  <a:srgbClr val="FF0000"/>
                </a:solidFill>
              </a:rPr>
            </a:br>
            <a:br>
              <a:rPr lang="sv-SE" altLang="sv-SE" sz="2700" dirty="0">
                <a:solidFill>
                  <a:srgbClr val="FF0000"/>
                </a:solidFill>
              </a:rPr>
            </a:br>
            <a:endParaRPr lang="sv-SE" sz="27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D3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955F18-4D95-45AF-B457-6995692B3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50" y="1139059"/>
            <a:ext cx="1090049" cy="1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4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70" y="18255"/>
            <a:ext cx="10515600" cy="1325563"/>
          </a:xfrm>
          <a:noFill/>
        </p:spPr>
        <p:txBody>
          <a:bodyPr/>
          <a:lstStyle/>
          <a:p>
            <a:br>
              <a:rPr lang="sv-SE" altLang="sv-SE" dirty="0"/>
            </a:br>
            <a:r>
              <a:rPr lang="sv-SE" altLang="sv-SE" dirty="0"/>
              <a:t>Kostnadsförändring 2021 jämfört med 2020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170" y="1893356"/>
            <a:ext cx="1259395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sv-SE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Sjukvårdsregional sjukvård vid NUS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(fast + rörlig del) 				+12 procent (ca 118 mnkr)</a:t>
            </a:r>
          </a:p>
          <a:p>
            <a:pPr marL="0" indent="0">
              <a:spcBef>
                <a:spcPts val="600"/>
              </a:spcBef>
              <a:buNone/>
            </a:pPr>
            <a:endParaRPr lang="sv-SE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		- DRG priset			+10 procent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													</a:t>
            </a:r>
          </a:p>
          <a:p>
            <a:pPr marL="0" indent="0">
              <a:spcBef>
                <a:spcPts val="600"/>
              </a:spcBef>
              <a:buNone/>
            </a:pPr>
            <a:endParaRPr lang="sv-SE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Sjukvård utanför sjukvårdsregionen       -1 procent (ca 3 mnkr)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altLang="sv-SE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		</a:t>
            </a:r>
            <a:r>
              <a:rPr lang="sv-SE" altLang="sv-SE" sz="1600" dirty="0">
                <a:latin typeface="Trebuchet MS" panose="020B0603020202020204" pitchFamily="34" charset="0"/>
                <a:cs typeface="Times New Roman" panose="02020603050405020304" pitchFamily="18" charset="0"/>
              </a:rPr>
              <a:t>- nettokostnadsförändring 		+ 6 procent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D0F833C-6FD0-411E-99D6-6F3513730849}"/>
              </a:ext>
            </a:extLst>
          </p:cNvPr>
          <p:cNvGrpSpPr/>
          <p:nvPr/>
        </p:nvGrpSpPr>
        <p:grpSpPr>
          <a:xfrm>
            <a:off x="10260339" y="127164"/>
            <a:ext cx="1789561" cy="1705232"/>
            <a:chOff x="9984259" y="2201400"/>
            <a:chExt cx="1789561" cy="1705232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726E87EF-1614-4F87-B665-2595B02DF34B}"/>
                </a:ext>
              </a:extLst>
            </p:cNvPr>
            <p:cNvSpPr/>
            <p:nvPr/>
          </p:nvSpPr>
          <p:spPr>
            <a:xfrm>
              <a:off x="9984259" y="2201400"/>
              <a:ext cx="1789561" cy="1705232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536D01A-070E-4D2D-8F0B-73036D8E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7103" y="2446637"/>
              <a:ext cx="956697" cy="1301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5001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presentation Annika" id="{CBF01878-BB04-4A95-B210-21721C32B9BB}" vid="{907BA785-35E9-4ED7-A9EB-C86F2983B873}"/>
    </a:ext>
  </a:extLst>
</a:theme>
</file>

<file path=ppt/theme/theme2.xml><?xml version="1.0" encoding="utf-8"?>
<a:theme xmlns:a="http://schemas.openxmlformats.org/drawingml/2006/main" name="Startsida - pattern">
  <a:themeElements>
    <a:clrScheme name="RCC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4D"/>
      </a:accent2>
      <a:accent3>
        <a:srgbClr val="005059"/>
      </a:accent3>
      <a:accent4>
        <a:srgbClr val="1997A2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CC_presentation_Norr_4-3" id="{C98EACBC-0EF1-2741-9D2E-887070721242}" vid="{C6BA71A9-12A7-CB43-A8FD-63209B2E5923}"/>
    </a:ext>
  </a:extLst>
</a:theme>
</file>

<file path=ppt/theme/theme3.xml><?xml version="1.0" encoding="utf-8"?>
<a:theme xmlns:a="http://schemas.openxmlformats.org/drawingml/2006/main" name="bg - pattern bård">
  <a:themeElements>
    <a:clrScheme name="RCC_colors">
      <a:dk1>
        <a:srgbClr val="000000"/>
      </a:dk1>
      <a:lt1>
        <a:srgbClr val="FFFFFF"/>
      </a:lt1>
      <a:dk2>
        <a:srgbClr val="00507D"/>
      </a:dk2>
      <a:lt2>
        <a:srgbClr val="EEECE1"/>
      </a:lt2>
      <a:accent1>
        <a:srgbClr val="00B3F6"/>
      </a:accent1>
      <a:accent2>
        <a:srgbClr val="FFB14D"/>
      </a:accent2>
      <a:accent3>
        <a:srgbClr val="005092"/>
      </a:accent3>
      <a:accent4>
        <a:srgbClr val="19975D"/>
      </a:accent4>
      <a:accent5>
        <a:srgbClr val="A29B96"/>
      </a:accent5>
      <a:accent6>
        <a:srgbClr val="E56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CC_presentation_Norr_4-3" id="{C98EACBC-0EF1-2741-9D2E-887070721242}" vid="{45D7340F-53ED-DE4C-B2A0-8D4063A1C8A1}"/>
    </a:ext>
  </a:extLst>
</a:theme>
</file>

<file path=ppt/theme/theme4.xml><?xml version="1.0" encoding="utf-8"?>
<a:theme xmlns:a="http://schemas.openxmlformats.org/drawingml/2006/main" name="Slutsi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CC_presentation_Norr_4-3" id="{C98EACBC-0EF1-2741-9D2E-887070721242}" vid="{7D1F0DD1-754F-C949-AD4D-06539BA6B85E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NRF Mall 2019" id="{A7BD1F4F-0DE3-4F5E-A14D-0150F7313A0D}" vid="{3385817F-9B24-40E3-9CDC-09C06253D00E}"/>
    </a:ext>
  </a:extLst>
</a:theme>
</file>

<file path=ppt/theme/theme6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presentation Annika" id="{CBF01878-BB04-4A95-B210-21721C32B9BB}" vid="{907BA785-35E9-4ED7-A9EB-C86F2983B873}"/>
    </a:ext>
  </a:extLst>
</a:theme>
</file>

<file path=ppt/theme/theme7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NRF Mall 2019" id="{DCE4DF67-28F9-49C5-8B58-A2616DDE9281}" vid="{EB4C4AFE-8614-4E0D-9434-46D88E19844F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presentation Annika</Template>
  <TotalTime>2572</TotalTime>
  <Words>1164</Words>
  <Application>Microsoft Office PowerPoint</Application>
  <PresentationFormat>Bredbild</PresentationFormat>
  <Paragraphs>227</Paragraphs>
  <Slides>30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Trebuchet MS</vt:lpstr>
      <vt:lpstr>1_Office-tema</vt:lpstr>
      <vt:lpstr>Startsida - pattern</vt:lpstr>
      <vt:lpstr>bg - pattern bård</vt:lpstr>
      <vt:lpstr>Slutsida</vt:lpstr>
      <vt:lpstr>Office-tema</vt:lpstr>
      <vt:lpstr>2_Office-tema</vt:lpstr>
      <vt:lpstr>3_Office-tema</vt:lpstr>
      <vt:lpstr>Förbundsdirektionen   14-15 juni 2022</vt:lpstr>
      <vt:lpstr>Revisionens granskning årsredovisning 2021 </vt:lpstr>
      <vt:lpstr> </vt:lpstr>
      <vt:lpstr> </vt:lpstr>
      <vt:lpstr> </vt:lpstr>
      <vt:lpstr>Preliminär budget 2023  </vt:lpstr>
      <vt:lpstr> Preliminär budget 2023</vt:lpstr>
      <vt:lpstr>Uppföljning av region- och rikssjukvårdens kostnader 2021  Förbundsdirektionen 2022-06-14  </vt:lpstr>
      <vt:lpstr> Kostnadsförändring 2021 jämfört med 2020</vt:lpstr>
      <vt:lpstr> Kostnader för köpt vård (kr/inv.) över en tio-årsperiod (inkl. och exkl. RV)</vt:lpstr>
      <vt:lpstr> Regionernas köp av vård vid NUS &amp; utanför sjukvårdsregionen i kr/inv. 2011-2021</vt:lpstr>
      <vt:lpstr> Sjukvårdsregional vård vid NUS (1 745kr/inv. 1 092 mnkr)</vt:lpstr>
      <vt:lpstr> NUS totalt </vt:lpstr>
      <vt:lpstr> NUS sluten vård, antal vårdtillfällen och vårddagar</vt:lpstr>
      <vt:lpstr> NUS sluten vård, DRG-vikt</vt:lpstr>
      <vt:lpstr>Sluten vård, inner- och ytterfallskostnader (+107 mnkr)</vt:lpstr>
      <vt:lpstr> Öppen vård (+8 mnkr) </vt:lpstr>
      <vt:lpstr> Sjukvårdsregionens vård vid Akademiska, Karolinska, Sahlgrenska, och Skåne*; (ca 468 kr/inv. motsvarar ca 421 mnkr) </vt:lpstr>
      <vt:lpstr> Akademiska (ca 160 mnkr)</vt:lpstr>
      <vt:lpstr> Karolinska (ca 153 mnkr)</vt:lpstr>
      <vt:lpstr>Sahlgrenska (ca 94 mnkr)</vt:lpstr>
      <vt:lpstr>Förbundsdirektörens rapport</vt:lpstr>
      <vt:lpstr> Förbundsdirektörens rapport i övriga frågor</vt:lpstr>
      <vt:lpstr> Förbundsdirektörens rapport i övriga frågor</vt:lpstr>
      <vt:lpstr>Nationell högspecialiserad vård</vt:lpstr>
      <vt:lpstr> Förbundsdirektörens rapport - NHV</vt:lpstr>
      <vt:lpstr> Förbundsdirektörens rapport - NHV</vt:lpstr>
      <vt:lpstr>Systemet för kunskapsstyrning</vt:lpstr>
      <vt:lpstr> Förbundsdirektörens rapport –  kunskapsstyrning, nationellt</vt:lpstr>
      <vt:lpstr> Förbundsdirektörens rapport –  kunskapsstyrning, sjukvårdsregionalt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Förbundsdirektionen   16-17 mars 2021</dc:title>
  <dc:creator>Annika M Renström</dc:creator>
  <cp:lastModifiedBy>Nina Fållbäck Svensson</cp:lastModifiedBy>
  <cp:revision>151</cp:revision>
  <cp:lastPrinted>2019-05-10T10:52:41Z</cp:lastPrinted>
  <dcterms:created xsi:type="dcterms:W3CDTF">2021-03-12T11:56:04Z</dcterms:created>
  <dcterms:modified xsi:type="dcterms:W3CDTF">2022-06-14T15:03:48Z</dcterms:modified>
</cp:coreProperties>
</file>