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8" r:id="rId3"/>
    <p:sldId id="266" r:id="rId4"/>
    <p:sldId id="270" r:id="rId5"/>
    <p:sldId id="271" r:id="rId6"/>
    <p:sldId id="272" r:id="rId7"/>
    <p:sldId id="275" r:id="rId8"/>
    <p:sldId id="288" r:id="rId9"/>
    <p:sldId id="274" r:id="rId10"/>
    <p:sldId id="278" r:id="rId11"/>
    <p:sldId id="280" r:id="rId12"/>
    <p:sldId id="281" r:id="rId13"/>
    <p:sldId id="283" r:id="rId14"/>
    <p:sldId id="285" r:id="rId15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na Fållbäck Svensson" initials="NFS" lastIdx="1" clrIdx="0">
    <p:extLst>
      <p:ext uri="{19B8F6BF-5375-455C-9EA6-DF929625EA0E}">
        <p15:presenceInfo xmlns:p15="http://schemas.microsoft.com/office/powerpoint/2012/main" userId="S::nina.fallback.svensson@norrarf.se::5185cafa-29ac-4fc6-b618-e975cf70e61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21" autoAdjust="0"/>
    <p:restoredTop sz="93476" autoAdjust="0"/>
  </p:normalViewPr>
  <p:slideViewPr>
    <p:cSldViewPr snapToGrid="0">
      <p:cViewPr varScale="1">
        <p:scale>
          <a:sx n="119" d="100"/>
          <a:sy n="119" d="100"/>
        </p:scale>
        <p:origin x="102" y="1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vll.se\gemensam\NRF\Statistik\&#197;rsstatistik\2018\NUS_2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vll.se\gemensam\NRF\Statistik\&#197;rsstatistik\2019\NUS_2019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549380947072041"/>
          <c:y val="6.5650338946598094E-2"/>
          <c:w val="0.5618946304350918"/>
          <c:h val="0.83901139877269781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549380947072041"/>
          <c:y val="6.5650338946598094E-2"/>
          <c:w val="0.5618946304350918"/>
          <c:h val="0.83901139877269781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0.04132</cdr:x>
      <cdr:y>0</cdr:y>
    </cdr:from>
    <cdr:to>
      <cdr:x>0.94822</cdr:x>
      <cdr:y>0.91716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5F1C1272-56DE-441C-8634-E7520BEF31D2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85350" y="0"/>
          <a:ext cx="4068533" cy="2823366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30418-ABB7-4F86-8CD7-7D39901996FE}" type="datetimeFigureOut">
              <a:rPr lang="sv-SE" smtClean="0"/>
              <a:t>2022-08-23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E27B02-90F5-49A0-957E-7AFC388D04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0391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E27B02-90F5-49A0-957E-7AFC388D04D2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4284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E27B02-90F5-49A0-957E-7AFC388D04D2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01380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E27B02-90F5-49A0-957E-7AFC388D04D2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9396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7A4F404-D47F-4F83-A916-47485437E5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F1E8AFA-1552-45DE-819D-F23851A05B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83C5B3B-967F-446B-832E-B94A8ADFD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4F34-1845-431F-B366-4BB434DBE8C9}" type="datetimeFigureOut">
              <a:rPr lang="sv-SE" smtClean="0"/>
              <a:t>2022-08-23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EFB83E3-BC19-467B-BECD-9CE13928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8F20F11-15FC-4F63-A4BF-425855518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B11AC-4506-4B32-8FF8-3E9F77A6D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360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7B91EE-9E0B-41D0-AA2B-793B505D8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04FE06D-F95C-4686-951F-364EA16A72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49E4EB9-5565-4CAA-9892-824964DFD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4F34-1845-431F-B366-4BB434DBE8C9}" type="datetimeFigureOut">
              <a:rPr lang="sv-SE" smtClean="0"/>
              <a:t>2022-08-23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2FDEC75-3367-4314-A881-DA19E1C92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8A1572A-2B41-4392-8CDB-8B560B712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B11AC-4506-4B32-8FF8-3E9F77A6D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529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C46F6DEA-E8C4-4166-BF52-5BB860704A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589377C-A347-4061-BD66-EA4C2EEB1A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2951D0B-DA03-4586-97C6-432FA45F6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4F34-1845-431F-B366-4BB434DBE8C9}" type="datetimeFigureOut">
              <a:rPr lang="sv-SE" smtClean="0"/>
              <a:t>2022-08-23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8DEEFA3-B72B-4894-A320-14B54872A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BD73C20-8F54-4F57-80C5-6A0256AD2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B11AC-4506-4B32-8FF8-3E9F77A6D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6522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DC1A067-F137-4986-A2F9-A2B8A4B18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ADA2B80-459C-43F8-AA4E-C33628167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F30175D-FDBD-4806-BA9A-FD305C456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4F34-1845-431F-B366-4BB434DBE8C9}" type="datetimeFigureOut">
              <a:rPr lang="sv-SE" smtClean="0"/>
              <a:t>2022-08-23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EFC02CD-78DE-4DFA-BD69-0B3F5950F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29843E2B-7C66-4686-A955-22270EF19059}"/>
              </a:ext>
            </a:extLst>
          </p:cNvPr>
          <p:cNvSpPr/>
          <p:nvPr userDrawn="1"/>
        </p:nvSpPr>
        <p:spPr>
          <a:xfrm>
            <a:off x="10402439" y="0"/>
            <a:ext cx="1789561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478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45049B-6E2E-4353-988B-2FF6E0131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1044F76-E327-4677-95EF-2139EA42E0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E46D4F6-45E7-4CAD-8E2C-4B7D6D45E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4F34-1845-431F-B366-4BB434DBE8C9}" type="datetimeFigureOut">
              <a:rPr lang="sv-SE" smtClean="0"/>
              <a:t>2022-08-23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1990328-A0C8-4E08-8754-5556F02AA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A2BDC7F-3D55-47C5-B8DB-6442D1D46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B11AC-4506-4B32-8FF8-3E9F77A6D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9844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1D966F-A91B-491D-9482-FD4C6F38A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6068A0C-F797-4F06-A53E-1841FA6879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0E9E1FC-4778-4870-8738-E202BACF90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128AC62-47E1-499C-B5F5-CA7B28AC2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4F34-1845-431F-B366-4BB434DBE8C9}" type="datetimeFigureOut">
              <a:rPr lang="sv-SE" smtClean="0"/>
              <a:t>2022-08-23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7C8ED61-9DAE-4C2C-B669-3226486E6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9FA24B1-4FBC-4C00-98D4-15E2C480F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B11AC-4506-4B32-8FF8-3E9F77A6D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300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2B0166-19B0-4EB3-8782-7FEED6BA6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A25DE0F-706F-457C-B947-3C28407BF9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F6B716A-F72D-4CBF-8DF0-D7F50B27F0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0310BE1-40F0-4D2D-931C-51425C7D42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8D330BF-ED2A-431D-8718-C6B6B2D41A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88FD852-8C16-4499-BD91-605B95230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4F34-1845-431F-B366-4BB434DBE8C9}" type="datetimeFigureOut">
              <a:rPr lang="sv-SE" smtClean="0"/>
              <a:t>2022-08-23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4DEB68C8-9FFC-4DD2-9498-A0E3E7050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EF62CD3-04EE-405E-AA25-BF45D27EF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B11AC-4506-4B32-8FF8-3E9F77A6D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5348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575AF2-8F13-466C-9FB4-38A916CB6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86C2429-3648-4706-9AA0-73AC8C198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4F34-1845-431F-B366-4BB434DBE8C9}" type="datetimeFigureOut">
              <a:rPr lang="sv-SE" smtClean="0"/>
              <a:t>2022-08-23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42C5722-BE44-4B97-B526-909F61BA9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FA57428-1482-42E6-9424-979C223FD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B11AC-4506-4B32-8FF8-3E9F77A6D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2879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FBAE889-C638-4FEE-A775-0FFCA0531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4F34-1845-431F-B366-4BB434DBE8C9}" type="datetimeFigureOut">
              <a:rPr lang="sv-SE" smtClean="0"/>
              <a:t>2022-08-23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5A46FC6-6BE7-48F1-8700-919926874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0223B24-1F1D-4C5F-BA7A-9E7A37C4B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B11AC-4506-4B32-8FF8-3E9F77A6D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9719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00DA71-CD39-4584-9AE0-CF26C3C39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B6BEFBF-BAA5-465B-8A9F-F45025C85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2505F1C-26EE-4E48-897F-78F8098E8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355F518-A147-441E-AB28-792ED1D20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4F34-1845-431F-B366-4BB434DBE8C9}" type="datetimeFigureOut">
              <a:rPr lang="sv-SE" smtClean="0"/>
              <a:t>2022-08-23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5AC70E1-9CE7-4098-9996-77254A2F0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51E373D-D811-4E9B-A7FA-958D7560A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B11AC-4506-4B32-8FF8-3E9F77A6D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021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D7BAB6-605B-42EC-9DAC-A9D1E8BBA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15D0B2A-C949-46F7-BB4C-58FCA63F6D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1E357C6-8BA2-42B9-99EF-3E67911887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33C0292-605C-44BC-99E8-7427D232B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4F34-1845-431F-B366-4BB434DBE8C9}" type="datetimeFigureOut">
              <a:rPr lang="sv-SE" smtClean="0"/>
              <a:t>2022-08-23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BC271A7-6B31-4C8C-A0ED-3D3592738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6CF134D-DF23-488D-8F26-FE3F05EFA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B11AC-4506-4B32-8FF8-3E9F77A6D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4296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F4D052F-C954-4124-A2CA-064587BB5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13282DB-DA71-4E2D-A5B9-8F0188312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745D074-5DBC-4913-A681-C5C7A0993A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44F34-1845-431F-B366-4BB434DBE8C9}" type="datetimeFigureOut">
              <a:rPr lang="sv-SE" smtClean="0"/>
              <a:t>2022-08-23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54F4A2D-1BBC-448A-862D-E02880469D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407B6A3-755B-479C-B8A9-7E44AE0499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B11AC-4506-4B32-8FF8-3E9F77A6D5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0622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905BA41-EE6E-4F80-8636-447F22DD7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0C6CD2E-72B4-463C-BF59-28607681AD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8465" y="3859285"/>
            <a:ext cx="8495070" cy="1784402"/>
          </a:xfrm>
        </p:spPr>
        <p:txBody>
          <a:bodyPr anchor="b">
            <a:normAutofit fontScale="90000"/>
          </a:bodyPr>
          <a:lstStyle/>
          <a:p>
            <a:r>
              <a:rPr lang="sv-SE" altLang="sv-SE" sz="4200" b="1" dirty="0">
                <a:solidFill>
                  <a:srgbClr val="FFFFFF"/>
                </a:solidFill>
              </a:rPr>
              <a:t>Uppföljning av region- och rikssjukvårdens kostnader 2021</a:t>
            </a:r>
            <a:br>
              <a:rPr lang="sv-SE" altLang="sv-SE" sz="4200" dirty="0">
                <a:solidFill>
                  <a:srgbClr val="FFFFFF"/>
                </a:solidFill>
              </a:rPr>
            </a:br>
            <a:br>
              <a:rPr lang="sv-SE" altLang="sv-SE" sz="4200" dirty="0">
                <a:solidFill>
                  <a:srgbClr val="FFFFFF"/>
                </a:solidFill>
              </a:rPr>
            </a:br>
            <a:r>
              <a:rPr lang="sv-SE" altLang="sv-SE" sz="2700" dirty="0">
                <a:solidFill>
                  <a:schemeClr val="bg1"/>
                </a:solidFill>
              </a:rPr>
              <a:t>Förbundsdirektionen 2022-06-14</a:t>
            </a:r>
            <a:br>
              <a:rPr lang="sv-SE" altLang="sv-SE" sz="2700" dirty="0">
                <a:solidFill>
                  <a:srgbClr val="FF0000"/>
                </a:solidFill>
              </a:rPr>
            </a:br>
            <a:br>
              <a:rPr lang="sv-SE" altLang="sv-SE" sz="2700" dirty="0">
                <a:solidFill>
                  <a:srgbClr val="FF0000"/>
                </a:solidFill>
              </a:rPr>
            </a:br>
            <a:endParaRPr lang="sv-SE" sz="2700" b="1" dirty="0"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D7549B2-EE05-4558-8C64-AC46755F2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25914" y="889251"/>
            <a:ext cx="2140172" cy="2140172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D3E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D955F18-4D95-45AF-B457-6995692B3B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3150" y="1139059"/>
            <a:ext cx="1090049" cy="148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448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5686"/>
            <a:ext cx="10515600" cy="1100934"/>
          </a:xfrm>
          <a:noFill/>
        </p:spPr>
        <p:txBody>
          <a:bodyPr>
            <a:normAutofit/>
          </a:bodyPr>
          <a:lstStyle/>
          <a:p>
            <a:br>
              <a:rPr lang="sv-SE" altLang="sv-SE" sz="2800" dirty="0"/>
            </a:br>
            <a:r>
              <a:rPr lang="sv-SE" altLang="sv-SE" sz="2800" dirty="0"/>
              <a:t>Öppen vård (+8 mnkr)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760" y="1736191"/>
            <a:ext cx="1119632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dirty="0">
                <a:cs typeface="Times New Roman" panose="02020603050405020304" pitchFamily="18" charset="0"/>
              </a:rPr>
              <a:t>Den totala kostnaden har ökat med ca 5 procent jämfört med 2020. 4 727 fler besök. </a:t>
            </a:r>
            <a:endParaRPr lang="sv-SE" sz="18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grpSp>
        <p:nvGrpSpPr>
          <p:cNvPr id="10" name="Grupp 9">
            <a:extLst>
              <a:ext uri="{FF2B5EF4-FFF2-40B4-BE49-F238E27FC236}">
                <a16:creationId xmlns:a16="http://schemas.microsoft.com/office/drawing/2014/main" id="{8D0F833C-6FD0-411E-99D6-6F3513730849}"/>
              </a:ext>
            </a:extLst>
          </p:cNvPr>
          <p:cNvGrpSpPr/>
          <p:nvPr/>
        </p:nvGrpSpPr>
        <p:grpSpPr>
          <a:xfrm>
            <a:off x="10290679" y="30959"/>
            <a:ext cx="1789561" cy="1705232"/>
            <a:chOff x="9984259" y="2201400"/>
            <a:chExt cx="1789561" cy="1705232"/>
          </a:xfrm>
        </p:grpSpPr>
        <p:sp>
          <p:nvSpPr>
            <p:cNvPr id="8" name="Ellips 7">
              <a:extLst>
                <a:ext uri="{FF2B5EF4-FFF2-40B4-BE49-F238E27FC236}">
                  <a16:creationId xmlns:a16="http://schemas.microsoft.com/office/drawing/2014/main" id="{726E87EF-1614-4F87-B665-2595B02DF34B}"/>
                </a:ext>
              </a:extLst>
            </p:cNvPr>
            <p:cNvSpPr/>
            <p:nvPr/>
          </p:nvSpPr>
          <p:spPr>
            <a:xfrm>
              <a:off x="9984259" y="2201400"/>
              <a:ext cx="1789561" cy="1705232"/>
            </a:xfrm>
            <a:prstGeom prst="ellipse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3" name="Bildobjekt 2">
              <a:extLst>
                <a:ext uri="{FF2B5EF4-FFF2-40B4-BE49-F238E27FC236}">
                  <a16:creationId xmlns:a16="http://schemas.microsoft.com/office/drawing/2014/main" id="{F536D01A-070E-4D2D-8F0B-73036D8E1B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97103" y="2446637"/>
              <a:ext cx="956697" cy="1301661"/>
            </a:xfrm>
            <a:prstGeom prst="rect">
              <a:avLst/>
            </a:prstGeom>
          </p:spPr>
        </p:pic>
      </p:grpSp>
      <p:pic>
        <p:nvPicPr>
          <p:cNvPr id="6" name="Bildobjekt 5">
            <a:extLst>
              <a:ext uri="{FF2B5EF4-FFF2-40B4-BE49-F238E27FC236}">
                <a16:creationId xmlns:a16="http://schemas.microsoft.com/office/drawing/2014/main" id="{FFF2AEAF-9F67-4612-9907-8671A1E42F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107" y="2325857"/>
            <a:ext cx="4935984" cy="2846122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EA3E57B1-5910-4A9C-8E9C-39F36F2FAB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4071" y="2257841"/>
            <a:ext cx="5257800" cy="2846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972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318104"/>
            <a:ext cx="10515600" cy="1674625"/>
          </a:xfrm>
          <a:noFill/>
        </p:spPr>
        <p:txBody>
          <a:bodyPr>
            <a:normAutofit/>
          </a:bodyPr>
          <a:lstStyle/>
          <a:p>
            <a:br>
              <a:rPr lang="sv-SE" altLang="sv-SE" dirty="0"/>
            </a:br>
            <a:r>
              <a:rPr lang="sv-SE" altLang="sv-SE" sz="2800" dirty="0"/>
              <a:t>Sjukvårdsregionens vård vid Akademiska, Karolinska, Sahlgrenska, och Skåne*; (ca 468 kr/inv. motsvarar ca 421 mnkr)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9378" y="1863919"/>
            <a:ext cx="11408023" cy="4942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altLang="sv-SE" dirty="0"/>
              <a:t>Sjukvårdsregionen: - 3 mnkr (ca -1%)</a:t>
            </a:r>
            <a:br>
              <a:rPr lang="sv-SE" altLang="sv-SE" dirty="0"/>
            </a:br>
            <a:r>
              <a:rPr lang="sv-SE" altLang="sv-SE" dirty="0"/>
              <a:t>     </a:t>
            </a:r>
            <a:br>
              <a:rPr lang="sv-SE" altLang="sv-SE" dirty="0"/>
            </a:br>
            <a:r>
              <a:rPr lang="sv-SE" altLang="sv-SE" dirty="0"/>
              <a:t>     varav: Region VN           - 20 mnkr (-15% jmf </a:t>
            </a:r>
            <a:r>
              <a:rPr lang="sv-SE" altLang="sv-SE" dirty="0" err="1"/>
              <a:t>fg</a:t>
            </a:r>
            <a:r>
              <a:rPr lang="sv-SE" altLang="sv-SE" dirty="0"/>
              <a:t> år) </a:t>
            </a:r>
            <a:br>
              <a:rPr lang="sv-SE" altLang="sv-SE" dirty="0">
                <a:solidFill>
                  <a:srgbClr val="FF0000"/>
                </a:solidFill>
              </a:rPr>
            </a:br>
            <a:r>
              <a:rPr lang="sv-SE" altLang="sv-SE" dirty="0">
                <a:solidFill>
                  <a:srgbClr val="C00000"/>
                </a:solidFill>
              </a:rPr>
              <a:t>                 </a:t>
            </a:r>
            <a:r>
              <a:rPr lang="sv-SE" altLang="sv-SE" dirty="0"/>
              <a:t>Region VB           - 8 mnkr (-10% jmf </a:t>
            </a:r>
            <a:r>
              <a:rPr lang="sv-SE" altLang="sv-SE" dirty="0" err="1"/>
              <a:t>fg</a:t>
            </a:r>
            <a:r>
              <a:rPr lang="sv-SE" altLang="sv-SE" dirty="0"/>
              <a:t> år)</a:t>
            </a:r>
            <a:br>
              <a:rPr lang="sv-SE" altLang="sv-SE" dirty="0"/>
            </a:br>
            <a:r>
              <a:rPr lang="sv-SE" altLang="sv-SE" dirty="0">
                <a:solidFill>
                  <a:srgbClr val="FF0000"/>
                </a:solidFill>
              </a:rPr>
              <a:t>                 </a:t>
            </a:r>
            <a:r>
              <a:rPr lang="sv-SE" altLang="sv-SE" dirty="0"/>
              <a:t>Region JH	+ 21 mnkr (+22% jmf </a:t>
            </a:r>
            <a:r>
              <a:rPr lang="sv-SE" altLang="sv-SE" dirty="0" err="1"/>
              <a:t>fg</a:t>
            </a:r>
            <a:r>
              <a:rPr lang="sv-SE" altLang="sv-SE" dirty="0"/>
              <a:t> år)</a:t>
            </a:r>
            <a:br>
              <a:rPr lang="sv-SE" altLang="sv-SE" dirty="0"/>
            </a:br>
            <a:r>
              <a:rPr lang="sv-SE" altLang="sv-SE" dirty="0"/>
              <a:t>                 Region N 	+ 8 mnkr (+8% jmf </a:t>
            </a:r>
            <a:r>
              <a:rPr lang="sv-SE" altLang="sv-SE" dirty="0" err="1"/>
              <a:t>fg</a:t>
            </a:r>
            <a:r>
              <a:rPr lang="sv-SE" altLang="sv-SE" dirty="0"/>
              <a:t> år)</a:t>
            </a:r>
          </a:p>
          <a:p>
            <a:pPr marL="0" indent="0">
              <a:buNone/>
            </a:pPr>
            <a:endParaRPr lang="sv-SE" altLang="sv-SE" dirty="0"/>
          </a:p>
          <a:p>
            <a:pPr marL="0" indent="0">
              <a:buNone/>
            </a:pPr>
            <a:endParaRPr lang="sv-SE" altLang="sv-SE" dirty="0"/>
          </a:p>
          <a:p>
            <a:pPr marL="0" indent="0">
              <a:buNone/>
            </a:pPr>
            <a:endParaRPr lang="sv-SE" altLang="sv-SE" dirty="0"/>
          </a:p>
          <a:p>
            <a:pPr marL="0" indent="0">
              <a:buNone/>
            </a:pPr>
            <a:endParaRPr lang="sv-SE" altLang="sv-SE" dirty="0"/>
          </a:p>
          <a:p>
            <a:pPr marL="0" indent="0">
              <a:buNone/>
            </a:pPr>
            <a:r>
              <a:rPr lang="sv-SE" altLang="sv-SE" sz="1100" dirty="0"/>
              <a:t>* Sjukvårdsregionen har inget avtal med Skåne</a:t>
            </a:r>
          </a:p>
        </p:txBody>
      </p:sp>
      <p:grpSp>
        <p:nvGrpSpPr>
          <p:cNvPr id="10" name="Grupp 9">
            <a:extLst>
              <a:ext uri="{FF2B5EF4-FFF2-40B4-BE49-F238E27FC236}">
                <a16:creationId xmlns:a16="http://schemas.microsoft.com/office/drawing/2014/main" id="{8D0F833C-6FD0-411E-99D6-6F3513730849}"/>
              </a:ext>
            </a:extLst>
          </p:cNvPr>
          <p:cNvGrpSpPr/>
          <p:nvPr/>
        </p:nvGrpSpPr>
        <p:grpSpPr>
          <a:xfrm>
            <a:off x="10170139" y="461506"/>
            <a:ext cx="1789561" cy="1705232"/>
            <a:chOff x="9984259" y="2201400"/>
            <a:chExt cx="1789561" cy="1705232"/>
          </a:xfrm>
        </p:grpSpPr>
        <p:sp>
          <p:nvSpPr>
            <p:cNvPr id="8" name="Ellips 7">
              <a:extLst>
                <a:ext uri="{FF2B5EF4-FFF2-40B4-BE49-F238E27FC236}">
                  <a16:creationId xmlns:a16="http://schemas.microsoft.com/office/drawing/2014/main" id="{726E87EF-1614-4F87-B665-2595B02DF34B}"/>
                </a:ext>
              </a:extLst>
            </p:cNvPr>
            <p:cNvSpPr/>
            <p:nvPr/>
          </p:nvSpPr>
          <p:spPr>
            <a:xfrm>
              <a:off x="9984259" y="2201400"/>
              <a:ext cx="1789561" cy="1705232"/>
            </a:xfrm>
            <a:prstGeom prst="ellipse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3" name="Bildobjekt 2">
              <a:extLst>
                <a:ext uri="{FF2B5EF4-FFF2-40B4-BE49-F238E27FC236}">
                  <a16:creationId xmlns:a16="http://schemas.microsoft.com/office/drawing/2014/main" id="{F536D01A-070E-4D2D-8F0B-73036D8E1B2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97103" y="2446637"/>
              <a:ext cx="956697" cy="1301661"/>
            </a:xfrm>
            <a:prstGeom prst="rect">
              <a:avLst/>
            </a:prstGeom>
          </p:spPr>
        </p:pic>
      </p:grp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4C3EDA6-897B-47D0-9344-B757FA73BB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7087887"/>
              </p:ext>
            </p:extLst>
          </p:nvPr>
        </p:nvGraphicFramePr>
        <p:xfrm>
          <a:off x="7767960" y="3015852"/>
          <a:ext cx="4424039" cy="30783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3410726"/>
              </p:ext>
            </p:extLst>
          </p:nvPr>
        </p:nvGraphicFramePr>
        <p:xfrm>
          <a:off x="7705817" y="2878528"/>
          <a:ext cx="4486184" cy="30783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0550368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7170" y="18255"/>
            <a:ext cx="10515600" cy="999241"/>
          </a:xfrm>
          <a:noFill/>
        </p:spPr>
        <p:txBody>
          <a:bodyPr>
            <a:normAutofit fontScale="90000"/>
          </a:bodyPr>
          <a:lstStyle/>
          <a:p>
            <a:br>
              <a:rPr lang="sv-SE" altLang="sv-SE" dirty="0"/>
            </a:br>
            <a:r>
              <a:rPr lang="sv-SE" altLang="sv-SE" sz="3100" dirty="0"/>
              <a:t>Akademiska (ca 160 mnkr)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428"/>
            <a:ext cx="12014830" cy="4351338"/>
          </a:xfrm>
        </p:spPr>
        <p:txBody>
          <a:bodyPr/>
          <a:lstStyle/>
          <a:p>
            <a:pPr marL="0" indent="0">
              <a:buNone/>
            </a:pPr>
            <a:r>
              <a:rPr lang="sv-SE" sz="2400" dirty="0">
                <a:cs typeface="Times New Roman" panose="02020603050405020304" pitchFamily="18" charset="0"/>
              </a:rPr>
              <a:t>Sjukvårdsregionen:</a:t>
            </a:r>
            <a:r>
              <a:rPr lang="sv-SE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sv-SE" sz="2400" dirty="0">
                <a:cs typeface="Times New Roman" panose="02020603050405020304" pitchFamily="18" charset="0"/>
              </a:rPr>
              <a:t>+ 10 mnkr (+ 6%)                       Sjukvårdsregionen: </a:t>
            </a:r>
            <a:r>
              <a:rPr lang="sv-SE" sz="1600" dirty="0">
                <a:cs typeface="Times New Roman" panose="02020603050405020304" pitchFamily="18" charset="0"/>
              </a:rPr>
              <a:t>samma antal vårddagar</a:t>
            </a:r>
          </a:p>
        </p:txBody>
      </p:sp>
      <p:grpSp>
        <p:nvGrpSpPr>
          <p:cNvPr id="10" name="Grupp 9">
            <a:extLst>
              <a:ext uri="{FF2B5EF4-FFF2-40B4-BE49-F238E27FC236}">
                <a16:creationId xmlns:a16="http://schemas.microsoft.com/office/drawing/2014/main" id="{8D0F833C-6FD0-411E-99D6-6F3513730849}"/>
              </a:ext>
            </a:extLst>
          </p:cNvPr>
          <p:cNvGrpSpPr/>
          <p:nvPr/>
        </p:nvGrpSpPr>
        <p:grpSpPr>
          <a:xfrm>
            <a:off x="10031739" y="189293"/>
            <a:ext cx="1789561" cy="1705232"/>
            <a:chOff x="9984259" y="2201400"/>
            <a:chExt cx="1789561" cy="1705232"/>
          </a:xfrm>
        </p:grpSpPr>
        <p:sp>
          <p:nvSpPr>
            <p:cNvPr id="8" name="Ellips 7">
              <a:extLst>
                <a:ext uri="{FF2B5EF4-FFF2-40B4-BE49-F238E27FC236}">
                  <a16:creationId xmlns:a16="http://schemas.microsoft.com/office/drawing/2014/main" id="{726E87EF-1614-4F87-B665-2595B02DF34B}"/>
                </a:ext>
              </a:extLst>
            </p:cNvPr>
            <p:cNvSpPr/>
            <p:nvPr/>
          </p:nvSpPr>
          <p:spPr>
            <a:xfrm>
              <a:off x="9984259" y="2201400"/>
              <a:ext cx="1789561" cy="1705232"/>
            </a:xfrm>
            <a:prstGeom prst="ellipse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3" name="Bildobjekt 2">
              <a:extLst>
                <a:ext uri="{FF2B5EF4-FFF2-40B4-BE49-F238E27FC236}">
                  <a16:creationId xmlns:a16="http://schemas.microsoft.com/office/drawing/2014/main" id="{F536D01A-070E-4D2D-8F0B-73036D8E1B2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97103" y="2446637"/>
              <a:ext cx="956697" cy="1301661"/>
            </a:xfrm>
            <a:prstGeom prst="rect">
              <a:avLst/>
            </a:prstGeom>
          </p:spPr>
        </p:pic>
      </p:grpSp>
      <p:sp>
        <p:nvSpPr>
          <p:cNvPr id="9" name="Pil: nedåt 8">
            <a:extLst>
              <a:ext uri="{FF2B5EF4-FFF2-40B4-BE49-F238E27FC236}">
                <a16:creationId xmlns:a16="http://schemas.microsoft.com/office/drawing/2014/main" id="{C3450244-EBC6-4B13-8834-4C23569B9F3D}"/>
              </a:ext>
            </a:extLst>
          </p:cNvPr>
          <p:cNvSpPr/>
          <p:nvPr/>
        </p:nvSpPr>
        <p:spPr>
          <a:xfrm rot="10800000">
            <a:off x="2682728" y="3014327"/>
            <a:ext cx="172528" cy="295227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CF09B023-8767-42E9-A495-712FC66D43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7555" y="2547891"/>
            <a:ext cx="5591175" cy="2858610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85E1E680-419F-48D7-8DF8-45E3058079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7170" y="2547892"/>
            <a:ext cx="5943600" cy="2956264"/>
          </a:xfrm>
          <a:prstGeom prst="rect">
            <a:avLst/>
          </a:prstGeom>
        </p:spPr>
      </p:pic>
      <p:sp>
        <p:nvSpPr>
          <p:cNvPr id="17" name="textruta 16">
            <a:extLst>
              <a:ext uri="{FF2B5EF4-FFF2-40B4-BE49-F238E27FC236}">
                <a16:creationId xmlns:a16="http://schemas.microsoft.com/office/drawing/2014/main" id="{A5721DC5-BFBD-48C5-9730-37E98FFE2820}"/>
              </a:ext>
            </a:extLst>
          </p:cNvPr>
          <p:cNvSpPr txBox="1"/>
          <p:nvPr/>
        </p:nvSpPr>
        <p:spPr>
          <a:xfrm>
            <a:off x="4226075" y="1630199"/>
            <a:ext cx="198742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v-SE" sz="1400" dirty="0"/>
              <a:t>Brännskador +16 mnkr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8FB28A02-5A94-4F28-96D9-9A17041A0F9D}"/>
              </a:ext>
            </a:extLst>
          </p:cNvPr>
          <p:cNvSpPr txBox="1"/>
          <p:nvPr/>
        </p:nvSpPr>
        <p:spPr>
          <a:xfrm>
            <a:off x="280556" y="5591059"/>
            <a:ext cx="2288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Notera; ny prislista med justerade bruttopriser men lägre rabatter</a:t>
            </a:r>
          </a:p>
        </p:txBody>
      </p:sp>
    </p:spTree>
    <p:extLst>
      <p:ext uri="{BB962C8B-B14F-4D97-AF65-F5344CB8AC3E}">
        <p14:creationId xmlns:p14="http://schemas.microsoft.com/office/powerpoint/2010/main" val="329266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7170" y="18255"/>
            <a:ext cx="10515600" cy="1325563"/>
          </a:xfrm>
          <a:noFill/>
        </p:spPr>
        <p:txBody>
          <a:bodyPr/>
          <a:lstStyle/>
          <a:p>
            <a:br>
              <a:rPr lang="sv-SE" altLang="sv-SE" dirty="0"/>
            </a:br>
            <a:r>
              <a:rPr lang="sv-SE" altLang="sv-SE" sz="2800" dirty="0"/>
              <a:t>Karolinska (ca 153 mnkr)</a:t>
            </a:r>
          </a:p>
        </p:txBody>
      </p:sp>
      <p:grpSp>
        <p:nvGrpSpPr>
          <p:cNvPr id="10" name="Grupp 9">
            <a:extLst>
              <a:ext uri="{FF2B5EF4-FFF2-40B4-BE49-F238E27FC236}">
                <a16:creationId xmlns:a16="http://schemas.microsoft.com/office/drawing/2014/main" id="{8D0F833C-6FD0-411E-99D6-6F3513730849}"/>
              </a:ext>
            </a:extLst>
          </p:cNvPr>
          <p:cNvGrpSpPr/>
          <p:nvPr/>
        </p:nvGrpSpPr>
        <p:grpSpPr>
          <a:xfrm>
            <a:off x="10031739" y="189293"/>
            <a:ext cx="1789561" cy="1705232"/>
            <a:chOff x="9984259" y="2201400"/>
            <a:chExt cx="1789561" cy="1705232"/>
          </a:xfrm>
        </p:grpSpPr>
        <p:sp>
          <p:nvSpPr>
            <p:cNvPr id="8" name="Ellips 7">
              <a:extLst>
                <a:ext uri="{FF2B5EF4-FFF2-40B4-BE49-F238E27FC236}">
                  <a16:creationId xmlns:a16="http://schemas.microsoft.com/office/drawing/2014/main" id="{726E87EF-1614-4F87-B665-2595B02DF34B}"/>
                </a:ext>
              </a:extLst>
            </p:cNvPr>
            <p:cNvSpPr/>
            <p:nvPr/>
          </p:nvSpPr>
          <p:spPr>
            <a:xfrm>
              <a:off x="9984259" y="2201400"/>
              <a:ext cx="1789561" cy="1705232"/>
            </a:xfrm>
            <a:prstGeom prst="ellipse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3" name="Bildobjekt 2">
              <a:extLst>
                <a:ext uri="{FF2B5EF4-FFF2-40B4-BE49-F238E27FC236}">
                  <a16:creationId xmlns:a16="http://schemas.microsoft.com/office/drawing/2014/main" id="{F536D01A-070E-4D2D-8F0B-73036D8E1B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97103" y="2446637"/>
              <a:ext cx="956697" cy="1301661"/>
            </a:xfrm>
            <a:prstGeom prst="rect">
              <a:avLst/>
            </a:prstGeom>
          </p:spPr>
        </p:pic>
      </p:grp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A795518-ACA8-473E-972E-E6649D470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00" y="1145219"/>
            <a:ext cx="10515600" cy="4998128"/>
          </a:xfrm>
        </p:spPr>
        <p:txBody>
          <a:bodyPr/>
          <a:lstStyle/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     Sjukvårdsregionen: -7 mnkr (-5%)	           Sjukvårdsregionen: -243 vårddagar (-9%)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DE121E92-7A7F-40D6-99BC-1293080E8680}"/>
              </a:ext>
            </a:extLst>
          </p:cNvPr>
          <p:cNvSpPr txBox="1"/>
          <p:nvPr/>
        </p:nvSpPr>
        <p:spPr>
          <a:xfrm>
            <a:off x="7513137" y="607791"/>
            <a:ext cx="2325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ECMO 2021</a:t>
            </a:r>
          </a:p>
          <a:p>
            <a:r>
              <a:rPr lang="sv-SE" dirty="0"/>
              <a:t>9,5 mnkr (26 mnkr)</a:t>
            </a:r>
          </a:p>
          <a:p>
            <a:r>
              <a:rPr lang="sv-SE" dirty="0"/>
              <a:t>5 </a:t>
            </a:r>
            <a:r>
              <a:rPr lang="sv-SE" dirty="0" err="1"/>
              <a:t>vtf</a:t>
            </a:r>
            <a:r>
              <a:rPr lang="sv-SE" dirty="0"/>
              <a:t> (11 </a:t>
            </a:r>
            <a:r>
              <a:rPr lang="sv-SE" dirty="0" err="1"/>
              <a:t>vtf</a:t>
            </a:r>
            <a:r>
              <a:rPr lang="sv-SE" dirty="0"/>
              <a:t>)</a:t>
            </a:r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03DEEE64-D539-422C-811C-423767C76B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497" y="2420044"/>
            <a:ext cx="5122500" cy="2885980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E1836EF5-9A8F-4409-8C5C-124FB3CF9C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7924" y="2381215"/>
            <a:ext cx="4741102" cy="2885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65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7170" y="18255"/>
            <a:ext cx="10515600" cy="1325563"/>
          </a:xfrm>
          <a:noFill/>
        </p:spPr>
        <p:txBody>
          <a:bodyPr/>
          <a:lstStyle/>
          <a:p>
            <a:r>
              <a:rPr lang="sv-SE" altLang="sv-SE" sz="2800" dirty="0"/>
              <a:t>Sahlgrenska (ca 94 mnkr)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625" y="143863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altLang="sv-SE" sz="2000" dirty="0"/>
              <a:t>Sjukvårdsregionen: -4 mnkr (-4%) 		              Sjukvårdsregionen: - 202 dagar (-5%)</a:t>
            </a:r>
          </a:p>
        </p:txBody>
      </p:sp>
      <p:grpSp>
        <p:nvGrpSpPr>
          <p:cNvPr id="10" name="Grupp 9">
            <a:extLst>
              <a:ext uri="{FF2B5EF4-FFF2-40B4-BE49-F238E27FC236}">
                <a16:creationId xmlns:a16="http://schemas.microsoft.com/office/drawing/2014/main" id="{8D0F833C-6FD0-411E-99D6-6F3513730849}"/>
              </a:ext>
            </a:extLst>
          </p:cNvPr>
          <p:cNvGrpSpPr/>
          <p:nvPr/>
        </p:nvGrpSpPr>
        <p:grpSpPr>
          <a:xfrm>
            <a:off x="10031739" y="189293"/>
            <a:ext cx="1789561" cy="1705232"/>
            <a:chOff x="9984259" y="2201400"/>
            <a:chExt cx="1789561" cy="1705232"/>
          </a:xfrm>
        </p:grpSpPr>
        <p:sp>
          <p:nvSpPr>
            <p:cNvPr id="8" name="Ellips 7">
              <a:extLst>
                <a:ext uri="{FF2B5EF4-FFF2-40B4-BE49-F238E27FC236}">
                  <a16:creationId xmlns:a16="http://schemas.microsoft.com/office/drawing/2014/main" id="{726E87EF-1614-4F87-B665-2595B02DF34B}"/>
                </a:ext>
              </a:extLst>
            </p:cNvPr>
            <p:cNvSpPr/>
            <p:nvPr/>
          </p:nvSpPr>
          <p:spPr>
            <a:xfrm>
              <a:off x="9984259" y="2201400"/>
              <a:ext cx="1789561" cy="1705232"/>
            </a:xfrm>
            <a:prstGeom prst="ellipse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3" name="Bildobjekt 2">
              <a:extLst>
                <a:ext uri="{FF2B5EF4-FFF2-40B4-BE49-F238E27FC236}">
                  <a16:creationId xmlns:a16="http://schemas.microsoft.com/office/drawing/2014/main" id="{F536D01A-070E-4D2D-8F0B-73036D8E1B2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97103" y="2446637"/>
              <a:ext cx="956697" cy="1301661"/>
            </a:xfrm>
            <a:prstGeom prst="rect">
              <a:avLst/>
            </a:prstGeom>
          </p:spPr>
        </p:pic>
      </p:grpSp>
      <p:sp>
        <p:nvSpPr>
          <p:cNvPr id="2" name="textruta 1">
            <a:extLst>
              <a:ext uri="{FF2B5EF4-FFF2-40B4-BE49-F238E27FC236}">
                <a16:creationId xmlns:a16="http://schemas.microsoft.com/office/drawing/2014/main" id="{F373DFAB-100E-470A-919B-FDC1DDCBA943}"/>
              </a:ext>
            </a:extLst>
          </p:cNvPr>
          <p:cNvSpPr txBox="1"/>
          <p:nvPr/>
        </p:nvSpPr>
        <p:spPr>
          <a:xfrm>
            <a:off x="6862439" y="541538"/>
            <a:ext cx="2873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49 procent inom transplantationskirurgin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338C132C-3E6D-4137-8509-A1F544BFD4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625" y="2016690"/>
            <a:ext cx="4867885" cy="2955813"/>
          </a:xfrm>
          <a:prstGeom prst="rect">
            <a:avLst/>
          </a:prstGeom>
        </p:spPr>
      </p:pic>
      <p:pic>
        <p:nvPicPr>
          <p:cNvPr id="15" name="Bildobjekt 14">
            <a:extLst>
              <a:ext uri="{FF2B5EF4-FFF2-40B4-BE49-F238E27FC236}">
                <a16:creationId xmlns:a16="http://schemas.microsoft.com/office/drawing/2014/main" id="{45AD1C9D-13CB-4E3C-B043-FA086F1309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88425" y="2065564"/>
            <a:ext cx="5019675" cy="3013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986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7170" y="18255"/>
            <a:ext cx="10515600" cy="1325563"/>
          </a:xfrm>
          <a:noFill/>
        </p:spPr>
        <p:txBody>
          <a:bodyPr/>
          <a:lstStyle/>
          <a:p>
            <a:br>
              <a:rPr lang="sv-SE" altLang="sv-SE" dirty="0"/>
            </a:br>
            <a:r>
              <a:rPr lang="sv-SE" altLang="sv-SE" dirty="0"/>
              <a:t>Kostnadsförändring 2021 jämfört med 2020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170" y="1893356"/>
            <a:ext cx="12593950" cy="4351338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endParaRPr lang="sv-SE" sz="24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sv-SE" sz="2400" dirty="0">
                <a:latin typeface="Trebuchet MS" panose="020B0603020202020204" pitchFamily="34" charset="0"/>
                <a:cs typeface="Times New Roman" panose="02020603050405020304" pitchFamily="18" charset="0"/>
              </a:rPr>
              <a:t>Sjukvårdsregional sjukvård vid NUS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sv-SE" sz="2400" dirty="0">
                <a:latin typeface="Trebuchet MS" panose="020B0603020202020204" pitchFamily="34" charset="0"/>
                <a:cs typeface="Times New Roman" panose="02020603050405020304" pitchFamily="18" charset="0"/>
              </a:rPr>
              <a:t>(fast + rörlig del) 				+12 procent (ca 118 mnkr)</a:t>
            </a:r>
          </a:p>
          <a:p>
            <a:pPr marL="0" indent="0">
              <a:spcBef>
                <a:spcPts val="600"/>
              </a:spcBef>
              <a:buNone/>
            </a:pPr>
            <a:endParaRPr lang="sv-SE" sz="24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sv-SE" sz="2400" dirty="0">
                <a:latin typeface="Trebuchet MS" panose="020B0603020202020204" pitchFamily="34" charset="0"/>
                <a:cs typeface="Times New Roman" panose="02020603050405020304" pitchFamily="18" charset="0"/>
              </a:rPr>
              <a:t>		- DRG priset			+10 procent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sv-SE" sz="2400" dirty="0">
                <a:latin typeface="Trebuchet MS" panose="020B0603020202020204" pitchFamily="34" charset="0"/>
                <a:cs typeface="Times New Roman" panose="02020603050405020304" pitchFamily="18" charset="0"/>
              </a:rPr>
              <a:t>													</a:t>
            </a:r>
          </a:p>
          <a:p>
            <a:pPr marL="0" indent="0">
              <a:spcBef>
                <a:spcPts val="600"/>
              </a:spcBef>
              <a:buNone/>
            </a:pPr>
            <a:endParaRPr lang="sv-SE" sz="2400" dirty="0"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sv-SE" sz="2400" dirty="0">
                <a:latin typeface="Trebuchet MS" panose="020B0603020202020204" pitchFamily="34" charset="0"/>
                <a:cs typeface="Times New Roman" panose="02020603050405020304" pitchFamily="18" charset="0"/>
              </a:rPr>
              <a:t>Sjukvård utanför sjukvårdsregionen       -1 procent (ca 3 mnkr)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sv-SE" altLang="sv-SE" sz="2400" dirty="0">
                <a:latin typeface="Trebuchet MS" panose="020B0603020202020204" pitchFamily="34" charset="0"/>
                <a:cs typeface="Times New Roman" panose="02020603050405020304" pitchFamily="18" charset="0"/>
              </a:rPr>
              <a:t>		</a:t>
            </a:r>
            <a:r>
              <a:rPr lang="sv-SE" altLang="sv-SE" sz="1600" dirty="0">
                <a:latin typeface="Trebuchet MS" panose="020B0603020202020204" pitchFamily="34" charset="0"/>
                <a:cs typeface="Times New Roman" panose="02020603050405020304" pitchFamily="18" charset="0"/>
              </a:rPr>
              <a:t>- nettokostnadsförändring 		+ 6 procent</a:t>
            </a:r>
          </a:p>
        </p:txBody>
      </p:sp>
      <p:grpSp>
        <p:nvGrpSpPr>
          <p:cNvPr id="10" name="Grupp 9">
            <a:extLst>
              <a:ext uri="{FF2B5EF4-FFF2-40B4-BE49-F238E27FC236}">
                <a16:creationId xmlns:a16="http://schemas.microsoft.com/office/drawing/2014/main" id="{8D0F833C-6FD0-411E-99D6-6F3513730849}"/>
              </a:ext>
            </a:extLst>
          </p:cNvPr>
          <p:cNvGrpSpPr/>
          <p:nvPr/>
        </p:nvGrpSpPr>
        <p:grpSpPr>
          <a:xfrm>
            <a:off x="10260339" y="127164"/>
            <a:ext cx="1789561" cy="1705232"/>
            <a:chOff x="9984259" y="2201400"/>
            <a:chExt cx="1789561" cy="1705232"/>
          </a:xfrm>
        </p:grpSpPr>
        <p:sp>
          <p:nvSpPr>
            <p:cNvPr id="8" name="Ellips 7">
              <a:extLst>
                <a:ext uri="{FF2B5EF4-FFF2-40B4-BE49-F238E27FC236}">
                  <a16:creationId xmlns:a16="http://schemas.microsoft.com/office/drawing/2014/main" id="{726E87EF-1614-4F87-B665-2595B02DF34B}"/>
                </a:ext>
              </a:extLst>
            </p:cNvPr>
            <p:cNvSpPr/>
            <p:nvPr/>
          </p:nvSpPr>
          <p:spPr>
            <a:xfrm>
              <a:off x="9984259" y="2201400"/>
              <a:ext cx="1789561" cy="1705232"/>
            </a:xfrm>
            <a:prstGeom prst="ellipse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3" name="Bildobjekt 2">
              <a:extLst>
                <a:ext uri="{FF2B5EF4-FFF2-40B4-BE49-F238E27FC236}">
                  <a16:creationId xmlns:a16="http://schemas.microsoft.com/office/drawing/2014/main" id="{F536D01A-070E-4D2D-8F0B-73036D8E1B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97103" y="2446637"/>
              <a:ext cx="956697" cy="13016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09500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19320"/>
            <a:ext cx="11020917" cy="438639"/>
          </a:xfrm>
          <a:noFill/>
        </p:spPr>
        <p:txBody>
          <a:bodyPr>
            <a:normAutofit fontScale="90000"/>
          </a:bodyPr>
          <a:lstStyle/>
          <a:p>
            <a:br>
              <a:rPr lang="sv-SE" altLang="sv-SE" dirty="0"/>
            </a:br>
            <a:r>
              <a:rPr lang="sv-SE" altLang="sv-SE" sz="3100" dirty="0"/>
              <a:t>Kostnader för köpt vård (kr/inv.) över en tio-årsperiod (inkl. och exkl. RV)</a:t>
            </a:r>
          </a:p>
        </p:txBody>
      </p:sp>
      <p:grpSp>
        <p:nvGrpSpPr>
          <p:cNvPr id="10" name="Grupp 9">
            <a:extLst>
              <a:ext uri="{FF2B5EF4-FFF2-40B4-BE49-F238E27FC236}">
                <a16:creationId xmlns:a16="http://schemas.microsoft.com/office/drawing/2014/main" id="{8D0F833C-6FD0-411E-99D6-6F3513730849}"/>
              </a:ext>
            </a:extLst>
          </p:cNvPr>
          <p:cNvGrpSpPr/>
          <p:nvPr/>
        </p:nvGrpSpPr>
        <p:grpSpPr>
          <a:xfrm>
            <a:off x="10031739" y="189293"/>
            <a:ext cx="1789561" cy="1705232"/>
            <a:chOff x="9984259" y="2201400"/>
            <a:chExt cx="1789561" cy="1705232"/>
          </a:xfrm>
        </p:grpSpPr>
        <p:sp>
          <p:nvSpPr>
            <p:cNvPr id="8" name="Ellips 7">
              <a:extLst>
                <a:ext uri="{FF2B5EF4-FFF2-40B4-BE49-F238E27FC236}">
                  <a16:creationId xmlns:a16="http://schemas.microsoft.com/office/drawing/2014/main" id="{726E87EF-1614-4F87-B665-2595B02DF34B}"/>
                </a:ext>
              </a:extLst>
            </p:cNvPr>
            <p:cNvSpPr/>
            <p:nvPr/>
          </p:nvSpPr>
          <p:spPr>
            <a:xfrm>
              <a:off x="9984259" y="2201400"/>
              <a:ext cx="1789561" cy="1705232"/>
            </a:xfrm>
            <a:prstGeom prst="ellipse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3" name="Bildobjekt 2">
              <a:extLst>
                <a:ext uri="{FF2B5EF4-FFF2-40B4-BE49-F238E27FC236}">
                  <a16:creationId xmlns:a16="http://schemas.microsoft.com/office/drawing/2014/main" id="{F536D01A-070E-4D2D-8F0B-73036D8E1B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97103" y="2446637"/>
              <a:ext cx="956697" cy="1301661"/>
            </a:xfrm>
            <a:prstGeom prst="rect">
              <a:avLst/>
            </a:prstGeom>
          </p:spPr>
        </p:pic>
      </p:grpSp>
      <p:pic>
        <p:nvPicPr>
          <p:cNvPr id="4" name="Bildobjekt 3">
            <a:extLst>
              <a:ext uri="{FF2B5EF4-FFF2-40B4-BE49-F238E27FC236}">
                <a16:creationId xmlns:a16="http://schemas.microsoft.com/office/drawing/2014/main" id="{3B6E1A76-38A6-4207-A64B-D70AB0EE58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846" y="1238657"/>
            <a:ext cx="8632138" cy="4607368"/>
          </a:xfrm>
          <a:prstGeom prst="rect">
            <a:avLst/>
          </a:prstGeom>
        </p:spPr>
      </p:pic>
      <p:sp>
        <p:nvSpPr>
          <p:cNvPr id="12" name="Pil: höger 11">
            <a:extLst>
              <a:ext uri="{FF2B5EF4-FFF2-40B4-BE49-F238E27FC236}">
                <a16:creationId xmlns:a16="http://schemas.microsoft.com/office/drawing/2014/main" id="{AEE902C3-D39C-4B15-9EF0-BDBFB23786AF}"/>
              </a:ext>
            </a:extLst>
          </p:cNvPr>
          <p:cNvSpPr/>
          <p:nvPr/>
        </p:nvSpPr>
        <p:spPr>
          <a:xfrm rot="19005323">
            <a:off x="8161273" y="2561354"/>
            <a:ext cx="645211" cy="2966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1311064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32196"/>
            <a:ext cx="10515600" cy="790128"/>
          </a:xfrm>
          <a:noFill/>
        </p:spPr>
        <p:txBody>
          <a:bodyPr>
            <a:normAutofit fontScale="90000"/>
          </a:bodyPr>
          <a:lstStyle/>
          <a:p>
            <a:br>
              <a:rPr lang="sv-SE" altLang="sv-SE" dirty="0"/>
            </a:br>
            <a:r>
              <a:rPr lang="sv-SE" altLang="sv-SE" sz="2700" dirty="0"/>
              <a:t>Regionernas köp av vård vid </a:t>
            </a:r>
            <a:r>
              <a:rPr lang="sv-SE" altLang="sv-SE" sz="2700" dirty="0">
                <a:solidFill>
                  <a:srgbClr val="0070C0"/>
                </a:solidFill>
              </a:rPr>
              <a:t>NUS </a:t>
            </a:r>
            <a:r>
              <a:rPr lang="sv-SE" altLang="sv-SE" sz="2700" dirty="0"/>
              <a:t>&amp; </a:t>
            </a:r>
            <a:r>
              <a:rPr lang="sv-SE" altLang="sv-SE" sz="2700" dirty="0">
                <a:solidFill>
                  <a:schemeClr val="accent2">
                    <a:lumMod val="75000"/>
                  </a:schemeClr>
                </a:solidFill>
              </a:rPr>
              <a:t>utanför sjukvårdsregionen </a:t>
            </a:r>
            <a:r>
              <a:rPr lang="sv-SE" altLang="sv-SE" sz="2700" dirty="0"/>
              <a:t>i kr/inv. 2011-2021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155" y="811339"/>
            <a:ext cx="11805781" cy="5841784"/>
          </a:xfrm>
        </p:spPr>
        <p:txBody>
          <a:bodyPr/>
          <a:lstStyle/>
          <a:p>
            <a:pPr marL="0" indent="0">
              <a:buNone/>
            </a:pPr>
            <a:r>
              <a:rPr lang="sv-SE" altLang="sv-SE" sz="2000" dirty="0">
                <a:solidFill>
                  <a:srgbClr val="0070C0"/>
                </a:solidFill>
              </a:rPr>
              <a:t>NUS (i sjukvårdsregionen)</a:t>
            </a:r>
          </a:p>
          <a:p>
            <a:pPr marL="0" indent="0">
              <a:buNone/>
            </a:pPr>
            <a:endParaRPr lang="sv-SE" altLang="sv-SE" dirty="0"/>
          </a:p>
          <a:p>
            <a:pPr marL="0" indent="0">
              <a:buNone/>
            </a:pPr>
            <a:endParaRPr lang="sv-SE" altLang="sv-SE" dirty="0"/>
          </a:p>
          <a:p>
            <a:pPr marL="0" indent="0">
              <a:buNone/>
            </a:pPr>
            <a:endParaRPr lang="sv-SE" altLang="sv-SE" dirty="0"/>
          </a:p>
          <a:p>
            <a:pPr marL="0" indent="0">
              <a:buNone/>
            </a:pPr>
            <a:endParaRPr lang="sv-SE" altLang="sv-SE" dirty="0"/>
          </a:p>
          <a:p>
            <a:pPr marL="0" indent="0">
              <a:buNone/>
            </a:pPr>
            <a:endParaRPr lang="sv-SE" altLang="sv-SE" dirty="0"/>
          </a:p>
          <a:p>
            <a:pPr marL="0" indent="0">
              <a:buNone/>
            </a:pPr>
            <a:endParaRPr lang="sv-SE" altLang="sv-SE" dirty="0"/>
          </a:p>
          <a:p>
            <a:pPr marL="0" indent="0">
              <a:buNone/>
            </a:pPr>
            <a:endParaRPr lang="sv-SE" altLang="sv-SE" dirty="0"/>
          </a:p>
          <a:p>
            <a:pPr marL="0" indent="0">
              <a:buNone/>
            </a:pPr>
            <a:r>
              <a:rPr lang="sv-SE" altLang="sv-SE" sz="2000" dirty="0">
                <a:solidFill>
                  <a:schemeClr val="accent2">
                    <a:lumMod val="75000"/>
                  </a:schemeClr>
                </a:solidFill>
              </a:rPr>
              <a:t>	   </a:t>
            </a:r>
          </a:p>
          <a:p>
            <a:pPr marL="0" indent="0">
              <a:buNone/>
            </a:pPr>
            <a:endParaRPr lang="sv-SE" altLang="sv-SE" sz="20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v-SE" altLang="sv-SE" sz="2000" dirty="0">
                <a:solidFill>
                  <a:schemeClr val="accent2">
                    <a:lumMod val="75000"/>
                  </a:schemeClr>
                </a:solidFill>
              </a:rPr>
              <a:t>	     Utanför sjukvårdsregionen</a:t>
            </a:r>
          </a:p>
          <a:p>
            <a:pPr marL="0" indent="0">
              <a:buNone/>
            </a:pPr>
            <a:r>
              <a:rPr lang="sv-SE" altLang="sv-SE" sz="2000" dirty="0"/>
              <a:t>	    Akademiska, Karolinska, Sahlgrenska, Skåne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89B3483E-7308-4B5D-BC10-148F8450EC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061" y="1097694"/>
            <a:ext cx="5759450" cy="3044825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08FCF7E3-3F9C-48C2-9FFC-4678829FC1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2896" y="3336518"/>
            <a:ext cx="5759450" cy="3316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143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90501"/>
            <a:ext cx="10419043" cy="1443568"/>
          </a:xfrm>
          <a:noFill/>
        </p:spPr>
        <p:txBody>
          <a:bodyPr>
            <a:normAutofit/>
          </a:bodyPr>
          <a:lstStyle/>
          <a:p>
            <a:br>
              <a:rPr lang="sv-SE" altLang="sv-SE" dirty="0"/>
            </a:br>
            <a:r>
              <a:rPr lang="sv-SE" altLang="sv-SE" sz="3100" dirty="0"/>
              <a:t>Sjukvårdsregional vård vid NUS (1 745kr/inv. 1 092 mnkr)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166" y="1919156"/>
            <a:ext cx="9457559" cy="4312967"/>
          </a:xfrm>
        </p:spPr>
        <p:txBody>
          <a:bodyPr/>
          <a:lstStyle/>
          <a:p>
            <a:endParaRPr lang="sv-SE" altLang="sv-SE" dirty="0"/>
          </a:p>
          <a:p>
            <a:pPr marL="0" indent="0">
              <a:lnSpc>
                <a:spcPct val="150000"/>
              </a:lnSpc>
              <a:buNone/>
            </a:pPr>
            <a:r>
              <a:rPr lang="sv-SE" dirty="0">
                <a:cs typeface="Times New Roman" panose="02020603050405020304" pitchFamily="18" charset="0"/>
              </a:rPr>
              <a:t>RVN+RJH+RN: +118 mnkr (12 %)</a:t>
            </a:r>
            <a:br>
              <a:rPr lang="sv-SE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sv-SE" dirty="0">
                <a:cs typeface="Times New Roman" panose="02020603050405020304" pitchFamily="18" charset="0"/>
              </a:rPr>
              <a:t>            varav: </a:t>
            </a:r>
            <a:r>
              <a:rPr lang="sv-SE" dirty="0">
                <a:solidFill>
                  <a:srgbClr val="FF0000"/>
                </a:solidFill>
                <a:cs typeface="Times New Roman" panose="02020603050405020304" pitchFamily="18" charset="0"/>
              </a:rPr>
              <a:t>	</a:t>
            </a:r>
            <a:r>
              <a:rPr lang="sv-SE" dirty="0">
                <a:cs typeface="Times New Roman" panose="02020603050405020304" pitchFamily="18" charset="0"/>
              </a:rPr>
              <a:t>Region VN    51 mnkr  (13 % jmf </a:t>
            </a:r>
            <a:r>
              <a:rPr lang="sv-SE" dirty="0" err="1">
                <a:cs typeface="Times New Roman" panose="02020603050405020304" pitchFamily="18" charset="0"/>
              </a:rPr>
              <a:t>fg</a:t>
            </a:r>
            <a:r>
              <a:rPr lang="sv-SE" dirty="0">
                <a:cs typeface="Times New Roman" panose="02020603050405020304" pitchFamily="18" charset="0"/>
              </a:rPr>
              <a:t> år) </a:t>
            </a:r>
            <a:br>
              <a:rPr lang="sv-SE" dirty="0">
                <a:cs typeface="Times New Roman" panose="02020603050405020304" pitchFamily="18" charset="0"/>
              </a:rPr>
            </a:br>
            <a:r>
              <a:rPr lang="sv-SE" dirty="0">
                <a:cs typeface="Times New Roman" panose="02020603050405020304" pitchFamily="18" charset="0"/>
              </a:rPr>
              <a:t>	         		Region JH     20 mnkr  (11% jmf </a:t>
            </a:r>
            <a:r>
              <a:rPr lang="sv-SE" dirty="0" err="1">
                <a:cs typeface="Times New Roman" panose="02020603050405020304" pitchFamily="18" charset="0"/>
              </a:rPr>
              <a:t>fg</a:t>
            </a:r>
            <a:r>
              <a:rPr lang="sv-SE" dirty="0">
                <a:cs typeface="Times New Roman" panose="02020603050405020304" pitchFamily="18" charset="0"/>
              </a:rPr>
              <a:t> år)</a:t>
            </a:r>
            <a:br>
              <a:rPr lang="sv-SE" dirty="0">
                <a:cs typeface="Times New Roman" panose="02020603050405020304" pitchFamily="18" charset="0"/>
              </a:rPr>
            </a:br>
            <a:r>
              <a:rPr lang="sv-SE" dirty="0">
                <a:cs typeface="Times New Roman" panose="02020603050405020304" pitchFamily="18" charset="0"/>
              </a:rPr>
              <a:t>                      		Region N      48 mnkr  (12% jmf </a:t>
            </a:r>
            <a:r>
              <a:rPr lang="sv-SE" dirty="0" err="1">
                <a:cs typeface="Times New Roman" panose="02020603050405020304" pitchFamily="18" charset="0"/>
              </a:rPr>
              <a:t>fg</a:t>
            </a:r>
            <a:r>
              <a:rPr lang="sv-SE" dirty="0">
                <a:cs typeface="Times New Roman" panose="02020603050405020304" pitchFamily="18" charset="0"/>
              </a:rPr>
              <a:t> år)</a:t>
            </a:r>
          </a:p>
          <a:p>
            <a:pPr marL="0" indent="0">
              <a:lnSpc>
                <a:spcPct val="150000"/>
              </a:lnSpc>
              <a:buNone/>
            </a:pPr>
            <a:endParaRPr lang="sv-SE" altLang="sv-SE" dirty="0"/>
          </a:p>
        </p:txBody>
      </p:sp>
      <p:grpSp>
        <p:nvGrpSpPr>
          <p:cNvPr id="10" name="Grupp 9">
            <a:extLst>
              <a:ext uri="{FF2B5EF4-FFF2-40B4-BE49-F238E27FC236}">
                <a16:creationId xmlns:a16="http://schemas.microsoft.com/office/drawing/2014/main" id="{8D0F833C-6FD0-411E-99D6-6F3513730849}"/>
              </a:ext>
            </a:extLst>
          </p:cNvPr>
          <p:cNvGrpSpPr/>
          <p:nvPr/>
        </p:nvGrpSpPr>
        <p:grpSpPr>
          <a:xfrm>
            <a:off x="10006199" y="89375"/>
            <a:ext cx="1789561" cy="1705232"/>
            <a:chOff x="9984259" y="2201400"/>
            <a:chExt cx="1789561" cy="1705232"/>
          </a:xfrm>
        </p:grpSpPr>
        <p:sp>
          <p:nvSpPr>
            <p:cNvPr id="8" name="Ellips 7">
              <a:extLst>
                <a:ext uri="{FF2B5EF4-FFF2-40B4-BE49-F238E27FC236}">
                  <a16:creationId xmlns:a16="http://schemas.microsoft.com/office/drawing/2014/main" id="{726E87EF-1614-4F87-B665-2595B02DF34B}"/>
                </a:ext>
              </a:extLst>
            </p:cNvPr>
            <p:cNvSpPr/>
            <p:nvPr/>
          </p:nvSpPr>
          <p:spPr>
            <a:xfrm>
              <a:off x="9984259" y="2201400"/>
              <a:ext cx="1789561" cy="1705232"/>
            </a:xfrm>
            <a:prstGeom prst="ellipse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3" name="Bildobjekt 2">
              <a:extLst>
                <a:ext uri="{FF2B5EF4-FFF2-40B4-BE49-F238E27FC236}">
                  <a16:creationId xmlns:a16="http://schemas.microsoft.com/office/drawing/2014/main" id="{F536D01A-070E-4D2D-8F0B-73036D8E1B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97103" y="2446637"/>
              <a:ext cx="956697" cy="13016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9181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7170" y="18255"/>
            <a:ext cx="10515600" cy="1325563"/>
          </a:xfrm>
          <a:noFill/>
        </p:spPr>
        <p:txBody>
          <a:bodyPr/>
          <a:lstStyle/>
          <a:p>
            <a:br>
              <a:rPr lang="sv-SE" altLang="sv-SE" dirty="0"/>
            </a:br>
            <a:r>
              <a:rPr lang="sv-SE" altLang="sv-SE" dirty="0"/>
              <a:t>NUS totalt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499" y="168930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v-SE" altLang="sv-SE" dirty="0"/>
              <a:t>Bruttokostnad 				   Kostnad per invånare </a:t>
            </a:r>
          </a:p>
          <a:p>
            <a:pPr marL="0" indent="0">
              <a:buNone/>
            </a:pPr>
            <a:r>
              <a:rPr lang="sv-SE" altLang="sv-SE" sz="1600" dirty="0"/>
              <a:t>+ 118 mnkr (Fördelning: SV 13 % och ÖV 5 %)</a:t>
            </a:r>
          </a:p>
          <a:p>
            <a:endParaRPr lang="sv-SE" altLang="sv-SE" dirty="0"/>
          </a:p>
        </p:txBody>
      </p:sp>
      <p:grpSp>
        <p:nvGrpSpPr>
          <p:cNvPr id="10" name="Grupp 9">
            <a:extLst>
              <a:ext uri="{FF2B5EF4-FFF2-40B4-BE49-F238E27FC236}">
                <a16:creationId xmlns:a16="http://schemas.microsoft.com/office/drawing/2014/main" id="{8D0F833C-6FD0-411E-99D6-6F3513730849}"/>
              </a:ext>
            </a:extLst>
          </p:cNvPr>
          <p:cNvGrpSpPr/>
          <p:nvPr/>
        </p:nvGrpSpPr>
        <p:grpSpPr>
          <a:xfrm>
            <a:off x="10031739" y="189293"/>
            <a:ext cx="1789561" cy="1705232"/>
            <a:chOff x="9984259" y="2201400"/>
            <a:chExt cx="1789561" cy="1705232"/>
          </a:xfrm>
        </p:grpSpPr>
        <p:sp>
          <p:nvSpPr>
            <p:cNvPr id="8" name="Ellips 7">
              <a:extLst>
                <a:ext uri="{FF2B5EF4-FFF2-40B4-BE49-F238E27FC236}">
                  <a16:creationId xmlns:a16="http://schemas.microsoft.com/office/drawing/2014/main" id="{726E87EF-1614-4F87-B665-2595B02DF34B}"/>
                </a:ext>
              </a:extLst>
            </p:cNvPr>
            <p:cNvSpPr/>
            <p:nvPr/>
          </p:nvSpPr>
          <p:spPr>
            <a:xfrm>
              <a:off x="9984259" y="2201400"/>
              <a:ext cx="1789561" cy="1705232"/>
            </a:xfrm>
            <a:prstGeom prst="ellipse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3" name="Bildobjekt 2">
              <a:extLst>
                <a:ext uri="{FF2B5EF4-FFF2-40B4-BE49-F238E27FC236}">
                  <a16:creationId xmlns:a16="http://schemas.microsoft.com/office/drawing/2014/main" id="{F536D01A-070E-4D2D-8F0B-73036D8E1B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97103" y="2446637"/>
              <a:ext cx="956697" cy="1301661"/>
            </a:xfrm>
            <a:prstGeom prst="rect">
              <a:avLst/>
            </a:prstGeom>
          </p:spPr>
        </p:pic>
      </p:grp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3A2CE7B9-33B0-4B8A-8710-5398EE587A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042" y="2433260"/>
            <a:ext cx="5038725" cy="3745060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2CF140B6-5434-48BE-A495-C278786F99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4744" y="2433260"/>
            <a:ext cx="5633455" cy="3689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640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7170" y="18255"/>
            <a:ext cx="10515600" cy="1325563"/>
          </a:xfrm>
          <a:noFill/>
        </p:spPr>
        <p:txBody>
          <a:bodyPr>
            <a:normAutofit/>
          </a:bodyPr>
          <a:lstStyle/>
          <a:p>
            <a:br>
              <a:rPr lang="sv-SE" altLang="sv-SE" dirty="0"/>
            </a:br>
            <a:r>
              <a:rPr lang="sv-SE" altLang="sv-SE" sz="2800" dirty="0"/>
              <a:t>NUS sluten vård, antal vårdtillfällen och vårddagar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18" y="152093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sv-SE" altLang="sv-SE" dirty="0"/>
          </a:p>
          <a:p>
            <a:pPr marL="0" indent="0">
              <a:buNone/>
            </a:pPr>
            <a:r>
              <a:rPr lang="sv-SE" altLang="sv-SE" sz="2000" dirty="0"/>
              <a:t>Vårdtillfällen (+3 procent)		    		 Vårddagar (lika många)</a:t>
            </a:r>
          </a:p>
        </p:txBody>
      </p:sp>
      <p:grpSp>
        <p:nvGrpSpPr>
          <p:cNvPr id="10" name="Grupp 9">
            <a:extLst>
              <a:ext uri="{FF2B5EF4-FFF2-40B4-BE49-F238E27FC236}">
                <a16:creationId xmlns:a16="http://schemas.microsoft.com/office/drawing/2014/main" id="{8D0F833C-6FD0-411E-99D6-6F3513730849}"/>
              </a:ext>
            </a:extLst>
          </p:cNvPr>
          <p:cNvGrpSpPr/>
          <p:nvPr/>
        </p:nvGrpSpPr>
        <p:grpSpPr>
          <a:xfrm>
            <a:off x="10031739" y="189293"/>
            <a:ext cx="1789561" cy="1705232"/>
            <a:chOff x="9984259" y="2201400"/>
            <a:chExt cx="1789561" cy="1705232"/>
          </a:xfrm>
        </p:grpSpPr>
        <p:sp>
          <p:nvSpPr>
            <p:cNvPr id="8" name="Ellips 7">
              <a:extLst>
                <a:ext uri="{FF2B5EF4-FFF2-40B4-BE49-F238E27FC236}">
                  <a16:creationId xmlns:a16="http://schemas.microsoft.com/office/drawing/2014/main" id="{726E87EF-1614-4F87-B665-2595B02DF34B}"/>
                </a:ext>
              </a:extLst>
            </p:cNvPr>
            <p:cNvSpPr/>
            <p:nvPr/>
          </p:nvSpPr>
          <p:spPr>
            <a:xfrm>
              <a:off x="9984259" y="2201400"/>
              <a:ext cx="1789561" cy="1705232"/>
            </a:xfrm>
            <a:prstGeom prst="ellipse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3" name="Bildobjekt 2">
              <a:extLst>
                <a:ext uri="{FF2B5EF4-FFF2-40B4-BE49-F238E27FC236}">
                  <a16:creationId xmlns:a16="http://schemas.microsoft.com/office/drawing/2014/main" id="{F536D01A-070E-4D2D-8F0B-73036D8E1B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97103" y="2446637"/>
              <a:ext cx="956697" cy="1301661"/>
            </a:xfrm>
            <a:prstGeom prst="rect">
              <a:avLst/>
            </a:prstGeom>
          </p:spPr>
        </p:pic>
      </p:grpSp>
      <p:pic>
        <p:nvPicPr>
          <p:cNvPr id="19" name="Bildobjekt 18">
            <a:extLst>
              <a:ext uri="{FF2B5EF4-FFF2-40B4-BE49-F238E27FC236}">
                <a16:creationId xmlns:a16="http://schemas.microsoft.com/office/drawing/2014/main" id="{B57484CC-27D2-4880-AE6E-5E63CD84C7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131" y="2618913"/>
            <a:ext cx="4411832" cy="3009529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4B31CBA1-D1B6-474C-B80C-E995596DC6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4970" y="2618913"/>
            <a:ext cx="4809799" cy="2887249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EEFA0636-1EC9-692C-7860-8B44DE349A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25901" y="908074"/>
            <a:ext cx="1554615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669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7170" y="18255"/>
            <a:ext cx="10515600" cy="1325563"/>
          </a:xfrm>
          <a:noFill/>
        </p:spPr>
        <p:txBody>
          <a:bodyPr>
            <a:normAutofit/>
          </a:bodyPr>
          <a:lstStyle/>
          <a:p>
            <a:br>
              <a:rPr lang="sv-SE" altLang="sv-SE" dirty="0"/>
            </a:br>
            <a:r>
              <a:rPr lang="sv-SE" altLang="sv-SE" sz="2800" dirty="0"/>
              <a:t>NUS sluten vård, DRG-vikt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18" y="152093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sv-SE" altLang="sv-SE" dirty="0"/>
          </a:p>
          <a:p>
            <a:pPr marL="0" indent="0">
              <a:buNone/>
            </a:pPr>
            <a:r>
              <a:rPr lang="sv-SE" altLang="sv-SE" sz="2000" dirty="0"/>
              <a:t>DRG-vikt (+4 procent)	</a:t>
            </a:r>
          </a:p>
          <a:p>
            <a:pPr marL="0" indent="0">
              <a:buNone/>
            </a:pPr>
            <a:r>
              <a:rPr lang="sv-SE" altLang="sv-SE" sz="2000" dirty="0"/>
              <a:t>	    		</a:t>
            </a:r>
          </a:p>
        </p:txBody>
      </p:sp>
      <p:grpSp>
        <p:nvGrpSpPr>
          <p:cNvPr id="10" name="Grupp 9">
            <a:extLst>
              <a:ext uri="{FF2B5EF4-FFF2-40B4-BE49-F238E27FC236}">
                <a16:creationId xmlns:a16="http://schemas.microsoft.com/office/drawing/2014/main" id="{8D0F833C-6FD0-411E-99D6-6F3513730849}"/>
              </a:ext>
            </a:extLst>
          </p:cNvPr>
          <p:cNvGrpSpPr/>
          <p:nvPr/>
        </p:nvGrpSpPr>
        <p:grpSpPr>
          <a:xfrm>
            <a:off x="10031739" y="189293"/>
            <a:ext cx="1789561" cy="1705232"/>
            <a:chOff x="9984259" y="2201400"/>
            <a:chExt cx="1789561" cy="1705232"/>
          </a:xfrm>
        </p:grpSpPr>
        <p:sp>
          <p:nvSpPr>
            <p:cNvPr id="8" name="Ellips 7">
              <a:extLst>
                <a:ext uri="{FF2B5EF4-FFF2-40B4-BE49-F238E27FC236}">
                  <a16:creationId xmlns:a16="http://schemas.microsoft.com/office/drawing/2014/main" id="{726E87EF-1614-4F87-B665-2595B02DF34B}"/>
                </a:ext>
              </a:extLst>
            </p:cNvPr>
            <p:cNvSpPr/>
            <p:nvPr/>
          </p:nvSpPr>
          <p:spPr>
            <a:xfrm>
              <a:off x="9984259" y="2201400"/>
              <a:ext cx="1789561" cy="1705232"/>
            </a:xfrm>
            <a:prstGeom prst="ellipse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3" name="Bildobjekt 2">
              <a:extLst>
                <a:ext uri="{FF2B5EF4-FFF2-40B4-BE49-F238E27FC236}">
                  <a16:creationId xmlns:a16="http://schemas.microsoft.com/office/drawing/2014/main" id="{F536D01A-070E-4D2D-8F0B-73036D8E1B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97103" y="2446637"/>
              <a:ext cx="956697" cy="1301661"/>
            </a:xfrm>
            <a:prstGeom prst="rect">
              <a:avLst/>
            </a:prstGeom>
          </p:spPr>
        </p:pic>
      </p:grpSp>
      <p:pic>
        <p:nvPicPr>
          <p:cNvPr id="4" name="Bildobjekt 3">
            <a:extLst>
              <a:ext uri="{FF2B5EF4-FFF2-40B4-BE49-F238E27FC236}">
                <a16:creationId xmlns:a16="http://schemas.microsoft.com/office/drawing/2014/main" id="{C3FD41ED-353D-4BC9-A95F-77A5F2BB9E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635" y="2643279"/>
            <a:ext cx="4814148" cy="285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160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7170" y="18256"/>
            <a:ext cx="10515600" cy="1078863"/>
          </a:xfrm>
          <a:noFill/>
        </p:spPr>
        <p:txBody>
          <a:bodyPr>
            <a:normAutofit/>
          </a:bodyPr>
          <a:lstStyle/>
          <a:p>
            <a:r>
              <a:rPr lang="sv-SE" altLang="sv-SE" sz="2800" dirty="0"/>
              <a:t>Sluten vård, inner- och </a:t>
            </a:r>
            <a:r>
              <a:rPr lang="sv-SE" altLang="sv-SE" sz="2800" dirty="0" err="1"/>
              <a:t>ytterfallskostnader</a:t>
            </a:r>
            <a:r>
              <a:rPr lang="sv-SE" altLang="sv-SE" sz="2800" dirty="0"/>
              <a:t> (+107 mnkr)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170" y="1409543"/>
            <a:ext cx="866994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000" dirty="0">
                <a:cs typeface="Times New Roman" panose="02020603050405020304" pitchFamily="18" charset="0"/>
              </a:rPr>
              <a:t>Innerfall; + 86 mnkr, +15% / </a:t>
            </a:r>
            <a:r>
              <a:rPr lang="sv-SE" sz="2000" dirty="0" err="1">
                <a:cs typeface="Times New Roman" panose="02020603050405020304" pitchFamily="18" charset="0"/>
              </a:rPr>
              <a:t>ytterfall</a:t>
            </a:r>
            <a:r>
              <a:rPr lang="sv-SE" sz="2000" dirty="0">
                <a:cs typeface="Times New Roman" panose="02020603050405020304" pitchFamily="18" charset="0"/>
              </a:rPr>
              <a:t>; + 21 mnkr, +9 %</a:t>
            </a:r>
          </a:p>
        </p:txBody>
      </p:sp>
      <p:grpSp>
        <p:nvGrpSpPr>
          <p:cNvPr id="10" name="Grupp 9">
            <a:extLst>
              <a:ext uri="{FF2B5EF4-FFF2-40B4-BE49-F238E27FC236}">
                <a16:creationId xmlns:a16="http://schemas.microsoft.com/office/drawing/2014/main" id="{8D0F833C-6FD0-411E-99D6-6F3513730849}"/>
              </a:ext>
            </a:extLst>
          </p:cNvPr>
          <p:cNvGrpSpPr/>
          <p:nvPr/>
        </p:nvGrpSpPr>
        <p:grpSpPr>
          <a:xfrm>
            <a:off x="10031739" y="189293"/>
            <a:ext cx="1789561" cy="1705232"/>
            <a:chOff x="9984259" y="2201400"/>
            <a:chExt cx="1789561" cy="1705232"/>
          </a:xfrm>
        </p:grpSpPr>
        <p:sp>
          <p:nvSpPr>
            <p:cNvPr id="8" name="Ellips 7">
              <a:extLst>
                <a:ext uri="{FF2B5EF4-FFF2-40B4-BE49-F238E27FC236}">
                  <a16:creationId xmlns:a16="http://schemas.microsoft.com/office/drawing/2014/main" id="{726E87EF-1614-4F87-B665-2595B02DF34B}"/>
                </a:ext>
              </a:extLst>
            </p:cNvPr>
            <p:cNvSpPr/>
            <p:nvPr/>
          </p:nvSpPr>
          <p:spPr>
            <a:xfrm>
              <a:off x="9984259" y="2201400"/>
              <a:ext cx="1789561" cy="1705232"/>
            </a:xfrm>
            <a:prstGeom prst="ellipse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3" name="Bildobjekt 2">
              <a:extLst>
                <a:ext uri="{FF2B5EF4-FFF2-40B4-BE49-F238E27FC236}">
                  <a16:creationId xmlns:a16="http://schemas.microsoft.com/office/drawing/2014/main" id="{F536D01A-070E-4D2D-8F0B-73036D8E1B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97103" y="2446637"/>
              <a:ext cx="956697" cy="1301661"/>
            </a:xfrm>
            <a:prstGeom prst="rect">
              <a:avLst/>
            </a:prstGeom>
          </p:spPr>
        </p:pic>
      </p:grpSp>
      <p:pic>
        <p:nvPicPr>
          <p:cNvPr id="9" name="Bildobjekt 8">
            <a:extLst>
              <a:ext uri="{FF2B5EF4-FFF2-40B4-BE49-F238E27FC236}">
                <a16:creationId xmlns:a16="http://schemas.microsoft.com/office/drawing/2014/main" id="{381D3765-18E9-4356-88B0-C50C5F680E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240" y="1894525"/>
            <a:ext cx="8377962" cy="4479642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A52B77F2-2D13-4552-85E2-1EBEB0AE4C2B}"/>
              </a:ext>
            </a:extLst>
          </p:cNvPr>
          <p:cNvSpPr txBox="1"/>
          <p:nvPr/>
        </p:nvSpPr>
        <p:spPr>
          <a:xfrm>
            <a:off x="7038845" y="776278"/>
            <a:ext cx="2830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Andel </a:t>
            </a:r>
            <a:r>
              <a:rPr lang="sv-SE" sz="1400" dirty="0" err="1"/>
              <a:t>ytterfall</a:t>
            </a:r>
            <a:r>
              <a:rPr lang="sv-SE" sz="1400" dirty="0"/>
              <a:t>:</a:t>
            </a:r>
          </a:p>
          <a:p>
            <a:r>
              <a:rPr lang="sv-SE" sz="1400" dirty="0"/>
              <a:t>Kostnader: 27 procent</a:t>
            </a:r>
          </a:p>
          <a:p>
            <a:r>
              <a:rPr lang="sv-SE" sz="1400" dirty="0"/>
              <a:t>Vårdtillfällen: 12 procent</a:t>
            </a:r>
          </a:p>
          <a:p>
            <a:r>
              <a:rPr lang="sv-SE" sz="1400" dirty="0"/>
              <a:t>Vårddagar: 30 procent</a:t>
            </a:r>
          </a:p>
        </p:txBody>
      </p:sp>
    </p:spTree>
    <p:extLst>
      <p:ext uri="{BB962C8B-B14F-4D97-AF65-F5344CB8AC3E}">
        <p14:creationId xmlns:p14="http://schemas.microsoft.com/office/powerpoint/2010/main" val="323487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NRF Mall 2019" id="{DCE4DF67-28F9-49C5-8B58-A2616DDE9281}" vid="{EB4C4AFE-8614-4E0D-9434-46D88E19844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NRF Mall 2019</Template>
  <TotalTime>3252</TotalTime>
  <Words>562</Words>
  <Application>Microsoft Office PowerPoint</Application>
  <PresentationFormat>Bredbild</PresentationFormat>
  <Paragraphs>71</Paragraphs>
  <Slides>14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Trebuchet MS</vt:lpstr>
      <vt:lpstr>Office-tema</vt:lpstr>
      <vt:lpstr>Uppföljning av region- och rikssjukvårdens kostnader 2021  Förbundsdirektionen 2022-06-14  </vt:lpstr>
      <vt:lpstr> Kostnadsförändring 2021 jämfört med 2020</vt:lpstr>
      <vt:lpstr> Kostnader för köpt vård (kr/inv.) över en tio-årsperiod (inkl. och exkl. RV)</vt:lpstr>
      <vt:lpstr> Regionernas köp av vård vid NUS &amp; utanför sjukvårdsregionen i kr/inv. 2011-2021</vt:lpstr>
      <vt:lpstr> Sjukvårdsregional vård vid NUS (1 745kr/inv. 1 092 mnkr)</vt:lpstr>
      <vt:lpstr> NUS totalt </vt:lpstr>
      <vt:lpstr> NUS sluten vård, antal vårdtillfällen och vårddagar</vt:lpstr>
      <vt:lpstr> NUS sluten vård, DRG-vikt</vt:lpstr>
      <vt:lpstr>Sluten vård, inner- och ytterfallskostnader (+107 mnkr)</vt:lpstr>
      <vt:lpstr> Öppen vård (+8 mnkr) </vt:lpstr>
      <vt:lpstr> Sjukvårdsregionens vård vid Akademiska, Karolinska, Sahlgrenska, och Skåne*; (ca 468 kr/inv. motsvarar ca 421 mnkr) </vt:lpstr>
      <vt:lpstr> Akademiska (ca 160 mnkr)</vt:lpstr>
      <vt:lpstr> Karolinska (ca 153 mnkr)</vt:lpstr>
      <vt:lpstr>Sahlgrenska (ca 94 mnkr)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NRF årsplanering  FD 2018-03-27/28</dc:title>
  <dc:creator>Annika M Renström</dc:creator>
  <cp:lastModifiedBy>Viktor Sjödin</cp:lastModifiedBy>
  <cp:revision>178</cp:revision>
  <cp:lastPrinted>2019-04-08T13:09:48Z</cp:lastPrinted>
  <dcterms:created xsi:type="dcterms:W3CDTF">2019-04-08T11:59:57Z</dcterms:created>
  <dcterms:modified xsi:type="dcterms:W3CDTF">2022-08-23T06:31:32Z</dcterms:modified>
</cp:coreProperties>
</file>